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7" r:id="rId9"/>
    <p:sldId id="266" r:id="rId10"/>
    <p:sldId id="265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008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image" Target="../media/image21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919AE-50A2-454E-B44D-E4238F2467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BD27D3-A4BC-4E96-9911-3D1D6AEA5E5D}" type="datetimeFigureOut">
              <a:rPr lang="cs-CZ"/>
              <a:pPr>
                <a:defRPr/>
              </a:pPr>
              <a:t>24.1.2013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7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4.vml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6.vml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17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8.vml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Lomené výrazy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2.1.2013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úprav lomených výrazů.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Lomené výrazy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234475"/>
          </a:xfrm>
        </p:spPr>
        <p:txBody>
          <a:bodyPr/>
          <a:lstStyle/>
          <a:p>
            <a:r>
              <a:rPr lang="cs-CZ" b="1" dirty="0" smtClean="0"/>
              <a:t>výrazy zapsané ve tvaru zlomku</a:t>
            </a:r>
          </a:p>
          <a:p>
            <a:endParaRPr lang="cs-CZ" dirty="0" smtClean="0"/>
          </a:p>
          <a:p>
            <a:r>
              <a:rPr lang="cs-CZ" dirty="0" smtClean="0"/>
              <a:t>podobnost s racionálními čísly – jmenovatel zlomku nesmí být roven nule</a:t>
            </a:r>
          </a:p>
          <a:p>
            <a:endParaRPr lang="cs-CZ" dirty="0" smtClean="0"/>
          </a:p>
          <a:p>
            <a:r>
              <a:rPr lang="cs-CZ" dirty="0" smtClean="0"/>
              <a:t>při práci s lomenými výrazy musíme vždy určit, </a:t>
            </a:r>
            <a:r>
              <a:rPr lang="cs-CZ" b="1" dirty="0" smtClean="0"/>
              <a:t>kdy mají </a:t>
            </a:r>
            <a:r>
              <a:rPr lang="cs-CZ" dirty="0" smtClean="0"/>
              <a:t>tyto </a:t>
            </a:r>
            <a:r>
              <a:rPr lang="cs-CZ" b="1" dirty="0" smtClean="0"/>
              <a:t>výrazy smysl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Lomené výrazy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1412776"/>
            <a:ext cx="8229600" cy="4454624"/>
          </a:xfrm>
        </p:spPr>
        <p:txBody>
          <a:bodyPr/>
          <a:lstStyle/>
          <a:p>
            <a:r>
              <a:rPr lang="cs-CZ" b="1" dirty="0" smtClean="0"/>
              <a:t>Společný dělitel mnohočlenů </a:t>
            </a:r>
            <a:r>
              <a:rPr lang="cs-CZ" dirty="0" smtClean="0"/>
              <a:t>– mnohočlen, kterým lze každý z daných mnohočlenů dělit beze zbytku.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Společný násobek mnohočlenů </a:t>
            </a:r>
            <a:r>
              <a:rPr lang="cs-CZ" dirty="0" smtClean="0"/>
              <a:t>– mnohočlen, který je každým daným mnohočlenem beze zbytku dělitelný.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libovolné výrazy </a:t>
            </a:r>
            <a:r>
              <a:rPr lang="cs-CZ" i="1" dirty="0" smtClean="0"/>
              <a:t>V</a:t>
            </a:r>
            <a:r>
              <a:rPr lang="cs-CZ" baseline="-25000" dirty="0" smtClean="0"/>
              <a:t>1</a:t>
            </a:r>
            <a:r>
              <a:rPr lang="cs-CZ" dirty="0" smtClean="0"/>
              <a:t>, </a:t>
            </a:r>
            <a:r>
              <a:rPr lang="cs-CZ" i="1" dirty="0" smtClean="0"/>
              <a:t>V</a:t>
            </a:r>
            <a:r>
              <a:rPr lang="cs-CZ" baseline="-25000" dirty="0" smtClean="0"/>
              <a:t>2</a:t>
            </a:r>
            <a:r>
              <a:rPr lang="cs-CZ" i="1" dirty="0" smtClean="0"/>
              <a:t>, V</a:t>
            </a:r>
            <a:r>
              <a:rPr lang="cs-CZ" baseline="-25000" dirty="0" smtClean="0"/>
              <a:t>3</a:t>
            </a:r>
            <a:r>
              <a:rPr lang="cs-CZ" i="1" dirty="0" smtClean="0"/>
              <a:t> </a:t>
            </a:r>
            <a:r>
              <a:rPr lang="cs-CZ" dirty="0" smtClean="0"/>
              <a:t>platí: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Krácení, rozšiřování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259632" y="2420888"/>
          <a:ext cx="4425722" cy="1224136"/>
        </p:xfrm>
        <a:graphic>
          <a:graphicData uri="http://schemas.openxmlformats.org/presentationml/2006/ole">
            <p:oleObj spid="_x0000_s2050" name="Rovnice" r:id="rId3" imgW="1790640" imgH="495000" progId="Equation.3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187624" y="4293096"/>
          <a:ext cx="4425950" cy="1223962"/>
        </p:xfrm>
        <a:graphic>
          <a:graphicData uri="http://schemas.openxmlformats.org/presentationml/2006/ole">
            <p:oleObj spid="_x0000_s2051" name="Rovnice" r:id="rId4" imgW="1790640" imgH="495000" progId="Equation.3">
              <p:embed/>
            </p:oleObj>
          </a:graphicData>
        </a:graphic>
      </p:graphicFrame>
      <p:sp>
        <p:nvSpPr>
          <p:cNvPr id="6" name="Šipka doleva 5"/>
          <p:cNvSpPr/>
          <p:nvPr/>
        </p:nvSpPr>
        <p:spPr>
          <a:xfrm>
            <a:off x="5796136" y="2420888"/>
            <a:ext cx="2304256" cy="115212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KRÁCENÍ</a:t>
            </a:r>
            <a:endParaRPr lang="cs-CZ" sz="2800" dirty="0"/>
          </a:p>
        </p:txBody>
      </p:sp>
      <p:sp>
        <p:nvSpPr>
          <p:cNvPr id="7" name="Šipka doleva 6"/>
          <p:cNvSpPr/>
          <p:nvPr/>
        </p:nvSpPr>
        <p:spPr>
          <a:xfrm>
            <a:off x="5868144" y="4293096"/>
            <a:ext cx="2880320" cy="115212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ROZŠIŘOVÁNÍ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864096"/>
          </a:xfrm>
        </p:spPr>
        <p:txBody>
          <a:bodyPr/>
          <a:lstStyle/>
          <a:p>
            <a:r>
              <a:rPr lang="cs-CZ" dirty="0" smtClean="0"/>
              <a:t>Kraťte následující lomený výraz: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11560" y="1925376"/>
          <a:ext cx="1814810" cy="1138102"/>
        </p:xfrm>
        <a:graphic>
          <a:graphicData uri="http://schemas.openxmlformats.org/presentationml/2006/ole">
            <p:oleObj spid="_x0000_s3074" name="Rovnice" r:id="rId3" imgW="749160" imgH="469800" progId="Equation.3">
              <p:embed/>
            </p:oleObj>
          </a:graphicData>
        </a:graphic>
      </p:graphicFrame>
      <p:cxnSp>
        <p:nvCxnSpPr>
          <p:cNvPr id="6" name="Přímá spojovací šipka 5"/>
          <p:cNvCxnSpPr/>
          <p:nvPr/>
        </p:nvCxnSpPr>
        <p:spPr>
          <a:xfrm>
            <a:off x="2843808" y="2492896"/>
            <a:ext cx="2376264" cy="0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436096" y="2060848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r>
              <a:rPr lang="cs-CZ" sz="2800" dirty="0" smtClean="0"/>
              <a:t>dy má daný výraz smysl?</a:t>
            </a:r>
            <a:endParaRPr lang="cs-CZ" sz="2800" dirty="0"/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5324475" y="3008313"/>
          <a:ext cx="2614613" cy="1260475"/>
        </p:xfrm>
        <a:graphic>
          <a:graphicData uri="http://schemas.openxmlformats.org/presentationml/2006/ole">
            <p:oleObj spid="_x0000_s3075" name="Rovnice" r:id="rId4" imgW="1079280" imgH="520560" progId="Equation.3">
              <p:embed/>
            </p:oleObj>
          </a:graphicData>
        </a:graphic>
      </p:graphicFrame>
      <p:cxnSp>
        <p:nvCxnSpPr>
          <p:cNvPr id="9" name="Přímá spojovací šipka 8"/>
          <p:cNvCxnSpPr/>
          <p:nvPr/>
        </p:nvCxnSpPr>
        <p:spPr>
          <a:xfrm>
            <a:off x="6660232" y="4221088"/>
            <a:ext cx="1008112" cy="504056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6804248" y="4797152"/>
          <a:ext cx="1938337" cy="1752600"/>
        </p:xfrm>
        <a:graphic>
          <a:graphicData uri="http://schemas.openxmlformats.org/presentationml/2006/ole">
            <p:oleObj spid="_x0000_s3076" name="Rovnice" r:id="rId5" imgW="799920" imgH="723600" progId="Equation.3">
              <p:embed/>
            </p:oleObj>
          </a:graphicData>
        </a:graphic>
      </p:graphicFrame>
      <p:cxnSp>
        <p:nvCxnSpPr>
          <p:cNvPr id="13" name="Přímá spojovací šipka 12"/>
          <p:cNvCxnSpPr/>
          <p:nvPr/>
        </p:nvCxnSpPr>
        <p:spPr>
          <a:xfrm>
            <a:off x="5508104" y="4221088"/>
            <a:ext cx="0" cy="648072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5076056" y="4941168"/>
          <a:ext cx="1168400" cy="1076325"/>
        </p:xfrm>
        <a:graphic>
          <a:graphicData uri="http://schemas.openxmlformats.org/presentationml/2006/ole">
            <p:oleObj spid="_x0000_s3077" name="Rovnice" r:id="rId6" imgW="482400" imgH="444240" progId="Equation.3">
              <p:embed/>
            </p:oleObj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1547664" y="3284984"/>
          <a:ext cx="2705100" cy="2370138"/>
        </p:xfrm>
        <a:graphic>
          <a:graphicData uri="http://schemas.openxmlformats.org/presentationml/2006/ole">
            <p:oleObj spid="_x0000_s3078" name="Rovnice" r:id="rId7" imgW="1117440" imgH="9777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579520"/>
          </a:xfrm>
        </p:spPr>
        <p:txBody>
          <a:bodyPr/>
          <a:lstStyle/>
          <a:p>
            <a:r>
              <a:rPr lang="cs-CZ" dirty="0" smtClean="0"/>
              <a:t>Pro libovolné výrazy </a:t>
            </a:r>
            <a:r>
              <a:rPr lang="cs-CZ" i="1" dirty="0" smtClean="0"/>
              <a:t>V</a:t>
            </a:r>
            <a:r>
              <a:rPr lang="cs-CZ" baseline="-25000" dirty="0" smtClean="0"/>
              <a:t>1</a:t>
            </a:r>
            <a:r>
              <a:rPr lang="cs-CZ" dirty="0" smtClean="0"/>
              <a:t>, </a:t>
            </a:r>
            <a:r>
              <a:rPr lang="cs-CZ" i="1" dirty="0" smtClean="0"/>
              <a:t>V</a:t>
            </a:r>
            <a:r>
              <a:rPr lang="cs-CZ" baseline="-25000" dirty="0" smtClean="0"/>
              <a:t>2</a:t>
            </a:r>
            <a:r>
              <a:rPr lang="cs-CZ" dirty="0" smtClean="0"/>
              <a:t>, </a:t>
            </a:r>
            <a:r>
              <a:rPr lang="cs-CZ" i="1" dirty="0" smtClean="0"/>
              <a:t>V</a:t>
            </a:r>
            <a:r>
              <a:rPr lang="cs-CZ" baseline="-25000" dirty="0" smtClean="0"/>
              <a:t>3</a:t>
            </a:r>
            <a:r>
              <a:rPr lang="cs-CZ" dirty="0" smtClean="0"/>
              <a:t>, </a:t>
            </a:r>
            <a:r>
              <a:rPr lang="cs-CZ" i="1" dirty="0" smtClean="0"/>
              <a:t>V</a:t>
            </a:r>
            <a:r>
              <a:rPr lang="cs-CZ" baseline="-25000" dirty="0" smtClean="0"/>
              <a:t>4 </a:t>
            </a:r>
            <a:r>
              <a:rPr lang="cs-CZ" dirty="0" smtClean="0"/>
              <a:t>platí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a odčítání lomených výrazů</a:t>
            </a:r>
            <a:endParaRPr lang="cs-CZ" dirty="0"/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1115616" y="2348880"/>
          <a:ext cx="6565900" cy="3349625"/>
        </p:xfrm>
        <a:graphic>
          <a:graphicData uri="http://schemas.openxmlformats.org/presentationml/2006/ole">
            <p:oleObj spid="_x0000_s5122" name="Rovnice" r:id="rId3" imgW="2514600" imgH="12826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8" name="Object 4"/>
          <p:cNvGraphicFramePr>
            <a:graphicFrameLocks noChangeAspect="1"/>
          </p:cNvGraphicFramePr>
          <p:nvPr/>
        </p:nvGraphicFramePr>
        <p:xfrm>
          <a:off x="467544" y="3429000"/>
          <a:ext cx="5724128" cy="3247230"/>
        </p:xfrm>
        <a:graphic>
          <a:graphicData uri="http://schemas.openxmlformats.org/presentationml/2006/ole">
            <p:oleObj spid="_x0000_s26627" name="Rovnice" r:id="rId3" imgW="2666880" imgH="1511280" progId="Equation.3">
              <p:embed/>
            </p:oleObj>
          </a:graphicData>
        </a:graphic>
      </p:graphicFrame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95536"/>
          </a:xfrm>
        </p:spPr>
        <p:txBody>
          <a:bodyPr/>
          <a:lstStyle/>
          <a:p>
            <a:r>
              <a:rPr lang="cs-CZ" dirty="0" smtClean="0"/>
              <a:t>Sečtěte následující lomené výrazy: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 flipV="1">
            <a:off x="3779912" y="1556792"/>
            <a:ext cx="1152128" cy="504056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004048" y="1052736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r>
              <a:rPr lang="cs-CZ" sz="2800" dirty="0" smtClean="0"/>
              <a:t>dy má daný výraz smysl?</a:t>
            </a:r>
            <a:endParaRPr lang="cs-CZ" sz="28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464050" y="1916113"/>
          <a:ext cx="4500438" cy="1441450"/>
        </p:xfrm>
        <a:graphic>
          <a:graphicData uri="http://schemas.openxmlformats.org/presentationml/2006/ole">
            <p:oleObj spid="_x0000_s26626" name="Rovnice" r:id="rId4" imgW="2476440" imgH="761760" progId="Equation.3">
              <p:embed/>
            </p:oleObj>
          </a:graphicData>
        </a:graphic>
      </p:graphicFrame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6629" name="Object 5"/>
          <p:cNvGraphicFramePr>
            <a:graphicFrameLocks noChangeAspect="1"/>
          </p:cNvGraphicFramePr>
          <p:nvPr/>
        </p:nvGraphicFramePr>
        <p:xfrm>
          <a:off x="755576" y="1412776"/>
          <a:ext cx="2833688" cy="982662"/>
        </p:xfrm>
        <a:graphic>
          <a:graphicData uri="http://schemas.openxmlformats.org/presentationml/2006/ole">
            <p:oleObj spid="_x0000_s26629" name="Rovnice" r:id="rId5" imgW="132048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subSp spid="_x0000_s26626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7">
                                            <p:subSp spid="_x0000_s26626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>
                                            <p:subSp spid="_x0000_s26627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79520"/>
          </a:xfrm>
        </p:spPr>
        <p:txBody>
          <a:bodyPr/>
          <a:lstStyle/>
          <a:p>
            <a:r>
              <a:rPr lang="cs-CZ" dirty="0" smtClean="0"/>
              <a:t>Pro libovolné výrazy </a:t>
            </a:r>
            <a:r>
              <a:rPr lang="cs-CZ" i="1" dirty="0" smtClean="0"/>
              <a:t>V</a:t>
            </a:r>
            <a:r>
              <a:rPr lang="cs-CZ" baseline="-25000" dirty="0" smtClean="0"/>
              <a:t>1</a:t>
            </a:r>
            <a:r>
              <a:rPr lang="cs-CZ" dirty="0" smtClean="0"/>
              <a:t>, </a:t>
            </a:r>
            <a:r>
              <a:rPr lang="cs-CZ" i="1" dirty="0" smtClean="0"/>
              <a:t>V</a:t>
            </a:r>
            <a:r>
              <a:rPr lang="cs-CZ" baseline="-25000" dirty="0" smtClean="0"/>
              <a:t>2</a:t>
            </a:r>
            <a:r>
              <a:rPr lang="cs-CZ" dirty="0" smtClean="0"/>
              <a:t>, </a:t>
            </a:r>
            <a:r>
              <a:rPr lang="cs-CZ" i="1" dirty="0" smtClean="0"/>
              <a:t>V</a:t>
            </a:r>
            <a:r>
              <a:rPr lang="cs-CZ" baseline="-25000" dirty="0" smtClean="0"/>
              <a:t>3</a:t>
            </a:r>
            <a:r>
              <a:rPr lang="cs-CZ" dirty="0" smtClean="0"/>
              <a:t>, </a:t>
            </a:r>
            <a:r>
              <a:rPr lang="cs-CZ" i="1" dirty="0" smtClean="0"/>
              <a:t>V</a:t>
            </a:r>
            <a:r>
              <a:rPr lang="cs-CZ" baseline="-25000" dirty="0" smtClean="0"/>
              <a:t>4 </a:t>
            </a:r>
            <a:r>
              <a:rPr lang="cs-CZ" dirty="0" smtClean="0"/>
              <a:t>platí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9221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Násobení a dělení lomených výrazů</a:t>
            </a:r>
            <a:endParaRPr lang="cs-CZ" dirty="0"/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1331640" y="2204864"/>
          <a:ext cx="6731000" cy="3349625"/>
        </p:xfrm>
        <a:graphic>
          <a:graphicData uri="http://schemas.openxmlformats.org/presentationml/2006/ole">
            <p:oleObj spid="_x0000_s7170" name="Rovnice" r:id="rId3" imgW="2577960" imgH="12826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95536"/>
          </a:xfrm>
        </p:spPr>
        <p:txBody>
          <a:bodyPr/>
          <a:lstStyle/>
          <a:p>
            <a:r>
              <a:rPr lang="cs-CZ" dirty="0" smtClean="0"/>
              <a:t>Násobte následující lomené výrazy: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 flipV="1">
            <a:off x="3779912" y="1556792"/>
            <a:ext cx="1152128" cy="504056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5004048" y="1052736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</a:t>
            </a:r>
            <a:r>
              <a:rPr lang="cs-CZ" sz="2800" dirty="0" smtClean="0"/>
              <a:t>dy má daný výraz smysl?</a:t>
            </a:r>
            <a:endParaRPr lang="cs-CZ" sz="28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103688" y="2132856"/>
          <a:ext cx="4788792" cy="936625"/>
        </p:xfrm>
        <a:graphic>
          <a:graphicData uri="http://schemas.openxmlformats.org/presentationml/2006/ole">
            <p:oleObj spid="_x0000_s6147" name="Rovnice" r:id="rId3" imgW="2666880" imgH="495000" progId="Equation.3">
              <p:embed/>
            </p:oleObj>
          </a:graphicData>
        </a:graphic>
      </p:graphicFrame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323528" y="1412776"/>
          <a:ext cx="3451559" cy="1216794"/>
        </p:xfrm>
        <a:graphic>
          <a:graphicData uri="http://schemas.openxmlformats.org/presentationml/2006/ole">
            <p:oleObj spid="_x0000_s6149" name="Rovnice" r:id="rId4" imgW="1384200" imgH="482400" progId="Equation.3">
              <p:embed/>
            </p:oleObj>
          </a:graphicData>
        </a:graphic>
      </p:graphicFrame>
      <p:graphicFrame>
        <p:nvGraphicFramePr>
          <p:cNvPr id="6151" name="Object 7"/>
          <p:cNvGraphicFramePr>
            <a:graphicFrameLocks noChangeAspect="1"/>
          </p:cNvGraphicFramePr>
          <p:nvPr/>
        </p:nvGraphicFramePr>
        <p:xfrm>
          <a:off x="611188" y="3224213"/>
          <a:ext cx="7113587" cy="3475037"/>
        </p:xfrm>
        <a:graphic>
          <a:graphicData uri="http://schemas.openxmlformats.org/presentationml/2006/ole">
            <p:oleObj spid="_x0000_s6151" name="Rovnice" r:id="rId5" imgW="3098520" imgH="14983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subSp spid="_x0000_s6147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7">
                                            <p:subSp spid="_x0000_s6147"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79520"/>
          </a:xfrm>
        </p:spPr>
        <p:txBody>
          <a:bodyPr/>
          <a:lstStyle/>
          <a:p>
            <a:r>
              <a:rPr lang="cs-CZ" dirty="0" smtClean="0"/>
              <a:t>Pro libovolné výrazy </a:t>
            </a:r>
            <a:r>
              <a:rPr lang="cs-CZ" i="1" dirty="0" smtClean="0"/>
              <a:t>V</a:t>
            </a:r>
            <a:r>
              <a:rPr lang="cs-CZ" baseline="-25000" dirty="0" smtClean="0"/>
              <a:t>1</a:t>
            </a:r>
            <a:r>
              <a:rPr lang="cs-CZ" dirty="0" smtClean="0"/>
              <a:t>, </a:t>
            </a:r>
            <a:r>
              <a:rPr lang="cs-CZ" i="1" dirty="0" smtClean="0"/>
              <a:t>V</a:t>
            </a:r>
            <a:r>
              <a:rPr lang="cs-CZ" baseline="-25000" dirty="0" smtClean="0"/>
              <a:t>2 </a:t>
            </a:r>
            <a:r>
              <a:rPr lang="cs-CZ" dirty="0" smtClean="0"/>
              <a:t>platí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922114"/>
          </a:xfrm>
        </p:spPr>
        <p:txBody>
          <a:bodyPr>
            <a:normAutofit/>
          </a:bodyPr>
          <a:lstStyle/>
          <a:p>
            <a:r>
              <a:rPr lang="cs-CZ" dirty="0" smtClean="0"/>
              <a:t>Dále platí:</a:t>
            </a:r>
            <a:endParaRPr lang="cs-CZ" dirty="0"/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2771800" y="1484784"/>
          <a:ext cx="3646488" cy="2090737"/>
        </p:xfrm>
        <a:graphic>
          <a:graphicData uri="http://schemas.openxmlformats.org/presentationml/2006/ole">
            <p:oleObj spid="_x0000_s27650" name="Rovnice" r:id="rId3" imgW="1396800" imgH="799920" progId="Equation.3">
              <p:embed/>
            </p:oleObj>
          </a:graphicData>
        </a:graphic>
      </p:graphicFrame>
      <p:sp>
        <p:nvSpPr>
          <p:cNvPr id="5" name="Zástupný symbol pro obsah 1"/>
          <p:cNvSpPr txBox="1">
            <a:spLocks/>
          </p:cNvSpPr>
          <p:nvPr/>
        </p:nvSpPr>
        <p:spPr>
          <a:xfrm>
            <a:off x="323528" y="3140968"/>
            <a:ext cx="8229600" cy="5795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 libovolné výrazy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</a:t>
            </a:r>
            <a:r>
              <a:rPr kumimoji="0" lang="cs-CZ" sz="27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</a:t>
            </a:r>
            <a:r>
              <a:rPr kumimoji="0" lang="cs-CZ" sz="27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</a:t>
            </a:r>
            <a:r>
              <a:rPr kumimoji="0" lang="cs-CZ" sz="27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cs-CZ" sz="27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</a:t>
            </a:r>
            <a:r>
              <a:rPr kumimoji="0" lang="cs-CZ" sz="27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 </a:t>
            </a:r>
            <a:r>
              <a:rPr kumimoji="0" lang="cs-CZ" sz="27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platí: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27651" name="Object 3"/>
          <p:cNvGraphicFramePr>
            <a:graphicFrameLocks noChangeAspect="1"/>
          </p:cNvGraphicFramePr>
          <p:nvPr/>
        </p:nvGraphicFramePr>
        <p:xfrm>
          <a:off x="611560" y="3573016"/>
          <a:ext cx="7958137" cy="2487612"/>
        </p:xfrm>
        <a:graphic>
          <a:graphicData uri="http://schemas.openxmlformats.org/presentationml/2006/ole">
            <p:oleObj spid="_x0000_s27651" name="Rovnice" r:id="rId4" imgW="3047760" imgH="952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23528"/>
          </a:xfrm>
        </p:spPr>
        <p:txBody>
          <a:bodyPr/>
          <a:lstStyle/>
          <a:p>
            <a:r>
              <a:rPr lang="cs-CZ" dirty="0" smtClean="0"/>
              <a:t>Upravte následující výrazy:</a:t>
            </a: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539552" y="1556792"/>
          <a:ext cx="4932091" cy="1039738"/>
        </p:xfrm>
        <a:graphic>
          <a:graphicData uri="http://schemas.openxmlformats.org/presentationml/2006/ole">
            <p:oleObj spid="_x0000_s28674" name="Rovnice" r:id="rId3" imgW="2349360" imgH="495000" progId="Equation.3">
              <p:embed/>
            </p:oleObj>
          </a:graphicData>
        </a:graphic>
      </p:graphicFrame>
      <p:sp>
        <p:nvSpPr>
          <p:cNvPr id="4" name="Obdélník 3"/>
          <p:cNvSpPr/>
          <p:nvPr/>
        </p:nvSpPr>
        <p:spPr>
          <a:xfrm>
            <a:off x="2987824" y="1628800"/>
            <a:ext cx="2736304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11560" y="3212976"/>
          <a:ext cx="4184650" cy="1012825"/>
        </p:xfrm>
        <a:graphic>
          <a:graphicData uri="http://schemas.openxmlformats.org/presentationml/2006/ole">
            <p:oleObj spid="_x0000_s28675" name="Rovnice" r:id="rId4" imgW="1993680" imgH="48240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2915816" y="3284984"/>
            <a:ext cx="2880320" cy="936104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8676" name="Object 4"/>
          <p:cNvGraphicFramePr>
            <a:graphicFrameLocks noChangeAspect="1"/>
          </p:cNvGraphicFramePr>
          <p:nvPr/>
        </p:nvGraphicFramePr>
        <p:xfrm>
          <a:off x="539552" y="4581128"/>
          <a:ext cx="6184900" cy="1962150"/>
        </p:xfrm>
        <a:graphic>
          <a:graphicData uri="http://schemas.openxmlformats.org/presentationml/2006/ole">
            <p:oleObj spid="_x0000_s28676" name="Rovnice" r:id="rId5" imgW="2793960" imgH="888840" progId="Equation.3">
              <p:embed/>
            </p:oleObj>
          </a:graphicData>
        </a:graphic>
      </p:graphicFrame>
      <p:sp>
        <p:nvSpPr>
          <p:cNvPr id="9" name="Obdélník 8"/>
          <p:cNvSpPr/>
          <p:nvPr/>
        </p:nvSpPr>
        <p:spPr>
          <a:xfrm>
            <a:off x="1979712" y="4941168"/>
            <a:ext cx="4824536" cy="115212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94</TotalTime>
  <Words>325</Words>
  <Application>Microsoft Office PowerPoint</Application>
  <PresentationFormat>Předvádění na obrazovce (4:3)</PresentationFormat>
  <Paragraphs>55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Shluk</vt:lpstr>
      <vt:lpstr>Editor rovnic 3.0</vt:lpstr>
      <vt:lpstr>Snímek 1</vt:lpstr>
      <vt:lpstr>Základní poznatky z matematiky</vt:lpstr>
      <vt:lpstr>Lomené výrazy</vt:lpstr>
      <vt:lpstr>Snímek 4</vt:lpstr>
      <vt:lpstr>Krácení, rozšiřování</vt:lpstr>
      <vt:lpstr>Snímek 6</vt:lpstr>
      <vt:lpstr>Sčítání a odčítání lomených výrazů</vt:lpstr>
      <vt:lpstr>Snímek 8</vt:lpstr>
      <vt:lpstr>Násobení a dělení lomených výrazů</vt:lpstr>
      <vt:lpstr>Snímek 10</vt:lpstr>
      <vt:lpstr>Dále platí:</vt:lpstr>
      <vt:lpstr>Snímek 12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Michala Pfefrčková</cp:lastModifiedBy>
  <cp:revision>22</cp:revision>
  <dcterms:modified xsi:type="dcterms:W3CDTF">2013-01-24T21:20:48Z</dcterms:modified>
</cp:coreProperties>
</file>