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72" r:id="rId3"/>
    <p:sldId id="278" r:id="rId4"/>
    <p:sldId id="285" r:id="rId5"/>
    <p:sldId id="279" r:id="rId6"/>
    <p:sldId id="280" r:id="rId7"/>
    <p:sldId id="283" r:id="rId8"/>
    <p:sldId id="284" r:id="rId9"/>
    <p:sldId id="282" r:id="rId10"/>
    <p:sldId id="27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50" autoAdjust="0"/>
    <p:restoredTop sz="94660"/>
  </p:normalViewPr>
  <p:slideViewPr>
    <p:cSldViewPr>
      <p:cViewPr varScale="1">
        <p:scale>
          <a:sx n="69" d="100"/>
          <a:sy n="69" d="100"/>
        </p:scale>
        <p:origin x="-97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25.1.2013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25.1.2013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25.1.2013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25.1.2013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25.1.2013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25.1.2013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25.1.2013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25.1.2013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rlz=1R2AURU_csCZ501&amp;q=%C4%8Derven%C3%A9+krvinky&amp;bav=on.2,or.r_gc.r_pw.r_qf.&amp;biw=1280&amp;bih=641&amp;wrapid=tlif135911049492010&amp;um=1&amp;ie=UTF-8&amp;tbm=isch&amp;source=og&amp;sa=N&amp;tab=wi&amp;ei=KGMCUfGKKpSIhQeAoIHgD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Červené krvinky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Oběhová soustava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Červené krvinky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 charakteristické znaky červených krvinek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hemoglobin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Červené krvinky - erytrocyty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okrouhlé, bezjaderné buňky, uprostřed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promáčklé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645024"/>
            <a:ext cx="2466975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6054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červené krvinky - erytrocyty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znik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kostní dřeň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6819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Červené krvinky - erytrocyty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495538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množství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muži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5 000 000 / milimetru kubickém krve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ženy 4 500 000 / milimetru kubickém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krve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vyšuje se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u těžce pracujících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při nedostatku kyslíku (vyšší nadmořské výšky 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 krvi novorozenců 7 000 000 / milimetru 								kubickém krve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196752"/>
            <a:ext cx="1957586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8134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Červené krvinky - erytrocyty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funkce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přenos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kyslíku z plic do tkání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přenos oxidu uhličitého z </a:t>
            </a: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kání do plic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697823"/>
            <a:ext cx="2466975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3465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Červené krvinky - erytrocyty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složení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hlavní složkou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HEMOGLOBIN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hem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nebílkovinná, barevná skupina, 	obsahující dvojmocné železo → váže 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kyslík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globin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bílkovina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14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Červené krvinky - erytrocyty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8720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vazba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emoglobinu + kyslíku →	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oxyhemoglobin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jasně červená barva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( plíce 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emoglobin + oxid uhličitý → 				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karbaminohemoglobin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tmavě červená barva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( tkáně )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emoglobin + oxid uhelnatý →         	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karboxyhemoglobin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pevná vazba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hemoglobin vyřazen ze 						 	 schopnosti vázat kyslík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 (  otravy )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   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8</a:t>
            </a:fld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124744"/>
            <a:ext cx="2647950" cy="172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8459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Červené krvinky - erytrocyty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>
                <a:latin typeface="Arial" pitchFamily="34" charset="0"/>
                <a:cs typeface="Arial" pitchFamily="34" charset="0"/>
              </a:rPr>
              <a:t>ž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ivotnost</a:t>
            </a:r>
          </a:p>
          <a:p>
            <a:pPr marL="0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120 dní</a:t>
            </a:r>
          </a:p>
          <a:p>
            <a:pPr marL="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	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	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	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600" b="1" dirty="0" smtClean="0">
                <a:latin typeface="Arial" pitchFamily="34" charset="0"/>
                <a:cs typeface="Arial" pitchFamily="34" charset="0"/>
              </a:rPr>
              <a:t>zánik</a:t>
            </a:r>
            <a:endParaRPr lang="cs-CZ" sz="46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játra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slezina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mízní uzliny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hemoglobin</a:t>
            </a:r>
            <a:r>
              <a:rPr lang="cs-CZ" dirty="0">
                <a:latin typeface="Arial" pitchFamily="34" charset="0"/>
                <a:cs typeface="Arial" pitchFamily="34" charset="0"/>
              </a:rPr>
              <a:t>→ žlučové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 barvivo </a:t>
            </a:r>
            <a:r>
              <a:rPr lang="cs-CZ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bilirubin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železo → </a:t>
            </a:r>
            <a:r>
              <a:rPr lang="cs-CZ" dirty="0">
                <a:latin typeface="Arial" pitchFamily="34" charset="0"/>
                <a:cs typeface="Arial" pitchFamily="34" charset="0"/>
              </a:rPr>
              <a:t>tvorba nového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     hemoglobinu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     </a:t>
            </a:r>
            <a:r>
              <a:rPr lang="cs-CZ" dirty="0">
                <a:latin typeface="Arial" pitchFamily="34" charset="0"/>
                <a:cs typeface="Arial" pitchFamily="34" charset="0"/>
              </a:rPr>
              <a:t>ukládání do zásob 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     feritin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1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http://www.google.cz/search?hl=cs&amp;rlz=1R2AURU_csCZ501&amp;q=%C4%8Derven%C3%A9+krvinky&amp;bav=on.2,or.r_gc.r_pw.r_qf.&amp;</a:t>
            </a:r>
            <a:r>
              <a:rPr lang="cs-CZ" sz="900" dirty="0" smtClean="0">
                <a:hlinkClick r:id="rId2"/>
              </a:rPr>
              <a:t>biw=1280&amp;bih=641&amp;wrapid=tlif135911049492010&amp;um=1&amp;ie=UTF-8&amp;tbm=isch&amp;source=og&amp;sa=N&amp;tab=wi&amp;ei=KGMCUfGKKpSIhQeAoIHgDQ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http://www.google.cz/search?hl=cs&amp;rlz=1R2AURU_csCZ501&amp;q=%C4%8Derven%C3%A9+krvinky&amp;bav=on.2,or.r_gc.r_pw.r_qf.&amp;</a:t>
            </a:r>
            <a:r>
              <a:rPr lang="cs-CZ" sz="900" dirty="0" smtClean="0">
                <a:hlinkClick r:id="rId2"/>
              </a:rPr>
              <a:t>biw=1280&amp;bih=641&amp;wrapid=tlif135911049492010&amp;um=1&amp;ie=UTF-8&amp;tbm=isch&amp;source=og&amp;sa=N&amp;tab=wi&amp;ei=KGMCUfGKKpSIhQeAoIHgDQ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http://www.google.cz/search?hl=cs&amp;rlz=1R2AURU_csCZ501&amp;q=%C4%8Derven%C3%A9+krvinky&amp;bav=on.2,or.r_gc.r_pw.r_qf.&amp;</a:t>
            </a:r>
            <a:r>
              <a:rPr lang="cs-CZ" sz="900" dirty="0" smtClean="0">
                <a:hlinkClick r:id="rId2"/>
              </a:rPr>
              <a:t>biw=1280&amp;bih=641&amp;wrapid=tlif135911049492010&amp;um=1&amp;ie=UTF-8&amp;tbm=isch&amp;source=og&amp;sa=N&amp;tab=wi&amp;ei=KGMCUfGKKpSIhQeAoIHgDQ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http://www.google.cz/search?hl=cs&amp;rlz=1R2AURU_csCZ501&amp;q=%C4%8Derven%C3%A9+krvinky&amp;bav=on.2,or.r_gc.r_pw.r_qf.&amp;biw=1280&amp;bih=641&amp;wrapid=tlif135911049492010&amp;um=1&amp;ie=UTF-8&amp;tbm=isch&amp;source=og&amp;sa=N&amp;tab=wi&amp;ei=KGMCUfGKKpSIhQeAoIHgDQ</a:t>
            </a:r>
            <a:endParaRPr lang="cs-CZ" sz="9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05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1034</TotalTime>
  <Words>114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Červené krvinky</vt:lpstr>
      <vt:lpstr>Červené krvinky</vt:lpstr>
      <vt:lpstr>Červené krvinky - erytrocyty</vt:lpstr>
      <vt:lpstr>červené krvinky - erytrocyty</vt:lpstr>
      <vt:lpstr>Červené krvinky - erytrocyty</vt:lpstr>
      <vt:lpstr>Červené krvinky - erytrocyty</vt:lpstr>
      <vt:lpstr>Červené krvinky - erytrocyty</vt:lpstr>
      <vt:lpstr>Červené krvinky - erytrocyty</vt:lpstr>
      <vt:lpstr>Červené krvinky - erytrocyty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145</cp:revision>
  <dcterms:created xsi:type="dcterms:W3CDTF">2012-10-09T15:11:06Z</dcterms:created>
  <dcterms:modified xsi:type="dcterms:W3CDTF">2013-01-25T11:01:35Z</dcterms:modified>
</cp:coreProperties>
</file>