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5" r:id="rId2"/>
    <p:sldId id="272" r:id="rId3"/>
    <p:sldId id="256" r:id="rId4"/>
    <p:sldId id="257" r:id="rId5"/>
    <p:sldId id="265" r:id="rId6"/>
    <p:sldId id="266" r:id="rId7"/>
    <p:sldId id="267" r:id="rId8"/>
    <p:sldId id="258" r:id="rId9"/>
    <p:sldId id="261" r:id="rId10"/>
    <p:sldId id="262" r:id="rId11"/>
    <p:sldId id="263" r:id="rId12"/>
    <p:sldId id="271" r:id="rId13"/>
    <p:sldId id="270" r:id="rId14"/>
    <p:sldId id="264" r:id="rId15"/>
    <p:sldId id="260" r:id="rId16"/>
    <p:sldId id="273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265" autoAdjust="0"/>
    <p:restoredTop sz="94660"/>
  </p:normalViewPr>
  <p:slideViewPr>
    <p:cSldViewPr>
      <p:cViewPr varScale="1">
        <p:scale>
          <a:sx n="56" d="100"/>
          <a:sy n="56" d="100"/>
        </p:scale>
        <p:origin x="-7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F 03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Přírodopis 6 - bezobratlí - Hlísti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-9520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3896F98-EC5C-49E1-B967-616FFB8B993A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A1FE8C6-5C14-42A5-B85E-F1F10CD0BFC0}" type="presOf" srcId="{D1D4F407-5343-4D3F-B5B9-D407B03CAEB4}" destId="{AED2198E-93D5-4001-81B4-73124B309672}" srcOrd="1" destOrd="0" presId="urn:microsoft.com/office/officeart/2005/8/layout/target3"/>
    <dgm:cxn modelId="{2CE30D8C-C4F1-432C-A5DD-B4AB7BD3F0A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EC6A318-8723-43A4-9AE0-D3C6C08DAFB7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B44612B-66C1-49E2-A99C-BF493FD1DC3F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13C2706-4169-4712-99B5-64BCDC1FE6CB}" type="presOf" srcId="{D1B46980-6531-4606-95E6-44980827E919}" destId="{6140AFEC-043D-4C43-A2F9-D0F5331DF3A3}" srcOrd="0" destOrd="0" presId="urn:microsoft.com/office/officeart/2005/8/layout/target3"/>
    <dgm:cxn modelId="{D60F1FCB-07A5-4FBD-B8D2-A1C45F4859C2}" type="presOf" srcId="{D8197B8C-B260-4A16-BDF4-0947B075E274}" destId="{25B08C86-7E15-44DC-BE7F-FFB55DD49D12}" srcOrd="0" destOrd="0" presId="urn:microsoft.com/office/officeart/2005/8/layout/target3"/>
    <dgm:cxn modelId="{CDDA436C-66C9-4861-986C-98B89A50AF9F}" type="presOf" srcId="{B651F6E3-6281-48DB-9319-2AEAFDAE7572}" destId="{619D679B-A015-4ECF-8348-D1034C574F40}" srcOrd="0" destOrd="0" presId="urn:microsoft.com/office/officeart/2005/8/layout/target3"/>
    <dgm:cxn modelId="{B1D06691-266B-4956-A6C3-CCC4F27FAFB2}" type="presOf" srcId="{D8197B8C-B260-4A16-BDF4-0947B075E274}" destId="{5A5FFA88-C948-4069-8E93-59FA12366E83}" srcOrd="1" destOrd="0" presId="urn:microsoft.com/office/officeart/2005/8/layout/target3"/>
    <dgm:cxn modelId="{28789509-427D-41C1-AF53-54F322B02B2E}" type="presOf" srcId="{B651F6E3-6281-48DB-9319-2AEAFDAE7572}" destId="{6BB5E863-4638-4E1D-BFDE-399D028AC4ED}" srcOrd="1" destOrd="0" presId="urn:microsoft.com/office/officeart/2005/8/layout/target3"/>
    <dgm:cxn modelId="{0D595956-DAF6-4A29-B0DA-4210DDF173AF}" type="presOf" srcId="{4C35D32F-0EAB-4CD7-82EE-45574DC2A586}" destId="{8BEBB6EC-1DAA-4CAC-8A25-BC0FCBD5DBD5}" srcOrd="0" destOrd="0" presId="urn:microsoft.com/office/officeart/2005/8/layout/target3"/>
    <dgm:cxn modelId="{BF7210B9-29EE-400B-8FE6-74DD27BF7655}" type="presParOf" srcId="{333A1088-737F-45CB-B68E-254E46348037}" destId="{F5ABB229-8D3B-4694-996A-96F23CF14429}" srcOrd="0" destOrd="0" presId="urn:microsoft.com/office/officeart/2005/8/layout/target3"/>
    <dgm:cxn modelId="{E5B0C633-EEB3-427E-A654-F1F5FC0FBEAF}" type="presParOf" srcId="{333A1088-737F-45CB-B68E-254E46348037}" destId="{F41139FD-01EE-4571-8B17-4FB00FC51163}" srcOrd="1" destOrd="0" presId="urn:microsoft.com/office/officeart/2005/8/layout/target3"/>
    <dgm:cxn modelId="{7CF140EC-BE5F-47D6-AABB-7A84E97AA786}" type="presParOf" srcId="{333A1088-737F-45CB-B68E-254E46348037}" destId="{D005CE8C-CC26-4C3E-AC11-E15060ECD759}" srcOrd="2" destOrd="0" presId="urn:microsoft.com/office/officeart/2005/8/layout/target3"/>
    <dgm:cxn modelId="{6E3A285B-DC86-4D74-99D4-6C97C7EF2342}" type="presParOf" srcId="{333A1088-737F-45CB-B68E-254E46348037}" destId="{2C702D82-9B77-49B7-9568-BB8EB47C3372}" srcOrd="3" destOrd="0" presId="urn:microsoft.com/office/officeart/2005/8/layout/target3"/>
    <dgm:cxn modelId="{C61C058E-4CA7-4702-ABDE-F465D9982A95}" type="presParOf" srcId="{333A1088-737F-45CB-B68E-254E46348037}" destId="{A52A0455-90FF-4808-ABD0-F02540D31D5A}" srcOrd="4" destOrd="0" presId="urn:microsoft.com/office/officeart/2005/8/layout/target3"/>
    <dgm:cxn modelId="{E6CD878D-071A-474E-A1E9-20F9B26EFEA6}" type="presParOf" srcId="{333A1088-737F-45CB-B68E-254E46348037}" destId="{6140AFEC-043D-4C43-A2F9-D0F5331DF3A3}" srcOrd="5" destOrd="0" presId="urn:microsoft.com/office/officeart/2005/8/layout/target3"/>
    <dgm:cxn modelId="{2D161DDC-76F9-45C2-8ECD-91054AB2DC6D}" type="presParOf" srcId="{333A1088-737F-45CB-B68E-254E46348037}" destId="{9358AC05-5D7D-4327-9F80-1AD486AEA664}" srcOrd="6" destOrd="0" presId="urn:microsoft.com/office/officeart/2005/8/layout/target3"/>
    <dgm:cxn modelId="{0398A830-EDBD-41D2-AD2A-422FEBCB6B8F}" type="presParOf" srcId="{333A1088-737F-45CB-B68E-254E46348037}" destId="{313FC574-E1CD-4FB4-B054-0B805CE0447D}" srcOrd="7" destOrd="0" presId="urn:microsoft.com/office/officeart/2005/8/layout/target3"/>
    <dgm:cxn modelId="{E8744022-A2D3-489C-8168-958D10521C4D}" type="presParOf" srcId="{333A1088-737F-45CB-B68E-254E46348037}" destId="{619D679B-A015-4ECF-8348-D1034C574F40}" srcOrd="8" destOrd="0" presId="urn:microsoft.com/office/officeart/2005/8/layout/target3"/>
    <dgm:cxn modelId="{48AE7ACF-E463-4280-81EF-014B654FA3B1}" type="presParOf" srcId="{333A1088-737F-45CB-B68E-254E46348037}" destId="{322283A8-4A27-4CDA-BAE3-F381106A9174}" srcOrd="9" destOrd="0" presId="urn:microsoft.com/office/officeart/2005/8/layout/target3"/>
    <dgm:cxn modelId="{77BE5BF4-12F7-4B34-B9A2-5D014B5E0D83}" type="presParOf" srcId="{333A1088-737F-45CB-B68E-254E46348037}" destId="{FFC9F71D-1B4F-4AD9-A4A6-86ADEFC8AF5C}" srcOrd="10" destOrd="0" presId="urn:microsoft.com/office/officeart/2005/8/layout/target3"/>
    <dgm:cxn modelId="{D182E486-FAE5-4B26-9411-4B6C249637EF}" type="presParOf" srcId="{333A1088-737F-45CB-B68E-254E46348037}" destId="{25B08C86-7E15-44DC-BE7F-FFB55DD49D12}" srcOrd="11" destOrd="0" presId="urn:microsoft.com/office/officeart/2005/8/layout/target3"/>
    <dgm:cxn modelId="{495CE43F-B940-4EFA-BD13-9F1B8613A307}" type="presParOf" srcId="{333A1088-737F-45CB-B68E-254E46348037}" destId="{76644BE8-9D7C-4C09-B250-3D10AF48CBB7}" srcOrd="12" destOrd="0" presId="urn:microsoft.com/office/officeart/2005/8/layout/target3"/>
    <dgm:cxn modelId="{1A477A5D-7E9B-4D72-8C9D-24C7877E8288}" type="presParOf" srcId="{333A1088-737F-45CB-B68E-254E46348037}" destId="{EE85B701-7295-41C0-BA7A-34D3756A2AE6}" srcOrd="13" destOrd="0" presId="urn:microsoft.com/office/officeart/2005/8/layout/target3"/>
    <dgm:cxn modelId="{0567A0FD-B23B-4304-929A-2D8939197D96}" type="presParOf" srcId="{333A1088-737F-45CB-B68E-254E46348037}" destId="{8BEBB6EC-1DAA-4CAC-8A25-BC0FCBD5DBD5}" srcOrd="14" destOrd="0" presId="urn:microsoft.com/office/officeart/2005/8/layout/target3"/>
    <dgm:cxn modelId="{50F81528-E922-4D6D-8AD8-2A596504F0B2}" type="presParOf" srcId="{333A1088-737F-45CB-B68E-254E46348037}" destId="{AED2198E-93D5-4001-81B4-73124B309672}" srcOrd="15" destOrd="0" presId="urn:microsoft.com/office/officeart/2005/8/layout/target3"/>
    <dgm:cxn modelId="{41084F0C-754C-4C6E-9490-6789EDCE6DA3}" type="presParOf" srcId="{333A1088-737F-45CB-B68E-254E46348037}" destId="{2BE915AB-18AA-4053-B92C-3BFC9ED204BB}" srcOrd="16" destOrd="0" presId="urn:microsoft.com/office/officeart/2005/8/layout/target3"/>
    <dgm:cxn modelId="{BCC86FEA-EDC2-467D-BFB9-3991CA183D92}" type="presParOf" srcId="{333A1088-737F-45CB-B68E-254E46348037}" destId="{6BB5E863-4638-4E1D-BFDE-399D028AC4ED}" srcOrd="17" destOrd="0" presId="urn:microsoft.com/office/officeart/2005/8/layout/target3"/>
    <dgm:cxn modelId="{317A0601-0D89-408F-ADEF-426FA5EAEEEA}" type="presParOf" srcId="{333A1088-737F-45CB-B68E-254E46348037}" destId="{5A5FFA88-C948-4069-8E93-59FA12366E83}" srcOrd="18" destOrd="0" presId="urn:microsoft.com/office/officeart/2005/8/layout/target3"/>
    <dgm:cxn modelId="{538EF8A1-A102-4992-BA06-CD6A43E025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000B672-72FC-40FD-B3DF-6164AD994D73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CB8EF43-F12B-4A2E-AA6F-065CB5247B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279DB6B-B950-47EC-85BA-C699B6820A81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97460B-096C-400D-BB0A-8146622F9A7E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F2BA99-C37B-4A7A-A488-A6051600C0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66415-37A8-4BE5-AD81-C55387C9E97D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A6515-D290-4A4C-8628-0FB754A17B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2058B-1EEF-4A7E-AC65-F6FD811E74CE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9B20E1-10EE-4DE3-A20F-4CA65039D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15BE5-BD5E-4C05-8051-DFC6DCCDDA07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D58E7F-FAFE-44C3-8E26-E72B74AE0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01DA2-47ED-4734-9E42-2C334845127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8EFC4-B657-40D2-AA05-BDF1BA5B04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7A8F1-15CC-4529-B80B-EA1A5002E9C0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7ABD04-E58F-48D0-A3DA-8183D51934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75107-94E7-474C-957A-B31AE87B89CF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64C5B-04BE-4D11-AB91-2AE1415282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0F6D2-D8B5-46F6-9A1F-9C510B930D3A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45386-C7D9-4402-9263-BB05C2CF8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C5E75-0176-4704-9E23-572FE35806A5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92AB5-93AF-4541-A5F9-7846EA4EA8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FE5AAB-A0C8-486C-B987-93084795A884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691FE-5459-4D5D-BF30-48ED525C5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D9A2E4-629A-4176-AF94-C821A0604001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A381-E148-48D0-A2DF-C2E36F7B38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F24B3ED-849E-4BC4-BDC9-8A58BB669C22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A32EC25-06D7-4223-B53F-AD8565D29D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hreadworm.jpg" TargetMode="External"/><Relationship Id="rId7" Type="http://schemas.openxmlformats.org/officeDocument/2006/relationships/hyperlink" Target="http://www.skudci.com/hadatko-jahodnikove" TargetMode="External"/><Relationship Id="rId2" Type="http://schemas.openxmlformats.org/officeDocument/2006/relationships/hyperlink" Target="http://cs.wikipedia.org/wiki/Soubor:Ascaris_lumbricoides.jp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kudci.com/vlasovec-medinsky" TargetMode="External"/><Relationship Id="rId5" Type="http://schemas.openxmlformats.org/officeDocument/2006/relationships/hyperlink" Target="http://cs.wikipedia.org/wiki/Soubor:TrichinellaZysten.jpg" TargetMode="External"/><Relationship Id="rId4" Type="http://schemas.openxmlformats.org/officeDocument/2006/relationships/hyperlink" Target="http://cs.wikipedia.org/wiki/Soubor:Trichinella_larv1_DPDx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Tento materiál je určen pro žáky 6. ročníku, cílem je popsat životní prostředí hlístů a seznámit s hlavními vnějšími znaky tohoto kmene.  DUM ukazuje i obrázky některých zástupců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ctrTitle"/>
          </p:nvPr>
        </p:nvSpPr>
        <p:spPr>
          <a:xfrm>
            <a:off x="685800" y="1484313"/>
            <a:ext cx="7772400" cy="1439862"/>
          </a:xfrm>
        </p:spPr>
        <p:txBody>
          <a:bodyPr/>
          <a:lstStyle/>
          <a:p>
            <a:r>
              <a:rPr lang="cs-CZ" smtClean="0"/>
              <a:t>Kmen Hlísti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2781300"/>
            <a:ext cx="6400800" cy="2951163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Třídy :</a:t>
            </a:r>
          </a:p>
          <a:p>
            <a:pPr marL="514350" indent="-514350" algn="l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err="1" smtClean="0">
                <a:solidFill>
                  <a:schemeClr val="tx1"/>
                </a:solidFill>
              </a:rPr>
              <a:t>Nitkovci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err="1" smtClean="0">
                <a:solidFill>
                  <a:schemeClr val="tx1"/>
                </a:solidFill>
              </a:rPr>
              <a:t>Škrkavice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smtClean="0">
                <a:solidFill>
                  <a:schemeClr val="tx1"/>
                </a:solidFill>
              </a:rPr>
              <a:t>Háďátka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Hlísti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628775"/>
            <a:ext cx="8640763" cy="45259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Žijí v půdě, ve vodě nebo jako cizopasníci(parazité) rostlin a živočichů i člověka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Hlavní znaky :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protáhlé, válcovité, nečlánkované tělo, které je   pokryté silnou a pružnou pokožkou – KUTIKULOU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Je známo téměř 20 tisíc druhů parazitujících v obratlovcích, mnoho dalších druhů hlístic představuje parazity bezobratlých a rostlin nebo žijí volným způsobem života.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mtClean="0"/>
              <a:t>Nitkovci : Svalovec stočený</a:t>
            </a:r>
          </a:p>
        </p:txBody>
      </p:sp>
      <p:pic>
        <p:nvPicPr>
          <p:cNvPr id="19458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374775" y="1196975"/>
            <a:ext cx="2305050" cy="2303463"/>
          </a:xfrm>
        </p:spPr>
      </p:pic>
      <p:sp>
        <p:nvSpPr>
          <p:cNvPr id="19459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Onemocnění způsobené larvami těchto červů se nazývá </a:t>
            </a:r>
            <a:r>
              <a:rPr lang="cs-CZ" b="1" smtClean="0"/>
              <a:t>trichnelóza.</a:t>
            </a:r>
          </a:p>
          <a:p>
            <a:r>
              <a:rPr lang="cs-CZ" smtClean="0"/>
              <a:t> U člověka jde o nebezpečné onemocnění, jež má příčinu vždy v konzumaci syrového nebo polosyrového masa.</a:t>
            </a:r>
          </a:p>
        </p:txBody>
      </p:sp>
      <p:pic>
        <p:nvPicPr>
          <p:cNvPr id="19460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3716338"/>
            <a:ext cx="455295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b="1" smtClean="0"/>
              <a:t>Vlasovec medinský</a:t>
            </a:r>
            <a:endParaRPr lang="cs-CZ" smtClean="0"/>
          </a:p>
        </p:txBody>
      </p:sp>
      <p:sp>
        <p:nvSpPr>
          <p:cNvPr id="20482" name="Zástupný symbol pro obsah 4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400675"/>
          </a:xfrm>
        </p:spPr>
        <p:txBody>
          <a:bodyPr/>
          <a:lstStyle/>
          <a:p>
            <a:r>
              <a:rPr lang="cs-CZ" smtClean="0"/>
              <a:t>je parazit rozšířený v Africe, jeho přenašečem je korýš buchanka. Tento parazit způsobuje nemoc zvanou </a:t>
            </a:r>
            <a:r>
              <a:rPr lang="cs-CZ" b="1" smtClean="0"/>
              <a:t>drakunkulóza</a:t>
            </a:r>
            <a:r>
              <a:rPr lang="cs-CZ" smtClean="0"/>
              <a:t>. Samička parazituje pod kůží člověka a může nabývat délky až jednoho metru. Tohoto parazita lze odstranit chirurgicky nebo tradiční (a bolestivou) metodou tak, že ho namotáváme na malé dřívko, za den lze namotat pouze 0,5–2 cm.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Vlasovec medinský /Guinejský červ/</a:t>
            </a:r>
            <a:endParaRPr lang="cs-CZ" dirty="0"/>
          </a:p>
        </p:txBody>
      </p:sp>
      <p:pic>
        <p:nvPicPr>
          <p:cNvPr id="2150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5288" y="1196975"/>
            <a:ext cx="3960812" cy="3168650"/>
          </a:xfrm>
        </p:spPr>
      </p:pic>
      <p:pic>
        <p:nvPicPr>
          <p:cNvPr id="21507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2500" y="3716338"/>
            <a:ext cx="5176838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Škrkavice: Škrkavka dětská</a:t>
            </a:r>
            <a:endParaRPr lang="cs-CZ" smtClean="0"/>
          </a:p>
        </p:txBody>
      </p:sp>
      <p:pic>
        <p:nvPicPr>
          <p:cNvPr id="22530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2888" y="1628775"/>
            <a:ext cx="4175125" cy="4176713"/>
          </a:xfrm>
        </p:spPr>
      </p:pic>
      <p:sp>
        <p:nvSpPr>
          <p:cNvPr id="22531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je celosvětově rozšířený parazit člověka a lidoopů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Vývojový cyklus</a:t>
            </a:r>
            <a:endParaRPr lang="cs-CZ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25621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Nejdříve vznikají oplozená vajíčka, která se dostanou z těla jedince ven výkaly.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Následuje pozření výkalů člověkem (většinou kvůli nedostatečné hygieně), larva škrkavky putuje do žaludku a dále do krevního oběhu.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Larva škrkavky se dostává krevním oběhem do plic, kde vyvolá kašel a způsobí vykašlání hlenu, který se při spolknutí opět dostává do žaludku.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poslední fázi se larvy dostávají do tenkého střeva, kde pohlavně dospívají.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Škrkavice:Roup dětský</a:t>
            </a:r>
            <a:endParaRPr lang="cs-CZ" smtClean="0"/>
          </a:p>
        </p:txBody>
      </p:sp>
      <p:sp>
        <p:nvSpPr>
          <p:cNvPr id="24578" name="Zástupný symbol pro obsah 2"/>
          <p:cNvSpPr>
            <a:spLocks noGrp="1"/>
          </p:cNvSpPr>
          <p:nvPr>
            <p:ph sz="half" idx="1"/>
          </p:nvPr>
        </p:nvSpPr>
        <p:spPr>
          <a:xfrm>
            <a:off x="395288" y="1484313"/>
            <a:ext cx="3106737" cy="4786312"/>
          </a:xfrm>
        </p:spPr>
        <p:txBody>
          <a:bodyPr/>
          <a:lstStyle/>
          <a:p>
            <a:r>
              <a:rPr lang="cs-CZ" smtClean="0"/>
              <a:t>převážně parazitem u dětí</a:t>
            </a:r>
          </a:p>
          <a:p>
            <a:r>
              <a:rPr lang="cs-CZ" smtClean="0"/>
              <a:t>Samice je větší než sameček, zatímco samec dosahuje délky 6 mm, samice až 12 mm</a:t>
            </a:r>
          </a:p>
        </p:txBody>
      </p:sp>
      <p:pic>
        <p:nvPicPr>
          <p:cNvPr id="24579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3635375" y="1989138"/>
            <a:ext cx="5199063" cy="2592387"/>
          </a:xfrm>
        </p:spPr>
      </p:pic>
      <p:sp>
        <p:nvSpPr>
          <p:cNvPr id="24580" name="TextovéPole 8"/>
          <p:cNvSpPr txBox="1">
            <a:spLocks noChangeArrowheads="1"/>
          </p:cNvSpPr>
          <p:nvPr/>
        </p:nvSpPr>
        <p:spPr bwMode="auto">
          <a:xfrm>
            <a:off x="3924300" y="4868863"/>
            <a:ext cx="43926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Dvě samičky roupa. Dole je milimetrové cejchování pravítka.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91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Roup dětský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61657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Samice klade až 12 000 oplozených</a:t>
            </a:r>
            <a:br>
              <a:rPr lang="cs-CZ" dirty="0" smtClean="0"/>
            </a:br>
            <a:r>
              <a:rPr lang="cs-CZ" dirty="0" smtClean="0"/>
              <a:t>vajíček kolem řitního člověka, zejména </a:t>
            </a:r>
            <a:br>
              <a:rPr lang="cs-CZ" dirty="0" smtClean="0"/>
            </a:br>
            <a:r>
              <a:rPr lang="cs-CZ" dirty="0" smtClean="0"/>
              <a:t>dětí. Oplozená vajíčka způsobují </a:t>
            </a:r>
            <a:br>
              <a:rPr lang="cs-CZ" dirty="0" smtClean="0"/>
            </a:br>
            <a:r>
              <a:rPr lang="cs-CZ" dirty="0" smtClean="0"/>
              <a:t>nepříjemný pocit svědění, pálení uvnitř</a:t>
            </a:r>
            <a:br>
              <a:rPr lang="cs-CZ" dirty="0" smtClean="0"/>
            </a:br>
            <a:r>
              <a:rPr lang="cs-CZ" dirty="0" smtClean="0"/>
              <a:t> a kolem konečníku. Dítě se škrábe a na konečcích prstů mohou ulpět oplozená </a:t>
            </a:r>
            <a:br>
              <a:rPr lang="cs-CZ" dirty="0" smtClean="0"/>
            </a:br>
            <a:r>
              <a:rPr lang="cs-CZ" dirty="0" smtClean="0"/>
              <a:t>vajíčka. Neumyté ruce mohou být </a:t>
            </a:r>
            <a:br>
              <a:rPr lang="cs-CZ" dirty="0" smtClean="0"/>
            </a:br>
            <a:r>
              <a:rPr lang="cs-CZ" dirty="0" smtClean="0"/>
              <a:t>zdrojem opětné nákazy. Vajíčka jsou </a:t>
            </a:r>
            <a:br>
              <a:rPr lang="cs-CZ" dirty="0" smtClean="0"/>
            </a:br>
            <a:r>
              <a:rPr lang="cs-CZ" dirty="0" smtClean="0"/>
              <a:t>velmi lehká a mohou být roznášena </a:t>
            </a:r>
            <a:br>
              <a:rPr lang="cs-CZ" dirty="0" smtClean="0"/>
            </a:br>
            <a:r>
              <a:rPr lang="cs-CZ" dirty="0" smtClean="0"/>
              <a:t>dokonce prouděním vzduchu a </a:t>
            </a:r>
            <a:br>
              <a:rPr lang="cs-CZ" dirty="0" smtClean="0"/>
            </a:br>
            <a:r>
              <a:rPr lang="cs-CZ" dirty="0" smtClean="0"/>
              <a:t>mouchami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560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07238" y="549275"/>
            <a:ext cx="1831975" cy="586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algn="l"/>
            <a:r>
              <a:rPr lang="cs-CZ" b="1" smtClean="0"/>
              <a:t>     Háďátko řepné</a:t>
            </a:r>
            <a:endParaRPr lang="cs-CZ" smtClean="0"/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404813"/>
            <a:ext cx="3035300" cy="6192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TextovéPole 4"/>
          <p:cNvSpPr txBox="1">
            <a:spLocks noChangeArrowheads="1"/>
          </p:cNvSpPr>
          <p:nvPr/>
        </p:nvSpPr>
        <p:spPr bwMode="auto">
          <a:xfrm>
            <a:off x="630238" y="1470025"/>
            <a:ext cx="4176712" cy="397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-silně napadené rostliny se vyznačují zažloutlými listy,</a:t>
            </a:r>
          </a:p>
          <a:p>
            <a:r>
              <a:rPr lang="cs-CZ" sz="2800">
                <a:latin typeface="Calibri" pitchFamily="34" charset="0"/>
              </a:rPr>
              <a:t>které opadávají a regenerující chrást je pak viditelně menší.</a:t>
            </a:r>
          </a:p>
          <a:p>
            <a:r>
              <a:rPr lang="cs-CZ" sz="2800">
                <a:latin typeface="Calibri" pitchFamily="34" charset="0"/>
              </a:rPr>
              <a:t>Na hlavním kořenu se tvoří velké množství postranních kořínku (tzv.</a:t>
            </a:r>
          </a:p>
          <a:p>
            <a:r>
              <a:rPr lang="cs-CZ" sz="2800">
                <a:latin typeface="Calibri" pitchFamily="34" charset="0"/>
              </a:rPr>
              <a:t>„vousatost řepy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Háďátko řepné</a:t>
            </a:r>
            <a:endParaRPr lang="cs-CZ" smtClean="0"/>
          </a:p>
        </p:txBody>
      </p:sp>
      <p:pic>
        <p:nvPicPr>
          <p:cNvPr id="2765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11188" y="1268413"/>
            <a:ext cx="6316662" cy="44640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Háďátko jahodníkové</a:t>
            </a:r>
            <a:endParaRPr lang="cs-CZ" smtClean="0"/>
          </a:p>
        </p:txBody>
      </p:sp>
      <p:pic>
        <p:nvPicPr>
          <p:cNvPr id="2867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258888" y="1412875"/>
            <a:ext cx="6875462" cy="3729038"/>
          </a:xfrm>
        </p:spPr>
      </p:pic>
      <p:sp>
        <p:nvSpPr>
          <p:cNvPr id="28675" name="TextovéPole 4"/>
          <p:cNvSpPr txBox="1">
            <a:spLocks noChangeArrowheads="1"/>
          </p:cNvSpPr>
          <p:nvPr/>
        </p:nvSpPr>
        <p:spPr bwMode="auto">
          <a:xfrm>
            <a:off x="323850" y="5084763"/>
            <a:ext cx="8820150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-</a:t>
            </a:r>
            <a:r>
              <a:rPr lang="cs-CZ" sz="2800">
                <a:latin typeface="Calibri" pitchFamily="34" charset="0"/>
              </a:rPr>
              <a:t>škůdce jahodníků. Rostlina bývá poškozena </a:t>
            </a:r>
            <a:r>
              <a:rPr lang="cs-CZ" sz="2800"/>
              <a:t>                      </a:t>
            </a:r>
            <a:r>
              <a:rPr lang="cs-CZ" sz="2800">
                <a:latin typeface="Calibri" pitchFamily="34" charset="0"/>
              </a:rPr>
              <a:t>a zejména nové listy, které vyrůstají z tzv. srdíčka bývají zakrnělé, nedostatečně vyvinuté a zdeformované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61657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Škrkavka dětská. </a:t>
            </a:r>
            <a:r>
              <a:rPr lang="cs-CZ" sz="2000" i="1" dirty="0" smtClean="0"/>
              <a:t>Cs.wikipedia.org</a:t>
            </a:r>
            <a:r>
              <a:rPr lang="cs-CZ" sz="2000" dirty="0" smtClean="0"/>
              <a:t> [online]. 2002 [cit. 2011-11-26]. Dostupné z: </a:t>
            </a:r>
            <a:r>
              <a:rPr lang="cs-CZ" sz="2000" dirty="0" smtClean="0">
                <a:hlinkClick r:id="rId2"/>
              </a:rPr>
              <a:t>http://cs.wikipedia.org/wiki/Soubor:Ascaris_lumbricoides.jpeg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Roup dětský. </a:t>
            </a:r>
            <a:r>
              <a:rPr lang="cs-CZ" sz="2000" i="1" dirty="0" smtClean="0"/>
              <a:t>Cs.wikipedia.org</a:t>
            </a:r>
            <a:r>
              <a:rPr lang="cs-CZ" sz="2000" dirty="0" smtClean="0"/>
              <a:t> [online]. 2005 [cit. 2011-11-26]. Dostupné z: </a:t>
            </a:r>
            <a:r>
              <a:rPr lang="cs-CZ" sz="2000" dirty="0" smtClean="0">
                <a:hlinkClick r:id="rId3"/>
              </a:rPr>
              <a:t>http://cs.wikipedia.org/wiki/Soubor:Threadworm.jpg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Svalovec stočený. </a:t>
            </a:r>
            <a:r>
              <a:rPr lang="cs-CZ" sz="2000" i="1" dirty="0" smtClean="0"/>
              <a:t>Cs.wikipedia.org</a:t>
            </a:r>
            <a:r>
              <a:rPr lang="cs-CZ" sz="2000" dirty="0" smtClean="0"/>
              <a:t> [online]. 2011 [cit. 2011-11-26]. Dostupné z: </a:t>
            </a:r>
            <a:r>
              <a:rPr lang="cs-CZ" sz="2000" dirty="0" smtClean="0">
                <a:hlinkClick r:id="rId4"/>
              </a:rPr>
              <a:t>http://cs.wikipedia.org/wiki/Soubor:Trichinella_larv1_DPDx.JPG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Foto: svalovec stočený. </a:t>
            </a:r>
            <a:r>
              <a:rPr lang="cs-CZ" sz="2000" i="1" dirty="0" smtClean="0"/>
              <a:t>Cs.wikipedia.org/</a:t>
            </a:r>
            <a:r>
              <a:rPr lang="cs-CZ" sz="2000" dirty="0" smtClean="0"/>
              <a:t> [online]. 2005 [cit. 2011-11-26]. Dostupné z: </a:t>
            </a:r>
            <a:r>
              <a:rPr lang="cs-CZ" sz="2000" dirty="0" smtClean="0">
                <a:hlinkClick r:id="rId5"/>
              </a:rPr>
              <a:t>http://cs.wikipedia.org/wiki/Soubor:TrichinellaZysten.jpg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Foto: vlasovec medinský. </a:t>
            </a:r>
            <a:r>
              <a:rPr lang="cs-CZ" sz="2000" i="1" dirty="0" smtClean="0"/>
              <a:t>.skudci.com/</a:t>
            </a:r>
            <a:r>
              <a:rPr lang="cs-CZ" sz="2000" dirty="0" smtClean="0"/>
              <a:t> [online]. 2011 [cit. 2011-11-26]. Dostupné z: </a:t>
            </a:r>
            <a:r>
              <a:rPr lang="cs-CZ" sz="2000" dirty="0" smtClean="0">
                <a:hlinkClick r:id="rId6"/>
              </a:rPr>
              <a:t>http://www.skudci.com/vlasovec-medinsky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Foto: Háďátko jahodníkové. </a:t>
            </a:r>
            <a:r>
              <a:rPr lang="cs-CZ" sz="2000" i="1" dirty="0" smtClean="0"/>
              <a:t>Skudci.com</a:t>
            </a:r>
            <a:r>
              <a:rPr lang="cs-CZ" sz="2000" dirty="0" smtClean="0"/>
              <a:t> [online]. 2011 [cit. 2011-11-26]. Dostupné z: </a:t>
            </a:r>
            <a:r>
              <a:rPr lang="cs-CZ" sz="2000" dirty="0" smtClean="0">
                <a:hlinkClick r:id="rId7"/>
              </a:rPr>
              <a:t>http://www.skudci.com/hadatko-jahodnikove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Foto: Háďátko řepné. </a:t>
            </a:r>
            <a:r>
              <a:rPr lang="cs-CZ" sz="2000" i="1" dirty="0" smtClean="0"/>
              <a:t>Zoologie-puchnerova.estranky.cz</a:t>
            </a:r>
            <a:r>
              <a:rPr lang="cs-CZ" sz="2000" dirty="0" smtClean="0"/>
              <a:t> [online]. 2011 [cit. 2011-11-26]. Dostupné z: http://www.zoologie-puchnerova.estranky.cz/fotoalbum/triblastika/prvousti-s-pseudocoelni-telni-dutinou/hadatko-repne.html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smtClean="0"/>
              <a:t>Zdroje a citace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ČERNÍK, Vladimír, Marta HAMERSKÁ, Zdeněk MARTINEC a Jan VANĚK. </a:t>
            </a:r>
            <a:r>
              <a:rPr lang="cs-CZ" sz="2000" i="1" smtClean="0"/>
              <a:t>Přírodopis 6 pro základní školy</a:t>
            </a:r>
            <a:r>
              <a:rPr lang="cs-CZ" sz="2000" smtClean="0"/>
              <a:t>: </a:t>
            </a:r>
            <a:r>
              <a:rPr lang="cs-CZ" sz="2000" i="1" smtClean="0"/>
              <a:t>Zoologie a botanika</a:t>
            </a:r>
            <a:r>
              <a:rPr lang="cs-CZ" sz="2000" smtClean="0"/>
              <a:t>. 1. vydání. Praha: SPN-pedagogické nakladatelství, a.s., 2007. ISBN 978-80-7235-374-3</a:t>
            </a:r>
            <a:r>
              <a:rPr lang="cs-CZ" smtClean="0"/>
              <a:t>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</TotalTime>
  <Words>501</Words>
  <Application>Microsoft Office PowerPoint</Application>
  <PresentationFormat>On-screen Show (4:3)</PresentationFormat>
  <Paragraphs>50</Paragraphs>
  <Slides>16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Calibri</vt:lpstr>
      <vt:lpstr>Arial</vt:lpstr>
      <vt:lpstr>Motiv systému Office</vt:lpstr>
      <vt:lpstr>Snímek 1</vt:lpstr>
      <vt:lpstr>Anotace</vt:lpstr>
      <vt:lpstr>Kmen Hlísti</vt:lpstr>
      <vt:lpstr>Hlísti</vt:lpstr>
      <vt:lpstr>Nitkovci : Svalovec stočený</vt:lpstr>
      <vt:lpstr>Vlasovec medinský</vt:lpstr>
      <vt:lpstr>Vlasovec medinský /Guinejský červ/</vt:lpstr>
      <vt:lpstr>Škrkavice: Škrkavka dětská</vt:lpstr>
      <vt:lpstr>Vývojový cyklus</vt:lpstr>
      <vt:lpstr>Škrkavice:Roup dětský</vt:lpstr>
      <vt:lpstr>Roup dětský</vt:lpstr>
      <vt:lpstr>     Háďátko řepné</vt:lpstr>
      <vt:lpstr>Háďátko řepné</vt:lpstr>
      <vt:lpstr>Háďátko jahodníkové</vt:lpstr>
      <vt:lpstr>Zdroje a citace</vt:lpstr>
      <vt:lpstr>Zdroje a 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Kmen Hlísti</dc:title>
  <dc:creator>Fiedlerová Ivana</dc:creator>
  <cp:lastModifiedBy>DUM</cp:lastModifiedBy>
  <cp:revision>28</cp:revision>
  <dcterms:created xsi:type="dcterms:W3CDTF">2012-02-26T16:01:44Z</dcterms:created>
  <dcterms:modified xsi:type="dcterms:W3CDTF">2012-03-11T12:34:11Z</dcterms:modified>
</cp:coreProperties>
</file>