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9" r:id="rId1"/>
  </p:sldMasterIdLst>
  <p:notesMasterIdLst>
    <p:notesMasterId r:id="rId12"/>
  </p:notesMasterIdLst>
  <p:handoutMasterIdLst>
    <p:handoutMasterId r:id="rId13"/>
  </p:handoutMasterIdLst>
  <p:sldIdLst>
    <p:sldId id="261" r:id="rId2"/>
    <p:sldId id="264" r:id="rId3"/>
    <p:sldId id="265" r:id="rId4"/>
    <p:sldId id="266" r:id="rId5"/>
    <p:sldId id="260" r:id="rId6"/>
    <p:sldId id="267" r:id="rId7"/>
    <p:sldId id="268" r:id="rId8"/>
    <p:sldId id="263" r:id="rId9"/>
    <p:sldId id="269" r:id="rId10"/>
    <p:sldId id="270" r:id="rId11"/>
  </p:sldIdLst>
  <p:sldSz cx="9144000" cy="6858000" type="screen4x3"/>
  <p:notesSz cx="6834188" cy="99790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Lucida Console" pitchFamily="49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Lucida Console" pitchFamily="49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Lucida Console" pitchFamily="49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Lucida Console" pitchFamily="49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Lucida Console" pitchFamily="49" charset="0"/>
        <a:ea typeface="+mn-ea"/>
        <a:cs typeface="+mn-cs"/>
      </a:defRPr>
    </a:lvl5pPr>
    <a:lvl6pPr marL="2286000" algn="l" defTabSz="914400" rtl="0" eaLnBrk="1" latinLnBrk="0" hangingPunct="1">
      <a:defRPr sz="2000" b="1" kern="1200">
        <a:solidFill>
          <a:schemeClr val="tx1"/>
        </a:solidFill>
        <a:latin typeface="Lucida Console" pitchFamily="49" charset="0"/>
        <a:ea typeface="+mn-ea"/>
        <a:cs typeface="+mn-cs"/>
      </a:defRPr>
    </a:lvl6pPr>
    <a:lvl7pPr marL="2743200" algn="l" defTabSz="914400" rtl="0" eaLnBrk="1" latinLnBrk="0" hangingPunct="1">
      <a:defRPr sz="2000" b="1" kern="1200">
        <a:solidFill>
          <a:schemeClr val="tx1"/>
        </a:solidFill>
        <a:latin typeface="Lucida Console" pitchFamily="49" charset="0"/>
        <a:ea typeface="+mn-ea"/>
        <a:cs typeface="+mn-cs"/>
      </a:defRPr>
    </a:lvl7pPr>
    <a:lvl8pPr marL="3200400" algn="l" defTabSz="914400" rtl="0" eaLnBrk="1" latinLnBrk="0" hangingPunct="1">
      <a:defRPr sz="2000" b="1" kern="1200">
        <a:solidFill>
          <a:schemeClr val="tx1"/>
        </a:solidFill>
        <a:latin typeface="Lucida Console" pitchFamily="49" charset="0"/>
        <a:ea typeface="+mn-ea"/>
        <a:cs typeface="+mn-cs"/>
      </a:defRPr>
    </a:lvl8pPr>
    <a:lvl9pPr marL="3657600" algn="l" defTabSz="914400" rtl="0" eaLnBrk="1" latinLnBrk="0" hangingPunct="1">
      <a:defRPr sz="2000" b="1" kern="1200">
        <a:solidFill>
          <a:schemeClr val="tx1"/>
        </a:solidFill>
        <a:latin typeface="Lucida Console" pitchFamily="49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0000FF"/>
    </p:penClr>
  </p:showPr>
  <p:clrMru>
    <a:srgbClr val="6DD406"/>
    <a:srgbClr val="FF3300"/>
    <a:srgbClr val="EC2B1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46" autoAdjust="0"/>
  </p:normalViewPr>
  <p:slideViewPr>
    <p:cSldViewPr>
      <p:cViewPr varScale="1">
        <p:scale>
          <a:sx n="80" d="100"/>
          <a:sy n="80" d="100"/>
        </p:scale>
        <p:origin x="-8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60688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ZŠaMŠ Staré Město, Jamnická 270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71913" y="0"/>
            <a:ext cx="2960687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>
                <a:latin typeface="+mn-lt"/>
              </a:defRPr>
            </a:lvl1pPr>
          </a:lstStyle>
          <a:p>
            <a:pPr>
              <a:defRPr/>
            </a:pPr>
            <a:fld id="{4B452EC6-7389-48C0-86BC-EBF35DE82400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78963"/>
            <a:ext cx="2960688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Interaktivní škola pro 21.století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71913" y="9478963"/>
            <a:ext cx="2960687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>
                <a:latin typeface="+mn-lt"/>
              </a:defRPr>
            </a:lvl1pPr>
          </a:lstStyle>
          <a:p>
            <a:pPr>
              <a:defRPr/>
            </a:pPr>
            <a:fld id="{CC363994-5815-41D1-927B-F6F8F06598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60688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ZŠaMŠ Staré Město, Jamnická 270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71913" y="0"/>
            <a:ext cx="2960687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>
                <a:latin typeface="+mn-lt"/>
              </a:defRPr>
            </a:lvl1pPr>
          </a:lstStyle>
          <a:p>
            <a:pPr>
              <a:defRPr/>
            </a:pPr>
            <a:fld id="{0A954C25-6A58-4BA5-9696-CDD755B11160}" type="datetimeFigureOut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2338" y="747713"/>
            <a:ext cx="4991100" cy="37433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4213" y="4740275"/>
            <a:ext cx="5467350" cy="449103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78963"/>
            <a:ext cx="2960688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Interaktivní škola pro 21.století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71913" y="9478963"/>
            <a:ext cx="2960687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>
                <a:latin typeface="+mn-lt"/>
              </a:defRPr>
            </a:lvl1pPr>
          </a:lstStyle>
          <a:p>
            <a:pPr>
              <a:defRPr/>
            </a:pPr>
            <a:fld id="{59551886-80EA-4B66-8221-A4A6C12A77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ACF26-FC28-41A4-89BF-609A586F4D20}" type="datetime1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962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46050" y="6210300"/>
            <a:ext cx="457200" cy="457200"/>
          </a:xfrm>
        </p:spPr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DECCE70-5787-491F-A086-15D9115156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D0121-F88C-488D-A31E-F6F753321FD1}" type="datetime1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6A68A-2E95-41BE-BC4A-31A97BABBF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 useBgFill="1">
        <p:nvSpPr>
          <p:cNvPr id="6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>
        <p:nvSpPr>
          <p:cNvPr id="7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 useBgFill="1">
        <p:nvSpPr>
          <p:cNvPr id="8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3A550-E0D5-4D47-9466-69020C711EA9}" type="datetime1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962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2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10300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23962B-15DE-411A-B24F-A703E5FC4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 useBgFill="1">
        <p:nvSpPr>
          <p:cNvPr id="6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>
        <p:nvSpPr>
          <p:cNvPr id="7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>
        <p:nvSpPr>
          <p:cNvPr id="8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>
        <p:nvSpPr>
          <p:cNvPr id="9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b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0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E8CC2-0EA1-4E53-8255-6BDE99462587}" type="datetime1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11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2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3C1761-1F79-4A5A-A6ED-5A42BAE875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3" name="Zástupný symbol pro datum 4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b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C461A43D-37A9-43C4-9A84-863489C86FF2}" type="datetime1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1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886200" cy="457200"/>
          </a:xfrm>
          <a:prstGeom prst="rect">
            <a:avLst/>
          </a:prstGeom>
        </p:spPr>
        <p:txBody>
          <a:bodyPr anchor="ctr" anchorCtr="0"/>
          <a:lstStyle>
            <a:lvl1pPr fontAlgn="auto">
              <a:spcBef>
                <a:spcPts val="0"/>
              </a:spcBef>
              <a:spcAft>
                <a:spcPts val="0"/>
              </a:spcAft>
              <a:defRPr sz="1400" b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EU do škol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4"/>
          </p:nvPr>
        </p:nvSpPr>
        <p:spPr>
          <a:xfrm>
            <a:off x="146050" y="6208713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b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056A8D7C-9CBC-4FE2-916A-4DE6BE0648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</p:sldLayoutIdLst>
  <p:hf hdr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Arial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Arial" charset="0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Arial" charset="0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AABBDF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0BD0D9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0BD0D9"/>
        </a:buClr>
        <a:buChar char="o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hyperlink" Target="http://images.google.cz/imgres?imgurl=http://bdadafoto.webzdarma.cz/rostliny/2001_10_102_BS_list_javoru.jpg&amp;imgrefurl=http://bdadafoto.webzdarma.cz/rostliny_podzim.htm&amp;h=600&amp;w=850&amp;sz=182&amp;hl=cs&amp;start=7&amp;um=1&amp;tbnid=quEk35FXkz2PVM:&amp;tbnh=102&amp;tbnw=145&amp;prev=/images?q=list&amp;svnum=10&amp;um=1&amp;hl=cs&amp;lr=lang_cs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8.pn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images.google.cz/imgres?imgurl=http://crossart.webzdarma.cz/ilustrace/labut23.png&amp;imgrefurl=http://crossart.webzdarma.cz/12_tvoreni.htm&amp;h=266&amp;w=407&amp;sz=14&amp;hl=cs&amp;start=6&amp;um=1&amp;tbnid=OlL3D-0xHxQ8eM:&amp;tbnh=82&amp;tbnw=125&amp;prev=/images?q=labu%C5%A5&amp;svnum=10&amp;um=1&amp;hl=cs&amp;lr=lang_cs&amp;sa=G" TargetMode="External"/><Relationship Id="rId11" Type="http://schemas.openxmlformats.org/officeDocument/2006/relationships/image" Target="../media/image13.jpeg"/><Relationship Id="rId5" Type="http://schemas.openxmlformats.org/officeDocument/2006/relationships/image" Target="../media/image9.jpeg"/><Relationship Id="rId10" Type="http://schemas.openxmlformats.org/officeDocument/2006/relationships/hyperlink" Target="http://commons.wikimedia.org/wiki/File:Water_lily_flower_in_glasshouse_in_Botanical_garden_Brno.jpg" TargetMode="External"/><Relationship Id="rId4" Type="http://schemas.openxmlformats.org/officeDocument/2006/relationships/hyperlink" Target="http://images.google.cz/imgres?imgurl=http://www.urednickovi.cz/f/urednickovi/obrazky/lampa.jpg&amp;imgrefurl=http://www.urednickovi.cz/?category=keramika&amp;h=300&amp;w=225&amp;sz=24&amp;hl=cs&amp;start=13&amp;um=1&amp;tbnid=i6WvaG9ado4-GM:&amp;tbnh=116&amp;tbnw=87&amp;prev=/images?q=lampa&amp;svnum=10&amp;um=1&amp;hl=cs&amp;lr=lang_cs&amp;sa=G" TargetMode="External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hyperlink" Target="http://images.google.cz/imgres?imgurl=http://www.prag-info.cz/_shop/image_0802005mi/1110916856lopata_na_snih_a_zrni_FISKARS123550.jpg&amp;imgrefurl=http://www.master-shop.cz/index.php?system=raptor&amp;vm=2&amp;vmid=272&amp;memo1=4&amp;memo2=20&amp;h=500&amp;w=156&amp;sz=6&amp;hl=cs&amp;start=44&amp;um=1&amp;tbnid=BqVwgYW4CP34YM:&amp;tbnh=130&amp;tbnw=41&amp;prev=/images?q=lopata&amp;start=40&amp;ndsp=20&amp;svnum=10&amp;um=1&amp;hl=cs&amp;lr=lang_cs&amp;sa=N" TargetMode="External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5.jpeg"/><Relationship Id="rId5" Type="http://schemas.openxmlformats.org/officeDocument/2006/relationships/hyperlink" Target="http://wow.spiknuti.org/ok/19.8.05campus/campus/DSCN2754.JPG" TargetMode="External"/><Relationship Id="rId10" Type="http://schemas.openxmlformats.org/officeDocument/2006/relationships/image" Target="../media/image18.png"/><Relationship Id="rId4" Type="http://schemas.openxmlformats.org/officeDocument/2006/relationships/image" Target="../media/image14.jpeg"/><Relationship Id="rId9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://images.google.cz/imgres?imgurl=http://www.trinitypictures.cz/_img/gallery/dalur/original/kluk.jpg&amp;imgrefurl=http://www.trinitypictures.cz/index.php?main=gallery&amp;room=dalur&amp;h=1024&amp;w=768&amp;sz=1017&amp;hl=cs&amp;start=2&amp;um=1&amp;tbnid=649B26-P0HXWrM:&amp;tbnh=150&amp;tbnw=113&amp;prev=/images?q=kluk&amp;svnum=10&amp;um=1&amp;hl=cs&amp;lr=lang_cs" TargetMode="External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jpeg"/><Relationship Id="rId5" Type="http://schemas.openxmlformats.org/officeDocument/2006/relationships/hyperlink" Target="http://images.google.cz/imgres?imgurl=http://www.luxus.cz/obchod_pic/zlatnictvi_20090111.jpg&amp;imgrefurl=http://www.zlato-stribro.cz/zbozi.php?detail=1973&amp;urceni=4&amp;h=354&amp;w=320&amp;sz=61&amp;hl=cs&amp;start=4&amp;um=1&amp;tbnid=AbETnLimXTD0uM:&amp;tbnh=121&amp;tbnw=109&amp;prev=/images?q=kl%C3%AD%C4%8D&amp;svnum=10&amp;um=1&amp;hl=cs&amp;lr=lang_cs" TargetMode="External"/><Relationship Id="rId10" Type="http://schemas.openxmlformats.org/officeDocument/2006/relationships/image" Target="../media/image22.jpeg"/><Relationship Id="rId4" Type="http://schemas.openxmlformats.org/officeDocument/2006/relationships/image" Target="../media/image19.jpeg"/><Relationship Id="rId9" Type="http://schemas.openxmlformats.org/officeDocument/2006/relationships/hyperlink" Target="http://commons.wikimedia.org/wiki/File:Mlok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hyperlink" Target="http://images.google.cz/imgres?imgurl=http://www.anz.cz/photos/novy-zeland/balon-nad-canterbury-350x400.jpg&amp;imgrefurl=http://www.anz.cz/novy-zeland/index.htm&amp;h=400&amp;w=350&amp;sz=44&amp;hl=cs&amp;start=2&amp;um=1&amp;tbnid=_ctIEQRVPOmOZM:&amp;tbnh=124&amp;tbnw=109&amp;prev=/images?q=bal%C3%B3n&amp;svnum=10&amp;um=1&amp;hl=cs&amp;lr=lang_cs" TargetMode="External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4.jpeg"/><Relationship Id="rId11" Type="http://schemas.openxmlformats.org/officeDocument/2006/relationships/image" Target="../media/image28.png"/><Relationship Id="rId5" Type="http://schemas.openxmlformats.org/officeDocument/2006/relationships/hyperlink" Target="http://images.google.cz/imgres?imgurl=http://fotoblog.finwe.info/photos/full/kolo.jpg&amp;imgrefurl=http://fotoblog.finwe.info/photo/kolo&amp;h=300&amp;w=300&amp;sz=174&amp;hl=cs&amp;start=3&amp;um=1&amp;tbnid=T_Cn9NRe0VTuDM:&amp;tbnh=135&amp;tbnw=135&amp;prev=/images?q=kolo&amp;svnum=10&amp;um=1&amp;hl=cs&amp;lr=lang_cs" TargetMode="External"/><Relationship Id="rId10" Type="http://schemas.openxmlformats.org/officeDocument/2006/relationships/image" Target="../media/image3.png"/><Relationship Id="rId4" Type="http://schemas.openxmlformats.org/officeDocument/2006/relationships/image" Target="../media/image23.jpeg"/><Relationship Id="rId9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://sk2.goo.cz/obrazky/zdravi_na_dlani/vcely/20020512-091.jpg" TargetMode="External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5.jpeg"/><Relationship Id="rId11" Type="http://schemas.openxmlformats.org/officeDocument/2006/relationships/image" Target="../media/image39.png"/><Relationship Id="rId5" Type="http://schemas.openxmlformats.org/officeDocument/2006/relationships/hyperlink" Target="http://images.google.cz/imgres?imgurl=http://img.instore.templation.cz/static/katalog/10153.gif&amp;imgrefurl=http://www.vybercz.cz/topkatalog/plugin/comp?comp_id=11230&amp;nom_id=01.10.00&amp;news_only=0&amp;h=299&amp;w=200&amp;sz=45&amp;hl=cs&amp;start=2&amp;um=1&amp;tbnid=wKGSVR03VmgaqM:&amp;tbnh=116&amp;tbnw=78&amp;prev=/images?q=s%C5%AFl&amp;svnum=10&amp;um=1&amp;hl=cs&amp;lr=lang_cs" TargetMode="External"/><Relationship Id="rId10" Type="http://schemas.openxmlformats.org/officeDocument/2006/relationships/image" Target="../media/image38.png"/><Relationship Id="rId4" Type="http://schemas.openxmlformats.org/officeDocument/2006/relationships/image" Target="../media/image34.jpeg"/><Relationship Id="rId9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://images.google.cz/imgres?imgurl=http://www.kd-uni.cz/images/jutovy-pytel-velky-1-3.jpg&amp;imgrefurl=http://www.kd-uni.cz/Jutove-pytle.html&amp;h=218&amp;w=180&amp;sz=5&amp;hl=cs&amp;start=3&amp;um=1&amp;tbnid=QzXajlWHnwlQNM:&amp;tbnh=107&amp;tbnw=88&amp;prev=/images?q=pytel&amp;svnum=10&amp;um=1&amp;hl=cs&amp;lr=lang_cs" TargetMode="External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10" Type="http://schemas.openxmlformats.org/officeDocument/2006/relationships/image" Target="../media/image44.jpeg"/><Relationship Id="rId4" Type="http://schemas.openxmlformats.org/officeDocument/2006/relationships/image" Target="../media/image40.jpeg"/><Relationship Id="rId9" Type="http://schemas.openxmlformats.org/officeDocument/2006/relationships/hyperlink" Target="http://commons.wikimedia.org/wiki/File:Orel_mo%C5%99sk%C3%BD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Podnadpis 8"/>
          <p:cNvSpPr>
            <a:spLocks noGrp="1"/>
          </p:cNvSpPr>
          <p:nvPr>
            <p:ph type="subTitle" idx="1"/>
          </p:nvPr>
        </p:nvSpPr>
        <p:spPr>
          <a:xfrm>
            <a:off x="1331913" y="3644900"/>
            <a:ext cx="6400800" cy="1871663"/>
          </a:xfrm>
        </p:spPr>
        <p:txBody>
          <a:bodyPr/>
          <a:lstStyle/>
          <a:p>
            <a:pPr algn="l" eaLnBrk="1" hangingPunct="1">
              <a:lnSpc>
                <a:spcPct val="90000"/>
              </a:lnSpc>
            </a:pPr>
            <a:r>
              <a:rPr lang="cs-CZ" smtClean="0">
                <a:solidFill>
                  <a:srgbClr val="083763"/>
                </a:solidFill>
                <a:cs typeface="Arial" charset="0"/>
              </a:rPr>
              <a:t>Předmět: Čtení</a:t>
            </a:r>
          </a:p>
          <a:p>
            <a:pPr algn="l" eaLnBrk="1" hangingPunct="1">
              <a:lnSpc>
                <a:spcPct val="90000"/>
              </a:lnSpc>
            </a:pPr>
            <a:r>
              <a:rPr lang="cs-CZ" smtClean="0">
                <a:solidFill>
                  <a:srgbClr val="083763"/>
                </a:solidFill>
                <a:cs typeface="Arial" charset="0"/>
              </a:rPr>
              <a:t>Ročník:  1. </a:t>
            </a:r>
          </a:p>
          <a:p>
            <a:pPr algn="l" eaLnBrk="1" hangingPunct="1">
              <a:lnSpc>
                <a:spcPct val="90000"/>
              </a:lnSpc>
            </a:pPr>
            <a:r>
              <a:rPr lang="cs-CZ" smtClean="0">
                <a:solidFill>
                  <a:srgbClr val="083763"/>
                </a:solidFill>
                <a:cs typeface="Arial" charset="0"/>
              </a:rPr>
              <a:t>Tématický celek: Hláska, písmeno L, l</a:t>
            </a:r>
          </a:p>
          <a:p>
            <a:pPr algn="l" eaLnBrk="1" hangingPunct="1">
              <a:lnSpc>
                <a:spcPct val="90000"/>
              </a:lnSpc>
            </a:pPr>
            <a:r>
              <a:rPr lang="cs-CZ" smtClean="0">
                <a:solidFill>
                  <a:srgbClr val="083763"/>
                </a:solidFill>
                <a:cs typeface="Arial" charset="0"/>
              </a:rPr>
              <a:t>Autor prezentace</a:t>
            </a:r>
            <a:r>
              <a:rPr lang="cs-CZ" smtClean="0">
                <a:latin typeface="Perpetua" pitchFamily="18" charset="0"/>
              </a:rPr>
              <a:t>:</a:t>
            </a:r>
            <a:r>
              <a:rPr lang="cs-CZ" smtClean="0"/>
              <a:t> Mgr. Irena Valošková</a:t>
            </a:r>
          </a:p>
          <a:p>
            <a:pPr algn="l" eaLnBrk="1" hangingPunct="1">
              <a:lnSpc>
                <a:spcPct val="90000"/>
              </a:lnSpc>
            </a:pPr>
            <a:endParaRPr lang="cs-CZ" smtClean="0">
              <a:latin typeface="Perpetua" pitchFamily="18" charset="0"/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650" y="549275"/>
            <a:ext cx="7772400" cy="223202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smtClean="0">
                <a:solidFill>
                  <a:srgbClr val="00B0F0"/>
                </a:solidFill>
                <a:latin typeface="+mj-lt"/>
              </a:rPr>
              <a:t>Základní škola a mateřská škola Staré Město </a:t>
            </a:r>
            <a:r>
              <a:rPr lang="cs-CZ" sz="3200" smtClean="0">
                <a:latin typeface="+mj-lt"/>
              </a:rPr>
              <a:t/>
            </a:r>
            <a:br>
              <a:rPr lang="cs-CZ" sz="3200" smtClean="0">
                <a:latin typeface="+mj-lt"/>
              </a:rPr>
            </a:br>
            <a:r>
              <a:rPr lang="cs-CZ" sz="3600" smtClean="0">
                <a:latin typeface="+mj-lt"/>
              </a:rPr>
              <a:t/>
            </a:r>
            <a:br>
              <a:rPr lang="cs-CZ" sz="3600" smtClean="0">
                <a:latin typeface="+mj-lt"/>
              </a:rPr>
            </a:br>
            <a:r>
              <a:rPr lang="cs-CZ" smtClean="0">
                <a:latin typeface="+mj-lt"/>
              </a:rPr>
              <a:t>Interaktivní škola pro žáka 21.století</a:t>
            </a:r>
            <a:endParaRPr lang="cs-CZ">
              <a:latin typeface="+mj-lt"/>
            </a:endParaRPr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0063" y="2636838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23850" y="6092825"/>
            <a:ext cx="6119813" cy="465138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EU do škol – šablona III/2 Inovace a zkvalitnění výuky prostřednictvím ICT</a:t>
            </a:r>
            <a:endParaRPr lang="cs-CZ" dirty="0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quarter" idx="10"/>
          </p:nvPr>
        </p:nvSpPr>
        <p:spPr>
          <a:xfrm>
            <a:off x="6372225" y="6021388"/>
            <a:ext cx="2476500" cy="476250"/>
          </a:xfrm>
        </p:spPr>
        <p:txBody>
          <a:bodyPr/>
          <a:lstStyle/>
          <a:p>
            <a:pPr>
              <a:defRPr/>
            </a:pPr>
            <a:r>
              <a:rPr lang="cs-CZ" dirty="0"/>
              <a:t>17.9.2010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1" name="Picture 48"/>
          <p:cNvPicPr>
            <a:picLocks noGrp="1" noChangeAspect="1" noChangeArrowheads="1"/>
          </p:cNvPicPr>
          <p:nvPr>
            <p:ph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3995738" y="2997200"/>
            <a:ext cx="846137" cy="771525"/>
          </a:xfrm>
        </p:spPr>
      </p:pic>
      <p:sp>
        <p:nvSpPr>
          <p:cNvPr id="10242" name="Rectangle 47"/>
          <p:cNvSpPr>
            <a:spLocks noGrp="1"/>
          </p:cNvSpPr>
          <p:nvPr>
            <p:ph type="title" idx="4294967295"/>
          </p:nvPr>
        </p:nvSpPr>
        <p:spPr>
          <a:xfrm>
            <a:off x="1371600" y="274638"/>
            <a:ext cx="7772400" cy="1143000"/>
          </a:xfrm>
        </p:spPr>
        <p:txBody>
          <a:bodyPr/>
          <a:lstStyle/>
          <a:p>
            <a:r>
              <a:rPr lang="cs-CZ" smtClean="0">
                <a:solidFill>
                  <a:srgbClr val="EC2B1C"/>
                </a:solidFill>
                <a:latin typeface="Franklin Gothic Book" pitchFamily="34" charset="0"/>
              </a:rPr>
              <a:t>1.    L, l na začátku slova</a:t>
            </a:r>
          </a:p>
        </p:txBody>
      </p:sp>
      <p:pic>
        <p:nvPicPr>
          <p:cNvPr id="41988" name="Picture 4" descr="2001_10_102_BS_list_javoru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51500" y="4010025"/>
            <a:ext cx="2089150" cy="1579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1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42988" y="4005263"/>
            <a:ext cx="2089150" cy="156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1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651500" y="1844675"/>
            <a:ext cx="2089150" cy="163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17"/>
          <p:cNvPicPr>
            <a:picLocks noChangeAspect="1" noChangeArrowheads="1"/>
          </p:cNvPicPr>
          <p:nvPr/>
        </p:nvPicPr>
        <p:blipFill>
          <a:blip r:embed="rId8"/>
          <a:srcRect b="13635"/>
          <a:stretch>
            <a:fillRect/>
          </a:stretch>
        </p:blipFill>
        <p:spPr bwMode="auto">
          <a:xfrm>
            <a:off x="1042988" y="1773238"/>
            <a:ext cx="2087562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7" name="Rectangle 58"/>
          <p:cNvSpPr>
            <a:spLocks noChangeArrowheads="1"/>
          </p:cNvSpPr>
          <p:nvPr/>
        </p:nvSpPr>
        <p:spPr bwMode="auto">
          <a:xfrm>
            <a:off x="3348038" y="2349500"/>
            <a:ext cx="16287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lvl="1" eaLnBrk="0" hangingPunct="0">
              <a:spcBef>
                <a:spcPts val="375"/>
              </a:spcBef>
              <a:buClr>
                <a:srgbClr val="AABBDF"/>
              </a:buClr>
              <a:buSzPct val="85000"/>
              <a:buFont typeface="Wingdings 2" pitchFamily="18" charset="2"/>
              <a:buNone/>
            </a:pPr>
            <a:r>
              <a:rPr lang="cs-CZ" sz="1800">
                <a:solidFill>
                  <a:srgbClr val="EC2B1C"/>
                </a:solidFill>
                <a:latin typeface="Comic Sans MS" pitchFamily="66" charset="0"/>
              </a:rPr>
              <a:t>1 slabika</a:t>
            </a:r>
          </a:p>
        </p:txBody>
      </p:sp>
      <p:sp>
        <p:nvSpPr>
          <p:cNvPr id="10248" name="Text Box 60"/>
          <p:cNvSpPr txBox="1">
            <a:spLocks noChangeArrowheads="1"/>
          </p:cNvSpPr>
          <p:nvPr/>
        </p:nvSpPr>
        <p:spPr bwMode="auto">
          <a:xfrm>
            <a:off x="1816100" y="3357563"/>
            <a:ext cx="2936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omic Sans MS" pitchFamily="66" charset="0"/>
              </a:rPr>
              <a:t> </a:t>
            </a:r>
            <a:endParaRPr lang="cs-CZ" sz="1800" b="0">
              <a:latin typeface="Comic Sans MS" pitchFamily="66" charset="0"/>
            </a:endParaRPr>
          </a:p>
        </p:txBody>
      </p:sp>
      <p:sp>
        <p:nvSpPr>
          <p:cNvPr id="10249" name="Text Box 62"/>
          <p:cNvSpPr txBox="1">
            <a:spLocks noChangeArrowheads="1"/>
          </p:cNvSpPr>
          <p:nvPr/>
        </p:nvSpPr>
        <p:spPr bwMode="auto">
          <a:xfrm>
            <a:off x="6351588" y="3430588"/>
            <a:ext cx="641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EC2B1C"/>
                </a:solidFill>
              </a:rPr>
              <a:t>L</a:t>
            </a:r>
            <a:r>
              <a:rPr lang="cs-CZ"/>
              <a:t>..</a:t>
            </a:r>
          </a:p>
        </p:txBody>
      </p:sp>
      <p:sp>
        <p:nvSpPr>
          <p:cNvPr id="10250" name="Text Box 63"/>
          <p:cNvSpPr txBox="1">
            <a:spLocks noChangeArrowheads="1"/>
          </p:cNvSpPr>
          <p:nvPr/>
        </p:nvSpPr>
        <p:spPr bwMode="auto">
          <a:xfrm>
            <a:off x="1958975" y="3430588"/>
            <a:ext cx="641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EC2B1C"/>
                </a:solidFill>
              </a:rPr>
              <a:t>L</a:t>
            </a:r>
            <a:r>
              <a:rPr lang="cs-CZ"/>
              <a:t>..</a:t>
            </a:r>
          </a:p>
        </p:txBody>
      </p:sp>
      <p:sp>
        <p:nvSpPr>
          <p:cNvPr id="10251" name="Text Box 64"/>
          <p:cNvSpPr txBox="1">
            <a:spLocks noChangeArrowheads="1"/>
          </p:cNvSpPr>
          <p:nvPr/>
        </p:nvSpPr>
        <p:spPr bwMode="auto">
          <a:xfrm>
            <a:off x="2032000" y="5519738"/>
            <a:ext cx="641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EC2B1C"/>
                </a:solidFill>
              </a:rPr>
              <a:t>L</a:t>
            </a:r>
            <a:r>
              <a:rPr lang="cs-CZ"/>
              <a:t>..</a:t>
            </a:r>
          </a:p>
        </p:txBody>
      </p:sp>
      <p:sp>
        <p:nvSpPr>
          <p:cNvPr id="10252" name="Text Box 65"/>
          <p:cNvSpPr txBox="1">
            <a:spLocks noChangeArrowheads="1"/>
          </p:cNvSpPr>
          <p:nvPr/>
        </p:nvSpPr>
        <p:spPr bwMode="auto">
          <a:xfrm>
            <a:off x="6372225" y="5661025"/>
            <a:ext cx="8001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EC2B1C"/>
                </a:solidFill>
              </a:rPr>
              <a:t>L</a:t>
            </a:r>
            <a:r>
              <a:rPr lang="cs-CZ"/>
              <a:t>...</a:t>
            </a:r>
          </a:p>
        </p:txBody>
      </p:sp>
      <p:sp>
        <p:nvSpPr>
          <p:cNvPr id="10253" name="Line 70"/>
          <p:cNvSpPr>
            <a:spLocks noChangeShapeType="1"/>
          </p:cNvSpPr>
          <p:nvPr/>
        </p:nvSpPr>
        <p:spPr bwMode="auto">
          <a:xfrm>
            <a:off x="3132138" y="2565400"/>
            <a:ext cx="935037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0254" name="Line 73"/>
          <p:cNvSpPr>
            <a:spLocks noChangeShapeType="1"/>
          </p:cNvSpPr>
          <p:nvPr/>
        </p:nvSpPr>
        <p:spPr bwMode="auto">
          <a:xfrm flipV="1">
            <a:off x="3203575" y="3860800"/>
            <a:ext cx="936625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0255" name="Line 74"/>
          <p:cNvSpPr>
            <a:spLocks noChangeShapeType="1"/>
          </p:cNvSpPr>
          <p:nvPr/>
        </p:nvSpPr>
        <p:spPr bwMode="auto">
          <a:xfrm flipH="1">
            <a:off x="4787900" y="2708275"/>
            <a:ext cx="792163" cy="6492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0256" name="Line 76"/>
          <p:cNvSpPr>
            <a:spLocks noChangeShapeType="1"/>
          </p:cNvSpPr>
          <p:nvPr/>
        </p:nvSpPr>
        <p:spPr bwMode="auto">
          <a:xfrm flipH="1" flipV="1">
            <a:off x="4643438" y="3933825"/>
            <a:ext cx="1008062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" name="Zástupný symbol pro datum 17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52C1383-7A8A-40D9-88EA-52715623CF2C}" type="datetime1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19" name="Zástupný symbol pro číslo snímku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F78955-E208-46B5-8C0F-2AC42735D9E5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EU do škol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9" grpId="0"/>
      <p:bldP spid="10250" grpId="0"/>
      <p:bldP spid="10251" grpId="0"/>
      <p:bldP spid="1025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89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580063" y="1125538"/>
            <a:ext cx="2520950" cy="1638300"/>
          </a:xfrm>
        </p:spPr>
      </p:pic>
      <p:pic>
        <p:nvPicPr>
          <p:cNvPr id="55300" name="Picture 4" descr="lampa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16688" y="3860800"/>
            <a:ext cx="1366837" cy="182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301" name="Picture 5" descr="labut23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42988" y="1079500"/>
            <a:ext cx="2449512" cy="160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7"/>
          <p:cNvPicPr>
            <a:picLocks noChangeAspect="1" noChangeArrowheads="1"/>
          </p:cNvPicPr>
          <p:nvPr/>
        </p:nvPicPr>
        <p:blipFill>
          <a:blip r:embed="rId8"/>
          <a:srcRect l="7086" b="43063"/>
          <a:stretch>
            <a:fillRect/>
          </a:stretch>
        </p:blipFill>
        <p:spPr bwMode="auto">
          <a:xfrm>
            <a:off x="3276600" y="4508500"/>
            <a:ext cx="289242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9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140200" y="3213100"/>
            <a:ext cx="847725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5" name="Rectangle 11"/>
          <p:cNvSpPr>
            <a:spLocks noChangeArrowheads="1"/>
          </p:cNvSpPr>
          <p:nvPr/>
        </p:nvSpPr>
        <p:spPr bwMode="auto">
          <a:xfrm>
            <a:off x="3924300" y="2636838"/>
            <a:ext cx="13874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575"/>
              </a:spcBef>
              <a:buClr>
                <a:schemeClr val="accent1"/>
              </a:buClr>
              <a:buSzPct val="85000"/>
              <a:buFont typeface="Wingdings 2" pitchFamily="18" charset="2"/>
              <a:buNone/>
            </a:pPr>
            <a:r>
              <a:rPr lang="cs-CZ">
                <a:solidFill>
                  <a:srgbClr val="EC2B1C"/>
                </a:solidFill>
                <a:latin typeface="Comic Sans MS" pitchFamily="66" charset="0"/>
              </a:rPr>
              <a:t>2</a:t>
            </a:r>
            <a:r>
              <a:rPr lang="cs-CZ">
                <a:latin typeface="Comic Sans MS" pitchFamily="66" charset="0"/>
              </a:rPr>
              <a:t> </a:t>
            </a:r>
            <a:r>
              <a:rPr lang="cs-CZ">
                <a:solidFill>
                  <a:srgbClr val="EC2B1C"/>
                </a:solidFill>
                <a:latin typeface="Comic Sans MS" pitchFamily="66" charset="0"/>
              </a:rPr>
              <a:t>slabiky</a:t>
            </a:r>
          </a:p>
        </p:txBody>
      </p:sp>
      <p:sp>
        <p:nvSpPr>
          <p:cNvPr id="12296" name="Text Box 12"/>
          <p:cNvSpPr txBox="1">
            <a:spLocks noChangeArrowheads="1"/>
          </p:cNvSpPr>
          <p:nvPr/>
        </p:nvSpPr>
        <p:spPr bwMode="auto">
          <a:xfrm>
            <a:off x="2176463" y="2711450"/>
            <a:ext cx="1098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EC2B1C"/>
                </a:solidFill>
              </a:rPr>
              <a:t>L</a:t>
            </a:r>
            <a:r>
              <a:rPr lang="cs-CZ"/>
              <a:t>./...</a:t>
            </a:r>
          </a:p>
        </p:txBody>
      </p:sp>
      <p:sp>
        <p:nvSpPr>
          <p:cNvPr id="12297" name="Text Box 13"/>
          <p:cNvSpPr txBox="1">
            <a:spLocks noChangeArrowheads="1"/>
          </p:cNvSpPr>
          <p:nvPr/>
        </p:nvSpPr>
        <p:spPr bwMode="auto">
          <a:xfrm>
            <a:off x="6372225" y="2781300"/>
            <a:ext cx="1098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EC2B1C"/>
                </a:solidFill>
              </a:rPr>
              <a:t>L</a:t>
            </a:r>
            <a:r>
              <a:rPr lang="cs-CZ"/>
              <a:t>../..</a:t>
            </a:r>
          </a:p>
        </p:txBody>
      </p:sp>
      <p:sp>
        <p:nvSpPr>
          <p:cNvPr id="12298" name="Text Box 14"/>
          <p:cNvSpPr txBox="1">
            <a:spLocks noChangeArrowheads="1"/>
          </p:cNvSpPr>
          <p:nvPr/>
        </p:nvSpPr>
        <p:spPr bwMode="auto">
          <a:xfrm>
            <a:off x="1547813" y="5589588"/>
            <a:ext cx="12509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EC2B1C"/>
                </a:solidFill>
              </a:rPr>
              <a:t>L</a:t>
            </a:r>
            <a:r>
              <a:rPr lang="cs-CZ"/>
              <a:t>./....</a:t>
            </a:r>
          </a:p>
        </p:txBody>
      </p:sp>
      <p:sp>
        <p:nvSpPr>
          <p:cNvPr id="12299" name="Text Box 15"/>
          <p:cNvSpPr txBox="1">
            <a:spLocks noChangeArrowheads="1"/>
          </p:cNvSpPr>
          <p:nvPr/>
        </p:nvSpPr>
        <p:spPr bwMode="auto">
          <a:xfrm>
            <a:off x="4408488" y="5591175"/>
            <a:ext cx="946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EC2B1C"/>
                </a:solidFill>
              </a:rPr>
              <a:t>L</a:t>
            </a:r>
            <a:r>
              <a:rPr lang="cs-CZ"/>
              <a:t>./..</a:t>
            </a:r>
          </a:p>
        </p:txBody>
      </p:sp>
      <p:sp>
        <p:nvSpPr>
          <p:cNvPr id="12300" name="Text Box 16"/>
          <p:cNvSpPr txBox="1">
            <a:spLocks noChangeArrowheads="1"/>
          </p:cNvSpPr>
          <p:nvPr/>
        </p:nvSpPr>
        <p:spPr bwMode="auto">
          <a:xfrm>
            <a:off x="6804025" y="5805488"/>
            <a:ext cx="1098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EC2B1C"/>
                </a:solidFill>
              </a:rPr>
              <a:t>L</a:t>
            </a:r>
            <a:r>
              <a:rPr lang="cs-CZ"/>
              <a:t>../..</a:t>
            </a:r>
          </a:p>
        </p:txBody>
      </p:sp>
      <p:sp>
        <p:nvSpPr>
          <p:cNvPr id="2" name="Line 22"/>
          <p:cNvSpPr>
            <a:spLocks noChangeShapeType="1"/>
          </p:cNvSpPr>
          <p:nvPr/>
        </p:nvSpPr>
        <p:spPr bwMode="auto">
          <a:xfrm>
            <a:off x="3132138" y="2708275"/>
            <a:ext cx="1008062" cy="8651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2301" name="Line 23"/>
          <p:cNvSpPr>
            <a:spLocks noChangeShapeType="1"/>
          </p:cNvSpPr>
          <p:nvPr/>
        </p:nvSpPr>
        <p:spPr bwMode="auto">
          <a:xfrm flipV="1">
            <a:off x="3059113" y="3933825"/>
            <a:ext cx="1008062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2302" name="Line 24"/>
          <p:cNvSpPr>
            <a:spLocks noChangeShapeType="1"/>
          </p:cNvSpPr>
          <p:nvPr/>
        </p:nvSpPr>
        <p:spPr bwMode="auto">
          <a:xfrm flipV="1">
            <a:off x="4572000" y="4005263"/>
            <a:ext cx="0" cy="7191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2303" name="Line 25"/>
          <p:cNvSpPr>
            <a:spLocks noChangeShapeType="1"/>
          </p:cNvSpPr>
          <p:nvPr/>
        </p:nvSpPr>
        <p:spPr bwMode="auto">
          <a:xfrm flipH="1" flipV="1">
            <a:off x="5076825" y="4005263"/>
            <a:ext cx="1366838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2304" name="Line 26"/>
          <p:cNvSpPr>
            <a:spLocks noChangeShapeType="1"/>
          </p:cNvSpPr>
          <p:nvPr/>
        </p:nvSpPr>
        <p:spPr bwMode="auto">
          <a:xfrm flipH="1">
            <a:off x="5003800" y="2852738"/>
            <a:ext cx="1296988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982EC0C-FD1D-4CD7-B736-3518A97BAC1B}" type="datetime1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20" name="Zástupný symbol pro číslo snímku 1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AA597D9-1554-4D72-84C3-A444F405A91E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EU do škol</a:t>
            </a:r>
            <a:endParaRPr lang="cs-CZ"/>
          </a:p>
        </p:txBody>
      </p:sp>
      <p:pic>
        <p:nvPicPr>
          <p:cNvPr id="12308" name="Picture 22" descr="120px-Water_lily_flower_in_glasshouse_in_Botanical_garden_Brno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042988" y="4437063"/>
            <a:ext cx="18002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5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55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5" grpId="0"/>
      <p:bldP spid="12296" grpId="0"/>
      <p:bldP spid="12297" grpId="0"/>
      <p:bldP spid="12298" grpId="0"/>
      <p:bldP spid="12299" grpId="0"/>
      <p:bldP spid="1230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/>
          </p:cNvSpPr>
          <p:nvPr>
            <p:ph type="body" idx="4294967295"/>
          </p:nvPr>
        </p:nvSpPr>
        <p:spPr>
          <a:xfrm>
            <a:off x="395288" y="549275"/>
            <a:ext cx="7772400" cy="5688013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mtClean="0">
              <a:latin typeface="Perpetua" pitchFamily="18" charset="0"/>
            </a:endParaRPr>
          </a:p>
        </p:txBody>
      </p:sp>
      <p:pic>
        <p:nvPicPr>
          <p:cNvPr id="57348" name="Picture 4" descr="1110916856lopata_na_snih_a_zrni_FISKARS123550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67175" y="4076700"/>
            <a:ext cx="512763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350" name="Picture 6" descr="DSCN2754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80063" y="1341438"/>
            <a:ext cx="1727200" cy="1319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71550" y="1268413"/>
            <a:ext cx="1944688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9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779838" y="2997200"/>
            <a:ext cx="847725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2" name="Text Box 10"/>
          <p:cNvSpPr txBox="1">
            <a:spLocks noChangeArrowheads="1"/>
          </p:cNvSpPr>
          <p:nvPr/>
        </p:nvSpPr>
        <p:spPr bwMode="auto">
          <a:xfrm>
            <a:off x="3563938" y="2638425"/>
            <a:ext cx="19669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EC2B1C"/>
                </a:solidFill>
                <a:latin typeface="Comic Sans MS" pitchFamily="66" charset="0"/>
              </a:rPr>
              <a:t>3 slabiky</a:t>
            </a:r>
          </a:p>
        </p:txBody>
      </p:sp>
      <p:sp>
        <p:nvSpPr>
          <p:cNvPr id="14343" name="Text Box 11"/>
          <p:cNvSpPr txBox="1">
            <a:spLocks noChangeArrowheads="1"/>
          </p:cNvSpPr>
          <p:nvPr/>
        </p:nvSpPr>
        <p:spPr bwMode="auto">
          <a:xfrm>
            <a:off x="1239838" y="2422525"/>
            <a:ext cx="15557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EC2B1C"/>
                </a:solidFill>
              </a:rPr>
              <a:t>L</a:t>
            </a:r>
            <a:r>
              <a:rPr lang="cs-CZ"/>
              <a:t>./../...</a:t>
            </a:r>
          </a:p>
        </p:txBody>
      </p:sp>
      <p:sp>
        <p:nvSpPr>
          <p:cNvPr id="14344" name="Text Box 12"/>
          <p:cNvSpPr txBox="1">
            <a:spLocks noChangeArrowheads="1"/>
          </p:cNvSpPr>
          <p:nvPr/>
        </p:nvSpPr>
        <p:spPr bwMode="auto">
          <a:xfrm>
            <a:off x="5919788" y="2638425"/>
            <a:ext cx="1403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EC2B1C"/>
                </a:solidFill>
              </a:rPr>
              <a:t>L</a:t>
            </a:r>
            <a:r>
              <a:rPr lang="cs-CZ"/>
              <a:t>./../..</a:t>
            </a:r>
          </a:p>
        </p:txBody>
      </p:sp>
      <p:sp>
        <p:nvSpPr>
          <p:cNvPr id="14345" name="Text Box 15"/>
          <p:cNvSpPr txBox="1">
            <a:spLocks noChangeArrowheads="1"/>
          </p:cNvSpPr>
          <p:nvPr/>
        </p:nvSpPr>
        <p:spPr bwMode="auto">
          <a:xfrm>
            <a:off x="1455738" y="5375275"/>
            <a:ext cx="15557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EC2B1C"/>
                </a:solidFill>
              </a:rPr>
              <a:t>L</a:t>
            </a:r>
            <a:r>
              <a:rPr lang="cs-CZ"/>
              <a:t>./.../..</a:t>
            </a:r>
          </a:p>
        </p:txBody>
      </p:sp>
      <p:sp>
        <p:nvSpPr>
          <p:cNvPr id="14346" name="Text Box 16"/>
          <p:cNvSpPr txBox="1">
            <a:spLocks noChangeArrowheads="1"/>
          </p:cNvSpPr>
          <p:nvPr/>
        </p:nvSpPr>
        <p:spPr bwMode="auto">
          <a:xfrm>
            <a:off x="3832225" y="5448300"/>
            <a:ext cx="1403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EC2B1C"/>
                </a:solidFill>
              </a:rPr>
              <a:t>L</a:t>
            </a:r>
            <a:r>
              <a:rPr lang="cs-CZ"/>
              <a:t>./../..</a:t>
            </a:r>
          </a:p>
        </p:txBody>
      </p:sp>
      <p:sp>
        <p:nvSpPr>
          <p:cNvPr id="14347" name="Text Box 17"/>
          <p:cNvSpPr txBox="1">
            <a:spLocks noChangeArrowheads="1"/>
          </p:cNvSpPr>
          <p:nvPr/>
        </p:nvSpPr>
        <p:spPr bwMode="auto">
          <a:xfrm>
            <a:off x="5651500" y="5448300"/>
            <a:ext cx="22336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EC2B1C"/>
                </a:solidFill>
              </a:rPr>
              <a:t>L</a:t>
            </a:r>
            <a:r>
              <a:rPr lang="cs-CZ"/>
              <a:t>./.../..</a:t>
            </a:r>
          </a:p>
        </p:txBody>
      </p:sp>
      <p:sp>
        <p:nvSpPr>
          <p:cNvPr id="14348" name="Line 20"/>
          <p:cNvSpPr>
            <a:spLocks noChangeShapeType="1"/>
          </p:cNvSpPr>
          <p:nvPr/>
        </p:nvSpPr>
        <p:spPr bwMode="auto">
          <a:xfrm>
            <a:off x="2843213" y="2492375"/>
            <a:ext cx="865187" cy="8651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349" name="Line 21"/>
          <p:cNvSpPr>
            <a:spLocks noChangeShapeType="1"/>
          </p:cNvSpPr>
          <p:nvPr/>
        </p:nvSpPr>
        <p:spPr bwMode="auto">
          <a:xfrm flipV="1">
            <a:off x="3059113" y="3789363"/>
            <a:ext cx="720725" cy="10080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350" name="Line 22"/>
          <p:cNvSpPr>
            <a:spLocks noChangeShapeType="1"/>
          </p:cNvSpPr>
          <p:nvPr/>
        </p:nvSpPr>
        <p:spPr bwMode="auto">
          <a:xfrm flipV="1">
            <a:off x="4356100" y="37163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351" name="Line 23"/>
          <p:cNvSpPr>
            <a:spLocks noChangeShapeType="1"/>
          </p:cNvSpPr>
          <p:nvPr/>
        </p:nvSpPr>
        <p:spPr bwMode="auto">
          <a:xfrm flipH="1" flipV="1">
            <a:off x="4716463" y="3860800"/>
            <a:ext cx="86360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4352" name="Line 24"/>
          <p:cNvSpPr>
            <a:spLocks noChangeShapeType="1"/>
          </p:cNvSpPr>
          <p:nvPr/>
        </p:nvSpPr>
        <p:spPr bwMode="auto">
          <a:xfrm flipH="1">
            <a:off x="4716463" y="2708275"/>
            <a:ext cx="1079500" cy="6492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" name="Zástupný symbol pro datum 19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6A16C32-74FF-49E0-A5EB-7AAA554B5447}" type="datetime1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21" name="Zástupný symbol pro číslo snímku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56F1A1-C0F5-46B6-A468-1E3411C33901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EU do škol</a:t>
            </a:r>
            <a:endParaRPr lang="cs-CZ"/>
          </a:p>
        </p:txBody>
      </p:sp>
      <p:sp>
        <p:nvSpPr>
          <p:cNvPr id="14356" name="AutoShape 23" descr="9k="/>
          <p:cNvSpPr>
            <a:spLocks noChangeAspect="1" noChangeArrowheads="1"/>
          </p:cNvSpPr>
          <p:nvPr/>
        </p:nvSpPr>
        <p:spPr bwMode="auto">
          <a:xfrm>
            <a:off x="0" y="-25400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357" name="AutoShape 25" descr="9k="/>
          <p:cNvSpPr>
            <a:spLocks noChangeAspect="1" noChangeArrowheads="1"/>
          </p:cNvSpPr>
          <p:nvPr/>
        </p:nvSpPr>
        <p:spPr bwMode="auto">
          <a:xfrm>
            <a:off x="0" y="-25400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358" name="AutoShape 27" descr="9k="/>
          <p:cNvSpPr>
            <a:spLocks noChangeAspect="1" noChangeArrowheads="1"/>
          </p:cNvSpPr>
          <p:nvPr/>
        </p:nvSpPr>
        <p:spPr bwMode="auto">
          <a:xfrm>
            <a:off x="0" y="-25400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359" name="AutoShape 29" descr="9k="/>
          <p:cNvSpPr>
            <a:spLocks noChangeAspect="1" noChangeArrowheads="1"/>
          </p:cNvSpPr>
          <p:nvPr/>
        </p:nvSpPr>
        <p:spPr bwMode="auto">
          <a:xfrm>
            <a:off x="0" y="-25400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4360" name="AutoShape 31" descr="2Q=="/>
          <p:cNvSpPr>
            <a:spLocks noChangeAspect="1" noChangeArrowheads="1"/>
          </p:cNvSpPr>
          <p:nvPr/>
        </p:nvSpPr>
        <p:spPr bwMode="auto">
          <a:xfrm>
            <a:off x="0" y="-25400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14361" name="Picture 33" descr="lopatka-adriatic-26-cm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258888" y="3860800"/>
            <a:ext cx="1406525" cy="140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62" name="Picture 35" descr="originalni-darky-konopne-vyrobky-konopne-lizatko-roks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508625" y="3429000"/>
            <a:ext cx="1550988" cy="213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57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4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4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50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2" grpId="0"/>
      <p:bldP spid="14343" grpId="0"/>
      <p:bldP spid="14344" grpId="0"/>
      <p:bldP spid="14345" grpId="0"/>
      <p:bldP spid="14346" grpId="0"/>
      <p:bldP spid="1434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1"/>
          <p:cNvSpPr>
            <a:spLocks noGrp="1"/>
          </p:cNvSpPr>
          <p:nvPr>
            <p:ph type="title" idx="4294967295"/>
          </p:nvPr>
        </p:nvSpPr>
        <p:spPr>
          <a:xfrm>
            <a:off x="1277938" y="411163"/>
            <a:ext cx="7326312" cy="99377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accent2"/>
                </a:solidFill>
                <a:latin typeface="Franklin Gothic Book" pitchFamily="34" charset="0"/>
              </a:rPr>
              <a:t>2.   L, l   uprostřed slova</a:t>
            </a:r>
          </a:p>
        </p:txBody>
      </p:sp>
      <p:sp>
        <p:nvSpPr>
          <p:cNvPr id="18434" name="Zástupný symbol pro datum 3"/>
          <p:cNvSpPr>
            <a:spLocks noGrp="1"/>
          </p:cNvSpPr>
          <p:nvPr>
            <p:ph type="dt" sz="quarter" idx="10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AF560FB-3D30-455D-B38D-CCEB38319253}" type="datetime1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25.1.2013</a:t>
            </a:fld>
            <a:endParaRPr lang="cs-CZ" dirty="0"/>
          </a:p>
        </p:txBody>
      </p:sp>
      <p:sp>
        <p:nvSpPr>
          <p:cNvPr id="1843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/>
              <a:t>EU do škol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9B927A-6067-4D01-BB88-C834CB14F14D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pic>
        <p:nvPicPr>
          <p:cNvPr id="19464" name="Picture 8" descr="kluk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50938" y="1557338"/>
            <a:ext cx="1401762" cy="186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Picture 15" descr="zlatnictvi_20090111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00788" y="1341438"/>
            <a:ext cx="16224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25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435600" y="4508500"/>
            <a:ext cx="2952750" cy="124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Rectangle 26"/>
          <p:cNvSpPr>
            <a:spLocks noChangeArrowheads="1"/>
          </p:cNvSpPr>
          <p:nvPr/>
        </p:nvSpPr>
        <p:spPr bwMode="auto">
          <a:xfrm>
            <a:off x="3203575" y="2828925"/>
            <a:ext cx="17414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lvl="1" eaLnBrk="0" hangingPunct="0">
              <a:spcBef>
                <a:spcPts val="375"/>
              </a:spcBef>
              <a:buClr>
                <a:srgbClr val="AABBDF"/>
              </a:buClr>
              <a:buSzPct val="85000"/>
              <a:buFont typeface="Wingdings 2" pitchFamily="18" charset="2"/>
              <a:buNone/>
            </a:pPr>
            <a:r>
              <a:rPr lang="cs-CZ">
                <a:solidFill>
                  <a:schemeClr val="accent2"/>
                </a:solidFill>
                <a:latin typeface="Comic Sans MS" pitchFamily="66" charset="0"/>
              </a:rPr>
              <a:t>1 slabika</a:t>
            </a:r>
          </a:p>
        </p:txBody>
      </p:sp>
      <p:pic>
        <p:nvPicPr>
          <p:cNvPr id="16393" name="Picture 27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851275" y="3284538"/>
            <a:ext cx="847725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4" name="Text Box 28"/>
          <p:cNvSpPr txBox="1">
            <a:spLocks noChangeArrowheads="1"/>
          </p:cNvSpPr>
          <p:nvPr/>
        </p:nvSpPr>
        <p:spPr bwMode="auto">
          <a:xfrm>
            <a:off x="1384300" y="3359150"/>
            <a:ext cx="7937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..</a:t>
            </a:r>
          </a:p>
        </p:txBody>
      </p:sp>
      <p:sp>
        <p:nvSpPr>
          <p:cNvPr id="16395" name="Text Box 29"/>
          <p:cNvSpPr txBox="1">
            <a:spLocks noChangeArrowheads="1"/>
          </p:cNvSpPr>
          <p:nvPr/>
        </p:nvSpPr>
        <p:spPr bwMode="auto">
          <a:xfrm>
            <a:off x="5940425" y="3429000"/>
            <a:ext cx="7937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..</a:t>
            </a:r>
          </a:p>
        </p:txBody>
      </p:sp>
      <p:sp>
        <p:nvSpPr>
          <p:cNvPr id="16396" name="Text Box 30"/>
          <p:cNvSpPr txBox="1">
            <a:spLocks noChangeArrowheads="1"/>
          </p:cNvSpPr>
          <p:nvPr/>
        </p:nvSpPr>
        <p:spPr bwMode="auto">
          <a:xfrm>
            <a:off x="1619250" y="5949950"/>
            <a:ext cx="7937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..</a:t>
            </a:r>
          </a:p>
        </p:txBody>
      </p:sp>
      <p:sp>
        <p:nvSpPr>
          <p:cNvPr id="16397" name="Text Box 31"/>
          <p:cNvSpPr txBox="1">
            <a:spLocks noChangeArrowheads="1"/>
          </p:cNvSpPr>
          <p:nvPr/>
        </p:nvSpPr>
        <p:spPr bwMode="auto">
          <a:xfrm>
            <a:off x="6135688" y="5951538"/>
            <a:ext cx="7937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..</a:t>
            </a:r>
          </a:p>
        </p:txBody>
      </p:sp>
      <p:sp>
        <p:nvSpPr>
          <p:cNvPr id="16398" name="Line 36"/>
          <p:cNvSpPr>
            <a:spLocks noChangeShapeType="1"/>
          </p:cNvSpPr>
          <p:nvPr/>
        </p:nvSpPr>
        <p:spPr bwMode="auto">
          <a:xfrm>
            <a:off x="2555875" y="2492375"/>
            <a:ext cx="1223963" cy="10810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399" name="Line 37"/>
          <p:cNvSpPr>
            <a:spLocks noChangeShapeType="1"/>
          </p:cNvSpPr>
          <p:nvPr/>
        </p:nvSpPr>
        <p:spPr bwMode="auto">
          <a:xfrm flipH="1">
            <a:off x="4859338" y="2276475"/>
            <a:ext cx="1441450" cy="12969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400" name="Line 48"/>
          <p:cNvSpPr>
            <a:spLocks noChangeShapeType="1"/>
          </p:cNvSpPr>
          <p:nvPr/>
        </p:nvSpPr>
        <p:spPr bwMode="auto">
          <a:xfrm>
            <a:off x="3492500" y="6021388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401" name="Line 60"/>
          <p:cNvSpPr>
            <a:spLocks noChangeShapeType="1"/>
          </p:cNvSpPr>
          <p:nvPr/>
        </p:nvSpPr>
        <p:spPr bwMode="auto">
          <a:xfrm>
            <a:off x="3419475" y="5229225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402" name="Line 62"/>
          <p:cNvSpPr>
            <a:spLocks noChangeShapeType="1"/>
          </p:cNvSpPr>
          <p:nvPr/>
        </p:nvSpPr>
        <p:spPr bwMode="auto">
          <a:xfrm flipH="1" flipV="1">
            <a:off x="4284663" y="4076700"/>
            <a:ext cx="1223962" cy="12969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6403" name="Line 64"/>
          <p:cNvSpPr>
            <a:spLocks noChangeShapeType="1"/>
          </p:cNvSpPr>
          <p:nvPr/>
        </p:nvSpPr>
        <p:spPr bwMode="auto">
          <a:xfrm flipV="1">
            <a:off x="2987675" y="4076700"/>
            <a:ext cx="1079500" cy="12239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pic>
        <p:nvPicPr>
          <p:cNvPr id="16404" name="Picture 22" descr="120px-Mlok">
            <a:hlinkClick r:id="rId9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971550" y="4537075"/>
            <a:ext cx="1800225" cy="1350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9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6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16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5" grpId="0"/>
      <p:bldP spid="16392" grpId="0"/>
      <p:bldP spid="16394" grpId="0"/>
      <p:bldP spid="16395" grpId="0"/>
      <p:bldP spid="16396" grpId="0"/>
      <p:bldP spid="1639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21" name="Picture 9" descr="balon-nad-canterbury-350x400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88125" y="908050"/>
            <a:ext cx="1647825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22" name="Picture 10" descr="kolo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4213" y="3789363"/>
            <a:ext cx="1871662" cy="16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11" descr="včela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63938" y="908050"/>
            <a:ext cx="1871662" cy="140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Zástupný symbol pro obsah 12"/>
          <p:cNvPicPr>
            <a:picLocks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84213" y="692150"/>
            <a:ext cx="15113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7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43663" y="3429000"/>
            <a:ext cx="13303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19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140200" y="3213100"/>
            <a:ext cx="847725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Rectangle 20"/>
          <p:cNvSpPr>
            <a:spLocks noChangeArrowheads="1"/>
          </p:cNvSpPr>
          <p:nvPr/>
        </p:nvSpPr>
        <p:spPr bwMode="auto">
          <a:xfrm>
            <a:off x="3563938" y="2924175"/>
            <a:ext cx="13874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575"/>
              </a:spcBef>
              <a:buClr>
                <a:schemeClr val="accent1"/>
              </a:buClr>
              <a:buSzPct val="85000"/>
              <a:buFont typeface="Wingdings 2" pitchFamily="18" charset="2"/>
              <a:buNone/>
            </a:pPr>
            <a:r>
              <a:rPr lang="cs-CZ">
                <a:solidFill>
                  <a:schemeClr val="accent2"/>
                </a:solidFill>
                <a:latin typeface="Comic Sans MS" pitchFamily="66" charset="0"/>
              </a:rPr>
              <a:t>2 slabiky</a:t>
            </a:r>
          </a:p>
        </p:txBody>
      </p:sp>
      <p:sp>
        <p:nvSpPr>
          <p:cNvPr id="18440" name="Text Box 21"/>
          <p:cNvSpPr txBox="1">
            <a:spLocks noChangeArrowheads="1"/>
          </p:cNvSpPr>
          <p:nvPr/>
        </p:nvSpPr>
        <p:spPr bwMode="auto">
          <a:xfrm>
            <a:off x="879475" y="2638425"/>
            <a:ext cx="12509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../..</a:t>
            </a:r>
          </a:p>
        </p:txBody>
      </p:sp>
      <p:sp>
        <p:nvSpPr>
          <p:cNvPr id="18441" name="Text Box 22"/>
          <p:cNvSpPr txBox="1">
            <a:spLocks noChangeArrowheads="1"/>
          </p:cNvSpPr>
          <p:nvPr/>
        </p:nvSpPr>
        <p:spPr bwMode="auto">
          <a:xfrm>
            <a:off x="4264025" y="2351088"/>
            <a:ext cx="1098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.../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</a:t>
            </a:r>
          </a:p>
        </p:txBody>
      </p:sp>
      <p:sp>
        <p:nvSpPr>
          <p:cNvPr id="18442" name="Text Box 23"/>
          <p:cNvSpPr txBox="1">
            <a:spLocks noChangeArrowheads="1"/>
          </p:cNvSpPr>
          <p:nvPr/>
        </p:nvSpPr>
        <p:spPr bwMode="auto">
          <a:xfrm>
            <a:off x="7000875" y="2928938"/>
            <a:ext cx="1098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../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..</a:t>
            </a:r>
          </a:p>
        </p:txBody>
      </p:sp>
      <p:sp>
        <p:nvSpPr>
          <p:cNvPr id="18443" name="Text Box 24"/>
          <p:cNvSpPr txBox="1">
            <a:spLocks noChangeArrowheads="1"/>
          </p:cNvSpPr>
          <p:nvPr/>
        </p:nvSpPr>
        <p:spPr bwMode="auto">
          <a:xfrm>
            <a:off x="1311275" y="5519738"/>
            <a:ext cx="946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../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</a:t>
            </a:r>
          </a:p>
        </p:txBody>
      </p:sp>
      <p:sp>
        <p:nvSpPr>
          <p:cNvPr id="18444" name="Text Box 25"/>
          <p:cNvSpPr txBox="1">
            <a:spLocks noChangeArrowheads="1"/>
          </p:cNvSpPr>
          <p:nvPr/>
        </p:nvSpPr>
        <p:spPr bwMode="auto">
          <a:xfrm>
            <a:off x="3975100" y="5880100"/>
            <a:ext cx="946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../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</a:t>
            </a:r>
          </a:p>
        </p:txBody>
      </p:sp>
      <p:sp>
        <p:nvSpPr>
          <p:cNvPr id="18445" name="Text Box 26"/>
          <p:cNvSpPr txBox="1">
            <a:spLocks noChangeArrowheads="1"/>
          </p:cNvSpPr>
          <p:nvPr/>
        </p:nvSpPr>
        <p:spPr bwMode="auto">
          <a:xfrm>
            <a:off x="6784975" y="5303838"/>
            <a:ext cx="1098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./..</a:t>
            </a:r>
          </a:p>
        </p:txBody>
      </p:sp>
      <p:pic>
        <p:nvPicPr>
          <p:cNvPr id="18446" name="Picture 27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779838" y="4221163"/>
            <a:ext cx="1728787" cy="1665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7" name="Line 28"/>
          <p:cNvSpPr>
            <a:spLocks noChangeShapeType="1"/>
          </p:cNvSpPr>
          <p:nvPr/>
        </p:nvSpPr>
        <p:spPr bwMode="auto">
          <a:xfrm>
            <a:off x="2268538" y="1844675"/>
            <a:ext cx="1439862" cy="15128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48" name="Line 29"/>
          <p:cNvSpPr>
            <a:spLocks noChangeShapeType="1"/>
          </p:cNvSpPr>
          <p:nvPr/>
        </p:nvSpPr>
        <p:spPr bwMode="auto">
          <a:xfrm flipV="1">
            <a:off x="2627313" y="3789363"/>
            <a:ext cx="1081087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49" name="Line 30"/>
          <p:cNvSpPr>
            <a:spLocks noChangeShapeType="1"/>
          </p:cNvSpPr>
          <p:nvPr/>
        </p:nvSpPr>
        <p:spPr bwMode="auto">
          <a:xfrm>
            <a:off x="4284663" y="2349500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50" name="Line 31"/>
          <p:cNvSpPr>
            <a:spLocks noChangeShapeType="1"/>
          </p:cNvSpPr>
          <p:nvPr/>
        </p:nvSpPr>
        <p:spPr bwMode="auto">
          <a:xfrm flipV="1">
            <a:off x="4498975" y="3933825"/>
            <a:ext cx="1588" cy="2873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51" name="Line 32"/>
          <p:cNvSpPr>
            <a:spLocks noChangeShapeType="1"/>
          </p:cNvSpPr>
          <p:nvPr/>
        </p:nvSpPr>
        <p:spPr bwMode="auto">
          <a:xfrm flipH="1">
            <a:off x="4932363" y="1844675"/>
            <a:ext cx="1800225" cy="1511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52" name="Line 33"/>
          <p:cNvSpPr>
            <a:spLocks noChangeShapeType="1"/>
          </p:cNvSpPr>
          <p:nvPr/>
        </p:nvSpPr>
        <p:spPr bwMode="auto">
          <a:xfrm flipH="1" flipV="1">
            <a:off x="5076825" y="3860800"/>
            <a:ext cx="1366838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" name="Zástupný symbol pro datum 21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3C77A8D-A497-44C1-8D4F-2F51FD3739C8}" type="datetime1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6BB5C1-A8C7-4155-829B-E60CE9FB13C1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EU do škol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64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8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64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5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7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2" dur="500"/>
                                        <p:tgtEl>
                                          <p:spTgt spid="18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9" grpId="0"/>
      <p:bldP spid="18440" grpId="0"/>
      <p:bldP spid="18441" grpId="0"/>
      <p:bldP spid="18442" grpId="0"/>
      <p:bldP spid="18443" grpId="0"/>
      <p:bldP spid="18444" grpId="0"/>
      <p:bldP spid="184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4005263"/>
            <a:ext cx="2239963" cy="167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8" descr="fazol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80063" y="620713"/>
            <a:ext cx="2663825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9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4213" y="333375"/>
            <a:ext cx="1885950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10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03575" y="4005263"/>
            <a:ext cx="2343150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11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651500" y="3644900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6" name="Text Box 13"/>
          <p:cNvSpPr txBox="1">
            <a:spLocks noChangeArrowheads="1"/>
          </p:cNvSpPr>
          <p:nvPr/>
        </p:nvSpPr>
        <p:spPr bwMode="auto">
          <a:xfrm>
            <a:off x="3419475" y="2420938"/>
            <a:ext cx="19669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accent2"/>
                </a:solidFill>
                <a:latin typeface="Comic Sans MS" pitchFamily="66" charset="0"/>
              </a:rPr>
              <a:t>3 slabiky</a:t>
            </a:r>
          </a:p>
        </p:txBody>
      </p:sp>
      <p:pic>
        <p:nvPicPr>
          <p:cNvPr id="20487" name="Picture 14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708400" y="2852738"/>
            <a:ext cx="847725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Text Box 15"/>
          <p:cNvSpPr txBox="1">
            <a:spLocks noChangeArrowheads="1"/>
          </p:cNvSpPr>
          <p:nvPr/>
        </p:nvSpPr>
        <p:spPr bwMode="auto">
          <a:xfrm>
            <a:off x="684213" y="2708275"/>
            <a:ext cx="15557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../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./...</a:t>
            </a:r>
          </a:p>
        </p:txBody>
      </p:sp>
      <p:sp>
        <p:nvSpPr>
          <p:cNvPr id="20489" name="Text Box 16"/>
          <p:cNvSpPr txBox="1">
            <a:spLocks noChangeArrowheads="1"/>
          </p:cNvSpPr>
          <p:nvPr/>
        </p:nvSpPr>
        <p:spPr bwMode="auto">
          <a:xfrm>
            <a:off x="6156325" y="2636838"/>
            <a:ext cx="1403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../../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</a:t>
            </a:r>
          </a:p>
        </p:txBody>
      </p:sp>
      <p:sp>
        <p:nvSpPr>
          <p:cNvPr id="20490" name="Text Box 19"/>
          <p:cNvSpPr txBox="1">
            <a:spLocks noChangeArrowheads="1"/>
          </p:cNvSpPr>
          <p:nvPr/>
        </p:nvSpPr>
        <p:spPr bwMode="auto">
          <a:xfrm>
            <a:off x="684213" y="5805488"/>
            <a:ext cx="19605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../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./..</a:t>
            </a:r>
          </a:p>
        </p:txBody>
      </p:sp>
      <p:sp>
        <p:nvSpPr>
          <p:cNvPr id="20491" name="Text Box 20"/>
          <p:cNvSpPr txBox="1">
            <a:spLocks noChangeArrowheads="1"/>
          </p:cNvSpPr>
          <p:nvPr/>
        </p:nvSpPr>
        <p:spPr bwMode="auto">
          <a:xfrm>
            <a:off x="3543300" y="5807075"/>
            <a:ext cx="15557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./../..</a:t>
            </a:r>
          </a:p>
        </p:txBody>
      </p:sp>
      <p:sp>
        <p:nvSpPr>
          <p:cNvPr id="20492" name="Text Box 21"/>
          <p:cNvSpPr txBox="1">
            <a:spLocks noChangeArrowheads="1"/>
          </p:cNvSpPr>
          <p:nvPr/>
        </p:nvSpPr>
        <p:spPr bwMode="auto">
          <a:xfrm>
            <a:off x="6156325" y="5805488"/>
            <a:ext cx="15557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../</a:t>
            </a:r>
            <a:r>
              <a:rPr lang="cs-CZ">
                <a:solidFill>
                  <a:schemeClr val="accent2"/>
                </a:solidFill>
              </a:rPr>
              <a:t>L</a:t>
            </a:r>
            <a:r>
              <a:rPr lang="cs-CZ"/>
              <a:t>./...</a:t>
            </a:r>
          </a:p>
        </p:txBody>
      </p:sp>
      <p:sp>
        <p:nvSpPr>
          <p:cNvPr id="20493" name="Line 23"/>
          <p:cNvSpPr>
            <a:spLocks noChangeShapeType="1"/>
          </p:cNvSpPr>
          <p:nvPr/>
        </p:nvSpPr>
        <p:spPr bwMode="auto">
          <a:xfrm>
            <a:off x="2627313" y="1484313"/>
            <a:ext cx="936625" cy="15843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94" name="Line 24"/>
          <p:cNvSpPr>
            <a:spLocks noChangeShapeType="1"/>
          </p:cNvSpPr>
          <p:nvPr/>
        </p:nvSpPr>
        <p:spPr bwMode="auto">
          <a:xfrm flipH="1">
            <a:off x="4643438" y="1484313"/>
            <a:ext cx="936625" cy="15843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95" name="Line 25"/>
          <p:cNvSpPr>
            <a:spLocks noChangeShapeType="1"/>
          </p:cNvSpPr>
          <p:nvPr/>
        </p:nvSpPr>
        <p:spPr bwMode="auto">
          <a:xfrm flipV="1">
            <a:off x="2843213" y="3429000"/>
            <a:ext cx="720725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96" name="Line 26"/>
          <p:cNvSpPr>
            <a:spLocks noChangeShapeType="1"/>
          </p:cNvSpPr>
          <p:nvPr/>
        </p:nvSpPr>
        <p:spPr bwMode="auto">
          <a:xfrm flipV="1">
            <a:off x="4211638" y="3644900"/>
            <a:ext cx="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97" name="Line 27"/>
          <p:cNvSpPr>
            <a:spLocks noChangeShapeType="1"/>
          </p:cNvSpPr>
          <p:nvPr/>
        </p:nvSpPr>
        <p:spPr bwMode="auto">
          <a:xfrm flipH="1" flipV="1">
            <a:off x="4643438" y="3573463"/>
            <a:ext cx="1008062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4D7C41F-CA97-4FEA-8441-6B5D4E36F5D9}" type="datetime1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20" name="Zástupný symbol pro číslo snímku 1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12DED8-1AB5-4E9F-85D0-C134410010EA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EU do škol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20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500"/>
                                        <p:tgtEl>
                                          <p:spTgt spid="20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6" grpId="0"/>
      <p:bldP spid="20488" grpId="0"/>
      <p:bldP spid="20489" grpId="0"/>
      <p:bldP spid="20490" grpId="0"/>
      <p:bldP spid="20491" grpId="0"/>
      <p:bldP spid="2049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46"/>
          <p:cNvSpPr>
            <a:spLocks noGrp="1"/>
          </p:cNvSpPr>
          <p:nvPr>
            <p:ph type="title" idx="4294967295"/>
          </p:nvPr>
        </p:nvSpPr>
        <p:spPr>
          <a:xfrm>
            <a:off x="900113" y="0"/>
            <a:ext cx="7772400" cy="1143000"/>
          </a:xfrm>
        </p:spPr>
        <p:txBody>
          <a:bodyPr/>
          <a:lstStyle/>
          <a:p>
            <a:r>
              <a:rPr lang="cs-CZ" smtClean="0">
                <a:solidFill>
                  <a:srgbClr val="6DD406"/>
                </a:solidFill>
                <a:latin typeface="Franklin Gothic Book" pitchFamily="34" charset="0"/>
              </a:rPr>
              <a:t>3.   L, l   Na konci slova</a:t>
            </a:r>
          </a:p>
        </p:txBody>
      </p:sp>
      <p:pic>
        <p:nvPicPr>
          <p:cNvPr id="27657" name="Picture 9" descr="20020512-091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00113" y="4005263"/>
            <a:ext cx="1655762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9" name="Picture 11" descr="10153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79838" y="1484313"/>
            <a:ext cx="742950" cy="110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1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16688" y="4437063"/>
            <a:ext cx="1439862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49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995738" y="3644900"/>
            <a:ext cx="847725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Rectangle 51"/>
          <p:cNvSpPr>
            <a:spLocks noChangeArrowheads="1"/>
          </p:cNvSpPr>
          <p:nvPr/>
        </p:nvSpPr>
        <p:spPr bwMode="auto">
          <a:xfrm>
            <a:off x="3708400" y="3284538"/>
            <a:ext cx="12842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6DD406"/>
                </a:solidFill>
                <a:latin typeface="Comic Sans MS" pitchFamily="66" charset="0"/>
              </a:rPr>
              <a:t>1 slabika</a:t>
            </a:r>
          </a:p>
        </p:txBody>
      </p:sp>
      <p:pic>
        <p:nvPicPr>
          <p:cNvPr id="22535" name="Picture 5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227763" y="1484313"/>
            <a:ext cx="16383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Picture 53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 rot="-4218657">
            <a:off x="3985419" y="4160044"/>
            <a:ext cx="1441450" cy="242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Picture 54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55650" y="1484313"/>
            <a:ext cx="1487488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8" name="Text Box 55"/>
          <p:cNvSpPr txBox="1">
            <a:spLocks noChangeArrowheads="1"/>
          </p:cNvSpPr>
          <p:nvPr/>
        </p:nvSpPr>
        <p:spPr bwMode="auto">
          <a:xfrm>
            <a:off x="1023938" y="3143250"/>
            <a:ext cx="641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</a:t>
            </a:r>
            <a:r>
              <a:rPr lang="cs-CZ">
                <a:solidFill>
                  <a:srgbClr val="6DD406"/>
                </a:solidFill>
              </a:rPr>
              <a:t>L</a:t>
            </a:r>
          </a:p>
        </p:txBody>
      </p:sp>
      <p:sp>
        <p:nvSpPr>
          <p:cNvPr id="22539" name="Text Box 56"/>
          <p:cNvSpPr txBox="1">
            <a:spLocks noChangeArrowheads="1"/>
          </p:cNvSpPr>
          <p:nvPr/>
        </p:nvSpPr>
        <p:spPr bwMode="auto">
          <a:xfrm>
            <a:off x="3832225" y="2566988"/>
            <a:ext cx="641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</a:t>
            </a:r>
            <a:r>
              <a:rPr lang="cs-CZ">
                <a:solidFill>
                  <a:srgbClr val="6DD406"/>
                </a:solidFill>
              </a:rPr>
              <a:t>L</a:t>
            </a:r>
          </a:p>
        </p:txBody>
      </p:sp>
      <p:sp>
        <p:nvSpPr>
          <p:cNvPr id="22540" name="Text Box 57"/>
          <p:cNvSpPr txBox="1">
            <a:spLocks noChangeArrowheads="1"/>
          </p:cNvSpPr>
          <p:nvPr/>
        </p:nvSpPr>
        <p:spPr bwMode="auto">
          <a:xfrm>
            <a:off x="6711950" y="3648075"/>
            <a:ext cx="7937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...</a:t>
            </a:r>
            <a:r>
              <a:rPr lang="cs-CZ">
                <a:solidFill>
                  <a:srgbClr val="6DD406"/>
                </a:solidFill>
              </a:rPr>
              <a:t>L</a:t>
            </a:r>
          </a:p>
        </p:txBody>
      </p:sp>
      <p:sp>
        <p:nvSpPr>
          <p:cNvPr id="22541" name="Text Box 58"/>
          <p:cNvSpPr txBox="1">
            <a:spLocks noChangeArrowheads="1"/>
          </p:cNvSpPr>
          <p:nvPr/>
        </p:nvSpPr>
        <p:spPr bwMode="auto">
          <a:xfrm>
            <a:off x="1311275" y="5448300"/>
            <a:ext cx="4889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</a:t>
            </a:r>
            <a:r>
              <a:rPr lang="cs-CZ">
                <a:solidFill>
                  <a:srgbClr val="6DD406"/>
                </a:solidFill>
              </a:rPr>
              <a:t>L</a:t>
            </a:r>
          </a:p>
        </p:txBody>
      </p:sp>
      <p:sp>
        <p:nvSpPr>
          <p:cNvPr id="22542" name="Text Box 60"/>
          <p:cNvSpPr txBox="1">
            <a:spLocks noChangeArrowheads="1"/>
          </p:cNvSpPr>
          <p:nvPr/>
        </p:nvSpPr>
        <p:spPr bwMode="auto">
          <a:xfrm>
            <a:off x="3903663" y="5880100"/>
            <a:ext cx="6413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</a:t>
            </a:r>
            <a:r>
              <a:rPr lang="cs-CZ">
                <a:solidFill>
                  <a:srgbClr val="6DD406"/>
                </a:solidFill>
              </a:rPr>
              <a:t>L</a:t>
            </a:r>
          </a:p>
        </p:txBody>
      </p:sp>
      <p:sp>
        <p:nvSpPr>
          <p:cNvPr id="22543" name="Text Box 61"/>
          <p:cNvSpPr txBox="1">
            <a:spLocks noChangeArrowheads="1"/>
          </p:cNvSpPr>
          <p:nvPr/>
        </p:nvSpPr>
        <p:spPr bwMode="auto">
          <a:xfrm>
            <a:off x="6424613" y="5951538"/>
            <a:ext cx="7937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...</a:t>
            </a:r>
            <a:r>
              <a:rPr lang="cs-CZ">
                <a:solidFill>
                  <a:srgbClr val="6DD406"/>
                </a:solidFill>
              </a:rPr>
              <a:t>L</a:t>
            </a:r>
          </a:p>
        </p:txBody>
      </p:sp>
      <p:sp>
        <p:nvSpPr>
          <p:cNvPr id="22544" name="Line 62"/>
          <p:cNvSpPr>
            <a:spLocks noChangeShapeType="1"/>
          </p:cNvSpPr>
          <p:nvPr/>
        </p:nvSpPr>
        <p:spPr bwMode="auto">
          <a:xfrm>
            <a:off x="2268538" y="2349500"/>
            <a:ext cx="1582737" cy="1511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45" name="Line 63"/>
          <p:cNvSpPr>
            <a:spLocks noChangeShapeType="1"/>
          </p:cNvSpPr>
          <p:nvPr/>
        </p:nvSpPr>
        <p:spPr bwMode="auto">
          <a:xfrm flipV="1">
            <a:off x="2555875" y="4076700"/>
            <a:ext cx="1152525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46" name="Line 64"/>
          <p:cNvSpPr>
            <a:spLocks noChangeShapeType="1"/>
          </p:cNvSpPr>
          <p:nvPr/>
        </p:nvSpPr>
        <p:spPr bwMode="auto">
          <a:xfrm>
            <a:off x="4427538" y="2636838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47" name="Line 65"/>
          <p:cNvSpPr>
            <a:spLocks noChangeShapeType="1"/>
          </p:cNvSpPr>
          <p:nvPr/>
        </p:nvSpPr>
        <p:spPr bwMode="auto">
          <a:xfrm flipH="1">
            <a:off x="4787900" y="2492375"/>
            <a:ext cx="1368425" cy="12969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48" name="Line 66"/>
          <p:cNvSpPr>
            <a:spLocks noChangeShapeType="1"/>
          </p:cNvSpPr>
          <p:nvPr/>
        </p:nvSpPr>
        <p:spPr bwMode="auto">
          <a:xfrm flipV="1">
            <a:off x="4427538" y="4292600"/>
            <a:ext cx="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49" name="Line 67"/>
          <p:cNvSpPr>
            <a:spLocks noChangeShapeType="1"/>
          </p:cNvSpPr>
          <p:nvPr/>
        </p:nvSpPr>
        <p:spPr bwMode="auto">
          <a:xfrm flipH="1" flipV="1">
            <a:off x="5003800" y="4221163"/>
            <a:ext cx="1512888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3" name="Zástupný symbol pro datum 22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6EC4711-ED02-4FCE-AD99-1BA703FE447B}" type="datetime1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24" name="Zástupný symbol pro číslo snímku 2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29D0D3-1C3A-4DF1-AB10-36BB2AEC27DA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sp>
        <p:nvSpPr>
          <p:cNvPr id="25" name="Zástupný symbol pro zápatí 2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EU do škol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25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22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7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22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7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22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22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7" dur="500"/>
                                        <p:tgtEl>
                                          <p:spTgt spid="22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7" dur="500"/>
                                        <p:tgtEl>
                                          <p:spTgt spid="22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  <p:bldP spid="22534" grpId="0"/>
      <p:bldP spid="22538" grpId="0"/>
      <p:bldP spid="22539" grpId="0"/>
      <p:bldP spid="22540" grpId="0"/>
      <p:bldP spid="22541" grpId="0"/>
      <p:bldP spid="22542" grpId="0"/>
      <p:bldP spid="225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5" name="Picture 7" descr="jutovy-pytel-velky-1-3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4300" y="4508500"/>
            <a:ext cx="1193800" cy="145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9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27763" y="3789363"/>
            <a:ext cx="1727200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1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42988" y="3857625"/>
            <a:ext cx="1654175" cy="216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1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292725" y="908050"/>
            <a:ext cx="2619375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1" name="Text Box 14"/>
          <p:cNvSpPr txBox="1">
            <a:spLocks noChangeArrowheads="1"/>
          </p:cNvSpPr>
          <p:nvPr/>
        </p:nvSpPr>
        <p:spPr bwMode="auto">
          <a:xfrm>
            <a:off x="1455738" y="2566988"/>
            <a:ext cx="889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800"/>
              <a:t>./..</a:t>
            </a:r>
            <a:r>
              <a:rPr lang="cs-CZ">
                <a:solidFill>
                  <a:srgbClr val="6DD406"/>
                </a:solidFill>
              </a:rPr>
              <a:t>L</a:t>
            </a:r>
          </a:p>
        </p:txBody>
      </p:sp>
      <p:sp>
        <p:nvSpPr>
          <p:cNvPr id="24582" name="Text Box 15"/>
          <p:cNvSpPr txBox="1">
            <a:spLocks noChangeArrowheads="1"/>
          </p:cNvSpPr>
          <p:nvPr/>
        </p:nvSpPr>
        <p:spPr bwMode="auto">
          <a:xfrm>
            <a:off x="5919788" y="2638425"/>
            <a:ext cx="1098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../..</a:t>
            </a:r>
            <a:r>
              <a:rPr lang="cs-CZ">
                <a:solidFill>
                  <a:srgbClr val="6DD406"/>
                </a:solidFill>
              </a:rPr>
              <a:t>L</a:t>
            </a:r>
          </a:p>
        </p:txBody>
      </p:sp>
      <p:sp>
        <p:nvSpPr>
          <p:cNvPr id="24583" name="Text Box 16"/>
          <p:cNvSpPr txBox="1">
            <a:spLocks noChangeArrowheads="1"/>
          </p:cNvSpPr>
          <p:nvPr/>
        </p:nvSpPr>
        <p:spPr bwMode="auto">
          <a:xfrm>
            <a:off x="1311275" y="5951538"/>
            <a:ext cx="946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./..</a:t>
            </a:r>
            <a:r>
              <a:rPr lang="cs-CZ">
                <a:solidFill>
                  <a:srgbClr val="6DD406"/>
                </a:solidFill>
              </a:rPr>
              <a:t>L</a:t>
            </a:r>
          </a:p>
        </p:txBody>
      </p:sp>
      <p:sp>
        <p:nvSpPr>
          <p:cNvPr id="24584" name="Text Box 17"/>
          <p:cNvSpPr txBox="1">
            <a:spLocks noChangeArrowheads="1"/>
          </p:cNvSpPr>
          <p:nvPr/>
        </p:nvSpPr>
        <p:spPr bwMode="auto">
          <a:xfrm>
            <a:off x="4048125" y="6022975"/>
            <a:ext cx="1098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../..</a:t>
            </a:r>
            <a:r>
              <a:rPr lang="cs-CZ">
                <a:solidFill>
                  <a:srgbClr val="6DD406"/>
                </a:solidFill>
              </a:rPr>
              <a:t>L</a:t>
            </a:r>
          </a:p>
        </p:txBody>
      </p:sp>
      <p:sp>
        <p:nvSpPr>
          <p:cNvPr id="24585" name="Text Box 18"/>
          <p:cNvSpPr txBox="1">
            <a:spLocks noChangeArrowheads="1"/>
          </p:cNvSpPr>
          <p:nvPr/>
        </p:nvSpPr>
        <p:spPr bwMode="auto">
          <a:xfrm>
            <a:off x="6567488" y="5951538"/>
            <a:ext cx="1098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../..</a:t>
            </a:r>
            <a:r>
              <a:rPr lang="cs-CZ">
                <a:solidFill>
                  <a:srgbClr val="6DD406"/>
                </a:solidFill>
              </a:rPr>
              <a:t>L</a:t>
            </a:r>
          </a:p>
        </p:txBody>
      </p:sp>
      <p:pic>
        <p:nvPicPr>
          <p:cNvPr id="24586" name="Picture 19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924300" y="3357563"/>
            <a:ext cx="847725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7" name="Rectangle 20"/>
          <p:cNvSpPr>
            <a:spLocks noChangeArrowheads="1"/>
          </p:cNvSpPr>
          <p:nvPr/>
        </p:nvSpPr>
        <p:spPr bwMode="auto">
          <a:xfrm>
            <a:off x="3563938" y="2924175"/>
            <a:ext cx="13874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ts val="575"/>
              </a:spcBef>
              <a:buClr>
                <a:schemeClr val="accent1"/>
              </a:buClr>
              <a:buSzPct val="85000"/>
              <a:buFont typeface="Wingdings 2" pitchFamily="18" charset="2"/>
              <a:buNone/>
            </a:pPr>
            <a:r>
              <a:rPr lang="cs-CZ">
                <a:solidFill>
                  <a:srgbClr val="6DD406"/>
                </a:solidFill>
                <a:latin typeface="Comic Sans MS" pitchFamily="66" charset="0"/>
              </a:rPr>
              <a:t>2 slabiky</a:t>
            </a:r>
          </a:p>
        </p:txBody>
      </p:sp>
      <p:sp>
        <p:nvSpPr>
          <p:cNvPr id="24588" name="Line 21"/>
          <p:cNvSpPr>
            <a:spLocks noChangeShapeType="1"/>
          </p:cNvSpPr>
          <p:nvPr/>
        </p:nvSpPr>
        <p:spPr bwMode="auto">
          <a:xfrm>
            <a:off x="3132138" y="1628775"/>
            <a:ext cx="64770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4589" name="Line 22"/>
          <p:cNvSpPr>
            <a:spLocks noChangeShapeType="1"/>
          </p:cNvSpPr>
          <p:nvPr/>
        </p:nvSpPr>
        <p:spPr bwMode="auto">
          <a:xfrm flipH="1">
            <a:off x="4572000" y="1700213"/>
            <a:ext cx="647700" cy="12239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4590" name="Line 23"/>
          <p:cNvSpPr>
            <a:spLocks noChangeShapeType="1"/>
          </p:cNvSpPr>
          <p:nvPr/>
        </p:nvSpPr>
        <p:spPr bwMode="auto">
          <a:xfrm flipV="1">
            <a:off x="2700338" y="3500438"/>
            <a:ext cx="1008062" cy="15843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4591" name="Line 24"/>
          <p:cNvSpPr>
            <a:spLocks noChangeShapeType="1"/>
          </p:cNvSpPr>
          <p:nvPr/>
        </p:nvSpPr>
        <p:spPr bwMode="auto">
          <a:xfrm flipV="1">
            <a:off x="4427538" y="4005263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4592" name="Line 25"/>
          <p:cNvSpPr>
            <a:spLocks noChangeShapeType="1"/>
          </p:cNvSpPr>
          <p:nvPr/>
        </p:nvSpPr>
        <p:spPr bwMode="auto">
          <a:xfrm flipH="1" flipV="1">
            <a:off x="4787900" y="3644900"/>
            <a:ext cx="1368425" cy="13684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DFEBF5-F040-46E7-98EC-BE8D83F3600F}" type="datetime1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20" name="Zástupný symbol pro číslo snímku 1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210F9B-CC58-4EFB-A716-4CC307A027B6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EU do škol</a:t>
            </a:r>
            <a:endParaRPr lang="cs-CZ" dirty="0"/>
          </a:p>
        </p:txBody>
      </p:sp>
      <p:pic>
        <p:nvPicPr>
          <p:cNvPr id="24596" name="Picture 22" descr="120px-Orel_mo%C5%99sk%C3%BD">
            <a:hlinkClick r:id="rId9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042988" y="981075"/>
            <a:ext cx="2016125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4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4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4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24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8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24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500"/>
                                        <p:tgtEl>
                                          <p:spTgt spid="24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1" grpId="0"/>
      <p:bldP spid="24582" grpId="0"/>
      <p:bldP spid="24583" grpId="0"/>
      <p:bldP spid="24584" grpId="0"/>
      <p:bldP spid="24585" grpId="0"/>
      <p:bldP spid="2458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Informační zdroje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480ED22-DBD7-4B6A-96B6-6D2B1C738639}" type="datetime1">
              <a:rPr lang="cs-CZ"/>
              <a:pPr>
                <a:defRPr/>
              </a:pPr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320B50-DA67-4B6B-B7CF-27F22BC87C42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  <p:sp>
        <p:nvSpPr>
          <p:cNvPr id="26629" name="Rectangle 7"/>
          <p:cNvSpPr>
            <a:spLocks noChangeArrowheads="1"/>
          </p:cNvSpPr>
          <p:nvPr/>
        </p:nvSpPr>
        <p:spPr bwMode="auto">
          <a:xfrm>
            <a:off x="1042988" y="1557338"/>
            <a:ext cx="73453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0">
                <a:latin typeface="Arial" charset="0"/>
              </a:rPr>
              <a:t>Veškeré obrázky a kliparty byly použity z knihovny Microsoft Office PowerPoint.</a:t>
            </a:r>
          </a:p>
          <a:p>
            <a:endParaRPr lang="cs-CZ" b="0">
              <a:latin typeface="Arial" charset="0"/>
            </a:endParaRPr>
          </a:p>
          <a:p>
            <a:r>
              <a:rPr lang="cs-CZ" b="0">
                <a:latin typeface="Arial" charset="0"/>
              </a:rPr>
              <a:t>Učebnice  1. třídy Slabikář, nakladatelství Didaktis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310</TotalTime>
  <Words>176</Words>
  <Application>Microsoft Office PowerPoint</Application>
  <PresentationFormat>On-screen Show (4:3)</PresentationFormat>
  <Paragraphs>90</Paragraphs>
  <Slides>10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22" baseType="lpstr">
      <vt:lpstr>Lucida Console</vt:lpstr>
      <vt:lpstr>Arial</vt:lpstr>
      <vt:lpstr>Wingdings 2</vt:lpstr>
      <vt:lpstr>Calibri</vt:lpstr>
      <vt:lpstr>Perpetua</vt:lpstr>
      <vt:lpstr>Franklin Gothic Book</vt:lpstr>
      <vt:lpstr>Comic Sans MS</vt:lpstr>
      <vt:lpstr>Jmění</vt:lpstr>
      <vt:lpstr>Jmění</vt:lpstr>
      <vt:lpstr>Jmění</vt:lpstr>
      <vt:lpstr>Jmění</vt:lpstr>
      <vt:lpstr>Jmění</vt:lpstr>
      <vt:lpstr>Základní škola a mateřská škola Staré Město   Interaktivní škola pro žáka 21.století</vt:lpstr>
      <vt:lpstr>1.    L, l na začátku slova</vt:lpstr>
      <vt:lpstr>Snímek 3</vt:lpstr>
      <vt:lpstr>Snímek 4</vt:lpstr>
      <vt:lpstr>2.   L, l   uprostřed slova</vt:lpstr>
      <vt:lpstr>Snímek 6</vt:lpstr>
      <vt:lpstr>Snímek 7</vt:lpstr>
      <vt:lpstr>3.   L, l   Na konci slova</vt:lpstr>
      <vt:lpstr>Snímek 9</vt:lpstr>
      <vt:lpstr>Informační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irenakoci</cp:lastModifiedBy>
  <cp:revision>31</cp:revision>
  <dcterms:created xsi:type="dcterms:W3CDTF">2010-07-04T09:26:34Z</dcterms:created>
  <dcterms:modified xsi:type="dcterms:W3CDTF">2013-01-25T19:05:28Z</dcterms:modified>
</cp:coreProperties>
</file>