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notesMasterIdLst>
    <p:notesMasterId r:id="rId12"/>
  </p:notesMasterIdLst>
  <p:sldIdLst>
    <p:sldId id="277" r:id="rId2"/>
    <p:sldId id="256" r:id="rId3"/>
    <p:sldId id="268" r:id="rId4"/>
    <p:sldId id="269" r:id="rId5"/>
    <p:sldId id="270" r:id="rId6"/>
    <p:sldId id="274" r:id="rId7"/>
    <p:sldId id="271" r:id="rId8"/>
    <p:sldId id="275" r:id="rId9"/>
    <p:sldId id="273" r:id="rId10"/>
    <p:sldId id="27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21A60D-BB72-407B-AEF1-732C1FF2CA95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1908EF-902F-4C65-A02C-2927C60A7D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403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2D32B11-1EB4-4B13-A6E7-7AC6F7C8A7F7}" type="datetimeFigureOut">
              <a:rPr lang="cs-CZ" smtClean="0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438238-3DDF-4EEF-8B77-A2855D1DD60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75D453-9A15-474B-A498-A32B59540AD6}" type="datetimeFigureOut">
              <a:rPr lang="cs-CZ" smtClean="0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83ED7E-DB93-4DFC-89E2-F41B62F5F68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84498-8FF7-467F-B01B-80411E963AB3}" type="datetimeFigureOut">
              <a:rPr lang="cs-CZ" smtClean="0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152799C-B875-4DD6-A6D2-9B6761E2A00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6A6CB2F-5F1F-46DC-9A69-15B72CBC6C9B}" type="datetimeFigureOut">
              <a:rPr lang="cs-CZ" smtClean="0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F4B0E1-9453-41E3-85A8-85D46CF186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B0B1FF-AACB-4A6B-BF5B-25DC3D7C5CEE}" type="datetimeFigureOut">
              <a:rPr lang="cs-CZ" smtClean="0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BD2293-A9B9-4468-8AD0-0D5CCDCC69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61601B-16A8-40AA-BA9A-AE734F0770CD}" type="datetimeFigureOut">
              <a:rPr lang="cs-CZ" smtClean="0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A27E2B-2F62-4393-87BD-0F46AF51A16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C537215-54D4-494D-BB72-313CE09CFBA2}" type="datetimeFigureOut">
              <a:rPr lang="cs-CZ" smtClean="0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EA1D2A-5FCA-4AF5-BD18-4E59FB2F627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0E923E-E1C2-4113-8BCF-34650F00BEF9}" type="datetimeFigureOut">
              <a:rPr lang="cs-CZ" smtClean="0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9A0717-1D54-49C4-9475-C0E06285ADB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A1A1D9-9612-4A58-9FB6-6B270EF8D81A}" type="datetimeFigureOut">
              <a:rPr lang="cs-CZ" smtClean="0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335E93-F85E-417A-9E94-6A3A78CBC50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5AD960-6859-4944-AB04-B9C43313E136}" type="datetimeFigureOut">
              <a:rPr lang="cs-CZ" smtClean="0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4B0BA1-AF9A-436A-B791-5FE848DC328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B526A6-8D67-48AD-8E38-859FE53BC63A}" type="datetimeFigureOut">
              <a:rPr lang="cs-CZ" smtClean="0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C6D168-43B3-4A20-B41F-C4370A896A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8BE299F-0938-4FD5-BA08-EBF489B613A1}" type="datetimeFigureOut">
              <a:rPr lang="cs-CZ" smtClean="0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6A716C3-8B0E-4D9F-A54B-AD084D42449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gif"/><Relationship Id="rId7" Type="http://schemas.openxmlformats.org/officeDocument/2006/relationships/image" Target="../media/image8.wmf"/><Relationship Id="rId2" Type="http://schemas.openxmlformats.org/officeDocument/2006/relationships/hyperlink" Target="http://www.animationlibrary.com/animation/26544/Sugar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10" Type="http://schemas.openxmlformats.org/officeDocument/2006/relationships/image" Target="../media/image11.wmf"/><Relationship Id="rId4" Type="http://schemas.openxmlformats.org/officeDocument/2006/relationships/image" Target="../media/image5.gi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wmf"/><Relationship Id="rId10" Type="http://schemas.openxmlformats.org/officeDocument/2006/relationships/image" Target="../media/image19.wmf"/><Relationship Id="rId4" Type="http://schemas.openxmlformats.org/officeDocument/2006/relationships/image" Target="../media/image1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13" Type="http://schemas.openxmlformats.org/officeDocument/2006/relationships/image" Target="../media/image30.wmf"/><Relationship Id="rId18" Type="http://schemas.openxmlformats.org/officeDocument/2006/relationships/image" Target="../media/image35.wmf"/><Relationship Id="rId26" Type="http://schemas.openxmlformats.org/officeDocument/2006/relationships/image" Target="../media/image43.gif"/><Relationship Id="rId3" Type="http://schemas.openxmlformats.org/officeDocument/2006/relationships/image" Target="../media/image21.wmf"/><Relationship Id="rId21" Type="http://schemas.openxmlformats.org/officeDocument/2006/relationships/image" Target="../media/image38.wmf"/><Relationship Id="rId7" Type="http://schemas.openxmlformats.org/officeDocument/2006/relationships/image" Target="../media/image25.wmf"/><Relationship Id="rId12" Type="http://schemas.openxmlformats.org/officeDocument/2006/relationships/image" Target="../media/image29.png"/><Relationship Id="rId17" Type="http://schemas.openxmlformats.org/officeDocument/2006/relationships/image" Target="../media/image34.wmf"/><Relationship Id="rId25" Type="http://schemas.openxmlformats.org/officeDocument/2006/relationships/image" Target="../media/image42.gif"/><Relationship Id="rId2" Type="http://schemas.openxmlformats.org/officeDocument/2006/relationships/image" Target="../media/image20.png"/><Relationship Id="rId16" Type="http://schemas.openxmlformats.org/officeDocument/2006/relationships/image" Target="../media/image33.wmf"/><Relationship Id="rId20" Type="http://schemas.openxmlformats.org/officeDocument/2006/relationships/image" Target="../media/image37.wmf"/><Relationship Id="rId29" Type="http://schemas.openxmlformats.org/officeDocument/2006/relationships/image" Target="../media/image4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11" Type="http://schemas.openxmlformats.org/officeDocument/2006/relationships/image" Target="../media/image18.wmf"/><Relationship Id="rId24" Type="http://schemas.openxmlformats.org/officeDocument/2006/relationships/image" Target="../media/image41.wmf"/><Relationship Id="rId32" Type="http://schemas.openxmlformats.org/officeDocument/2006/relationships/image" Target="../media/image49.png"/><Relationship Id="rId5" Type="http://schemas.openxmlformats.org/officeDocument/2006/relationships/image" Target="../media/image23.wmf"/><Relationship Id="rId15" Type="http://schemas.openxmlformats.org/officeDocument/2006/relationships/image" Target="../media/image32.png"/><Relationship Id="rId23" Type="http://schemas.openxmlformats.org/officeDocument/2006/relationships/image" Target="../media/image40.wmf"/><Relationship Id="rId28" Type="http://schemas.openxmlformats.org/officeDocument/2006/relationships/image" Target="../media/image45.wmf"/><Relationship Id="rId10" Type="http://schemas.openxmlformats.org/officeDocument/2006/relationships/image" Target="../media/image28.wmf"/><Relationship Id="rId19" Type="http://schemas.openxmlformats.org/officeDocument/2006/relationships/image" Target="../media/image36.wmf"/><Relationship Id="rId31" Type="http://schemas.openxmlformats.org/officeDocument/2006/relationships/image" Target="../media/image48.gif"/><Relationship Id="rId4" Type="http://schemas.openxmlformats.org/officeDocument/2006/relationships/image" Target="../media/image22.wmf"/><Relationship Id="rId9" Type="http://schemas.openxmlformats.org/officeDocument/2006/relationships/image" Target="../media/image27.png"/><Relationship Id="rId14" Type="http://schemas.openxmlformats.org/officeDocument/2006/relationships/image" Target="../media/image31.png"/><Relationship Id="rId22" Type="http://schemas.openxmlformats.org/officeDocument/2006/relationships/image" Target="../media/image39.wmf"/><Relationship Id="rId27" Type="http://schemas.openxmlformats.org/officeDocument/2006/relationships/image" Target="../media/image44.wmf"/><Relationship Id="rId30" Type="http://schemas.openxmlformats.org/officeDocument/2006/relationships/image" Target="../media/image47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wmf"/><Relationship Id="rId13" Type="http://schemas.openxmlformats.org/officeDocument/2006/relationships/image" Target="../media/image59.png"/><Relationship Id="rId18" Type="http://schemas.openxmlformats.org/officeDocument/2006/relationships/image" Target="../media/image64.wmf"/><Relationship Id="rId3" Type="http://schemas.openxmlformats.org/officeDocument/2006/relationships/image" Target="../media/image51.png"/><Relationship Id="rId7" Type="http://schemas.openxmlformats.org/officeDocument/2006/relationships/image" Target="../media/image8.wmf"/><Relationship Id="rId12" Type="http://schemas.openxmlformats.org/officeDocument/2006/relationships/image" Target="../media/image9.wmf"/><Relationship Id="rId17" Type="http://schemas.openxmlformats.org/officeDocument/2006/relationships/image" Target="../media/image63.wmf"/><Relationship Id="rId2" Type="http://schemas.openxmlformats.org/officeDocument/2006/relationships/image" Target="../media/image50.wmf"/><Relationship Id="rId16" Type="http://schemas.openxmlformats.org/officeDocument/2006/relationships/image" Target="../media/image62.wmf"/><Relationship Id="rId20" Type="http://schemas.openxmlformats.org/officeDocument/2006/relationships/image" Target="../media/image6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11" Type="http://schemas.openxmlformats.org/officeDocument/2006/relationships/image" Target="../media/image58.png"/><Relationship Id="rId5" Type="http://schemas.openxmlformats.org/officeDocument/2006/relationships/image" Target="../media/image53.wmf"/><Relationship Id="rId15" Type="http://schemas.openxmlformats.org/officeDocument/2006/relationships/image" Target="../media/image61.wmf"/><Relationship Id="rId10" Type="http://schemas.openxmlformats.org/officeDocument/2006/relationships/image" Target="../media/image57.wmf"/><Relationship Id="rId19" Type="http://schemas.openxmlformats.org/officeDocument/2006/relationships/image" Target="../media/image65.wmf"/><Relationship Id="rId4" Type="http://schemas.openxmlformats.org/officeDocument/2006/relationships/image" Target="../media/image52.png"/><Relationship Id="rId9" Type="http://schemas.openxmlformats.org/officeDocument/2006/relationships/image" Target="../media/image56.wmf"/><Relationship Id="rId14" Type="http://schemas.openxmlformats.org/officeDocument/2006/relationships/image" Target="../media/image6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imationlibrary.com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4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8072438" y="0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28596" y="500042"/>
            <a:ext cx="7772400" cy="2376488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400" dirty="0">
                <a:latin typeface="+mn-lt"/>
                <a:cs typeface="Times New Roman" pitchFamily="18" charset="0"/>
              </a:rPr>
              <a:t>Název školy: ZŠ Klášterec nad Ohří, Krátká 676</a:t>
            </a:r>
            <a:br>
              <a:rPr lang="cs-CZ" sz="2400" dirty="0">
                <a:latin typeface="+mn-lt"/>
                <a:cs typeface="Times New Roman" pitchFamily="18" charset="0"/>
              </a:rPr>
            </a:br>
            <a:r>
              <a:rPr lang="cs-CZ" sz="2400" dirty="0">
                <a:latin typeface="+mn-lt"/>
                <a:cs typeface="Times New Roman" pitchFamily="18" charset="0"/>
              </a:rPr>
              <a:t>Autor: </a:t>
            </a:r>
            <a:r>
              <a:rPr lang="cs-CZ" sz="2400" dirty="0" smtClean="0">
                <a:latin typeface="+mn-lt"/>
                <a:cs typeface="Times New Roman" pitchFamily="18" charset="0"/>
              </a:rPr>
              <a:t>Lenka </a:t>
            </a:r>
            <a:r>
              <a:rPr lang="cs-CZ" sz="2400" dirty="0" err="1" smtClean="0">
                <a:latin typeface="+mn-lt"/>
                <a:cs typeface="Times New Roman" pitchFamily="18" charset="0"/>
              </a:rPr>
              <a:t>Špillerová</a:t>
            </a:r>
            <a:r>
              <a:rPr lang="cs-CZ" sz="2400" dirty="0">
                <a:latin typeface="+mn-lt"/>
                <a:cs typeface="Times New Roman" pitchFamily="18" charset="0"/>
              </a:rPr>
              <a:t/>
            </a:r>
            <a:br>
              <a:rPr lang="cs-CZ" sz="2400" dirty="0">
                <a:latin typeface="+mn-lt"/>
                <a:cs typeface="Times New Roman" pitchFamily="18" charset="0"/>
              </a:rPr>
            </a:br>
            <a:r>
              <a:rPr lang="cs-CZ" sz="2400" dirty="0">
                <a:latin typeface="+mn-lt"/>
                <a:cs typeface="Times New Roman" pitchFamily="18" charset="0"/>
              </a:rPr>
              <a:t>Název materiálu: </a:t>
            </a:r>
            <a:r>
              <a:rPr lang="cs-CZ" sz="2400" dirty="0" smtClean="0">
                <a:latin typeface="+mn-lt"/>
                <a:cs typeface="Times New Roman" pitchFamily="18" charset="0"/>
              </a:rPr>
              <a:t>VY_32_INOVACE_02_42_</a:t>
            </a:r>
            <a:r>
              <a:rPr lang="cs-CZ" sz="2400" dirty="0" err="1" smtClean="0">
                <a:latin typeface="+mn-lt"/>
                <a:cs typeface="Times New Roman" pitchFamily="18" charset="0"/>
              </a:rPr>
              <a:t>uncountable</a:t>
            </a:r>
            <a:r>
              <a:rPr lang="cs-CZ" sz="2400" dirty="0" smtClean="0">
                <a:latin typeface="+mn-lt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+mn-lt"/>
                <a:cs typeface="Times New Roman" pitchFamily="18" charset="0"/>
              </a:rPr>
              <a:t>and</a:t>
            </a:r>
            <a:r>
              <a:rPr lang="cs-CZ" sz="2400" dirty="0" smtClean="0">
                <a:latin typeface="+mn-lt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+mn-lt"/>
                <a:cs typeface="Times New Roman" pitchFamily="18" charset="0"/>
              </a:rPr>
              <a:t>countable</a:t>
            </a:r>
            <a:r>
              <a:rPr lang="cs-CZ" sz="2400" dirty="0" smtClean="0">
                <a:latin typeface="+mn-lt"/>
                <a:cs typeface="Times New Roman" pitchFamily="18" charset="0"/>
              </a:rPr>
              <a:t>  </a:t>
            </a:r>
            <a:r>
              <a:rPr lang="cs-CZ" sz="2400" dirty="0" err="1" smtClean="0">
                <a:latin typeface="+mn-lt"/>
                <a:cs typeface="Times New Roman" pitchFamily="18" charset="0"/>
              </a:rPr>
              <a:t>nouns</a:t>
            </a:r>
            <a:r>
              <a:rPr lang="cs-CZ" sz="2400" dirty="0" smtClean="0">
                <a:latin typeface="+mn-lt"/>
                <a:cs typeface="Times New Roman" pitchFamily="18" charset="0"/>
              </a:rPr>
              <a:t> </a:t>
            </a:r>
            <a:r>
              <a:rPr lang="cs-CZ" sz="2400" dirty="0">
                <a:latin typeface="+mn-lt"/>
                <a:cs typeface="Times New Roman" pitchFamily="18" charset="0"/>
              </a:rPr>
              <a:t/>
            </a:r>
            <a:br>
              <a:rPr lang="cs-CZ" sz="2400" dirty="0">
                <a:latin typeface="+mn-lt"/>
                <a:cs typeface="Times New Roman" pitchFamily="18" charset="0"/>
              </a:rPr>
            </a:br>
            <a:r>
              <a:rPr lang="cs-CZ" sz="2400" dirty="0">
                <a:latin typeface="+mn-lt"/>
                <a:cs typeface="Times New Roman" pitchFamily="18" charset="0"/>
              </a:rPr>
              <a:t>Číslo projektu: CZ.1.07/1.4.00/21.1115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54" name="Podnadpis 4"/>
          <p:cNvSpPr>
            <a:spLocks noGrp="1"/>
          </p:cNvSpPr>
          <p:nvPr>
            <p:ph type="subTitle" idx="1"/>
          </p:nvPr>
        </p:nvSpPr>
        <p:spPr>
          <a:xfrm>
            <a:off x="250825" y="4572008"/>
            <a:ext cx="8642350" cy="142876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7. ročník. Žáci se učí rozpoznávat nepočitatelná podstatná jména. Rozdělují podstatná jména na počitatelná a nepočitatelná.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>
                <a:latin typeface="Harrington" pitchFamily="82" charset="0"/>
              </a:rPr>
              <a:t>uncountable</a:t>
            </a:r>
            <a:r>
              <a:rPr lang="cs-CZ" dirty="0" smtClean="0">
                <a:latin typeface="Harrington" pitchFamily="82" charset="0"/>
              </a:rPr>
              <a:t>/ </a:t>
            </a:r>
            <a:r>
              <a:rPr lang="cs-CZ" dirty="0" err="1" smtClean="0">
                <a:latin typeface="Harrington" pitchFamily="82" charset="0"/>
              </a:rPr>
              <a:t>countable</a:t>
            </a:r>
            <a:r>
              <a:rPr lang="cs-CZ" dirty="0" smtClean="0">
                <a:latin typeface="Harrington" pitchFamily="82" charset="0"/>
              </a:rPr>
              <a:t> </a:t>
            </a:r>
            <a:r>
              <a:rPr lang="cs-CZ" dirty="0" err="1" smtClean="0">
                <a:latin typeface="Harrington" pitchFamily="82" charset="0"/>
              </a:rPr>
              <a:t>nouns</a:t>
            </a:r>
            <a:endParaRPr lang="cs-CZ" dirty="0">
              <a:latin typeface="Harringto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>
              <a:latin typeface="Harringto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vislý svitek 3"/>
          <p:cNvSpPr/>
          <p:nvPr/>
        </p:nvSpPr>
        <p:spPr>
          <a:xfrm flipH="1" flipV="1">
            <a:off x="214282" y="1571612"/>
            <a:ext cx="4286280" cy="4572032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Svislý svitek 4"/>
          <p:cNvSpPr/>
          <p:nvPr/>
        </p:nvSpPr>
        <p:spPr>
          <a:xfrm flipV="1">
            <a:off x="4714876" y="1571612"/>
            <a:ext cx="4429124" cy="4572032"/>
          </a:xfrm>
          <a:prstGeom prst="verticalScroll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1928802"/>
            <a:ext cx="3071834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arrington" pitchFamily="82" charset="0"/>
              </a:rPr>
              <a:t>      </a:t>
            </a:r>
            <a:r>
              <a:rPr lang="cs-CZ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arrington" pitchFamily="82" charset="0"/>
              </a:rPr>
              <a:t>Countable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arrington" pitchFamily="82" charset="0"/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arrington" pitchFamily="82" charset="0"/>
              </a:rPr>
              <a:t>nouns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arrington" pitchFamily="82" charset="0"/>
            </a:endParaRPr>
          </a:p>
          <a:p>
            <a:endParaRPr lang="cs-CZ" sz="2400" b="1" dirty="0" smtClean="0">
              <a:solidFill>
                <a:schemeClr val="bg1"/>
              </a:solidFill>
              <a:latin typeface="Harrington" pitchFamily="82" charset="0"/>
            </a:endParaRPr>
          </a:p>
          <a:p>
            <a:pPr>
              <a:spcBef>
                <a:spcPts val="600"/>
              </a:spcBef>
              <a:buFontTx/>
              <a:buChar char="-"/>
            </a:pPr>
            <a:r>
              <a:rPr lang="cs-CZ" sz="2400" b="1" dirty="0" smtClean="0">
                <a:solidFill>
                  <a:schemeClr val="bg1"/>
                </a:solidFill>
                <a:latin typeface="Harrington" pitchFamily="82" charset="0"/>
              </a:rPr>
              <a:t> osoby a věci, které </a:t>
            </a: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bg1"/>
                </a:solidFill>
                <a:latin typeface="Harrington" pitchFamily="82" charset="0"/>
              </a:rPr>
              <a:t>  můžeme počítat</a:t>
            </a:r>
          </a:p>
          <a:p>
            <a:pPr>
              <a:spcBef>
                <a:spcPts val="600"/>
              </a:spcBef>
              <a:buFontTx/>
              <a:buChar char="-"/>
            </a:pPr>
            <a:r>
              <a:rPr lang="cs-CZ" sz="2400" b="1" dirty="0" smtClean="0">
                <a:solidFill>
                  <a:schemeClr val="bg1"/>
                </a:solidFill>
                <a:latin typeface="Harrington" pitchFamily="82" charset="0"/>
              </a:rPr>
              <a:t> mají množné číslo</a:t>
            </a:r>
            <a:endParaRPr lang="cs-CZ" sz="2400" b="1" dirty="0">
              <a:solidFill>
                <a:schemeClr val="bg1"/>
              </a:solidFill>
              <a:latin typeface="Harringto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1928802"/>
            <a:ext cx="3384376" cy="3062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arrington" pitchFamily="82" charset="0"/>
              </a:rPr>
              <a:t>    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arrington" pitchFamily="82" charset="0"/>
              </a:rPr>
              <a:t>Uncountable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arrington" pitchFamily="82" charset="0"/>
              </a:rPr>
              <a:t>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arrington" pitchFamily="82" charset="0"/>
              </a:rPr>
              <a:t>nouns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arrington" pitchFamily="82" charset="0"/>
            </a:endParaRPr>
          </a:p>
          <a:p>
            <a:endParaRPr lang="cs-CZ" sz="2400" dirty="0" smtClean="0">
              <a:latin typeface="Harrington" pitchFamily="82" charset="0"/>
            </a:endParaRPr>
          </a:p>
          <a:p>
            <a:pPr>
              <a:spcBef>
                <a:spcPts val="600"/>
              </a:spcBef>
              <a:buFontTx/>
              <a:buChar char="-"/>
            </a:pPr>
            <a:r>
              <a:rPr lang="cs-CZ" sz="2400" dirty="0" smtClean="0">
                <a:latin typeface="Harrington" pitchFamily="82" charset="0"/>
              </a:rPr>
              <a:t> netvoří množné  číslo</a:t>
            </a:r>
          </a:p>
          <a:p>
            <a:pPr>
              <a:spcBef>
                <a:spcPts val="600"/>
              </a:spcBef>
              <a:buFontTx/>
              <a:buChar char="-"/>
            </a:pPr>
            <a:r>
              <a:rPr lang="cs-CZ" sz="2400" dirty="0" smtClean="0">
                <a:latin typeface="Harrington" pitchFamily="82" charset="0"/>
              </a:rPr>
              <a:t> nemají neurčitý 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Harrington" pitchFamily="82" charset="0"/>
              </a:rPr>
              <a:t>  člen a/ </a:t>
            </a:r>
            <a:r>
              <a:rPr lang="cs-CZ" sz="2400" dirty="0" err="1" smtClean="0">
                <a:latin typeface="Harrington" pitchFamily="82" charset="0"/>
              </a:rPr>
              <a:t>an</a:t>
            </a:r>
            <a:endParaRPr lang="cs-CZ" sz="2400" dirty="0" smtClean="0">
              <a:latin typeface="Harrington" pitchFamily="82" charset="0"/>
            </a:endParaRPr>
          </a:p>
          <a:p>
            <a:pPr>
              <a:spcBef>
                <a:spcPts val="600"/>
              </a:spcBef>
              <a:buFontTx/>
              <a:buChar char="-"/>
            </a:pPr>
            <a:r>
              <a:rPr lang="cs-CZ" sz="2400" dirty="0" smtClean="0">
                <a:latin typeface="Harrington" pitchFamily="82" charset="0"/>
              </a:rPr>
              <a:t> nepoužívají se s 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Harrington" pitchFamily="82" charset="0"/>
              </a:rPr>
              <a:t>  číslovkou</a:t>
            </a:r>
            <a:endParaRPr lang="cs-CZ" sz="2400" dirty="0">
              <a:latin typeface="Harrington" pitchFamily="82" charset="0"/>
            </a:endParaRPr>
          </a:p>
        </p:txBody>
      </p:sp>
      <p:sp>
        <p:nvSpPr>
          <p:cNvPr id="8" name="Slunce 7"/>
          <p:cNvSpPr/>
          <p:nvPr/>
        </p:nvSpPr>
        <p:spPr>
          <a:xfrm>
            <a:off x="827584" y="1916832"/>
            <a:ext cx="428628" cy="42862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5292080" y="1916832"/>
            <a:ext cx="428628" cy="42862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F:\animals obrázky\Jumps_and_smiles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4214818"/>
            <a:ext cx="1223977" cy="11718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vislý svitek 4"/>
          <p:cNvSpPr/>
          <p:nvPr/>
        </p:nvSpPr>
        <p:spPr>
          <a:xfrm>
            <a:off x="1214414" y="0"/>
            <a:ext cx="6143668" cy="6643710"/>
          </a:xfrm>
          <a:prstGeom prst="verticalScroll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 smtClean="0">
              <a:latin typeface="Harrington" pitchFamily="82" charset="0"/>
            </a:endParaRPr>
          </a:p>
          <a:p>
            <a:pPr algn="ctr"/>
            <a:r>
              <a:rPr lang="cs-CZ" sz="4000" dirty="0" smtClean="0">
                <a:latin typeface="Harrington" pitchFamily="82" charset="0"/>
              </a:rPr>
              <a:t>U</a:t>
            </a:r>
          </a:p>
          <a:p>
            <a:pPr eaLnBrk="1" hangingPunct="1">
              <a:spcBef>
                <a:spcPts val="1800"/>
              </a:spcBef>
            </a:pPr>
            <a:r>
              <a:rPr lang="cs-CZ" sz="2400" dirty="0" smtClean="0">
                <a:latin typeface="Harrington" pitchFamily="82" charset="0"/>
              </a:rPr>
              <a:t>tekutiny ( </a:t>
            </a:r>
            <a:r>
              <a:rPr lang="cs-CZ" sz="2400" dirty="0" err="1" smtClean="0">
                <a:latin typeface="Harrington" pitchFamily="82" charset="0"/>
              </a:rPr>
              <a:t>water</a:t>
            </a:r>
            <a:r>
              <a:rPr lang="cs-CZ" sz="2400" dirty="0" smtClean="0">
                <a:latin typeface="Harrington" pitchFamily="82" charset="0"/>
              </a:rPr>
              <a:t>, </a:t>
            </a:r>
            <a:r>
              <a:rPr lang="cs-CZ" sz="2400" dirty="0" err="1" smtClean="0">
                <a:latin typeface="Harrington" pitchFamily="82" charset="0"/>
              </a:rPr>
              <a:t>tea</a:t>
            </a:r>
            <a:r>
              <a:rPr lang="cs-CZ" sz="2400" dirty="0" smtClean="0">
                <a:latin typeface="Harrington" pitchFamily="82" charset="0"/>
              </a:rPr>
              <a:t>)</a:t>
            </a:r>
          </a:p>
          <a:p>
            <a:pPr eaLnBrk="1" hangingPunct="1">
              <a:spcBef>
                <a:spcPts val="1800"/>
              </a:spcBef>
            </a:pPr>
            <a:r>
              <a:rPr lang="cs-CZ" sz="2400" dirty="0" smtClean="0">
                <a:latin typeface="Harrington" pitchFamily="82" charset="0"/>
              </a:rPr>
              <a:t>sypké věci ( </a:t>
            </a:r>
            <a:r>
              <a:rPr lang="cs-CZ" sz="2400" dirty="0" err="1" smtClean="0">
                <a:latin typeface="Harrington" pitchFamily="82" charset="0"/>
              </a:rPr>
              <a:t>sugar</a:t>
            </a:r>
            <a:r>
              <a:rPr lang="cs-CZ" sz="2400" dirty="0" smtClean="0">
                <a:latin typeface="Harrington" pitchFamily="82" charset="0"/>
              </a:rPr>
              <a:t>, </a:t>
            </a:r>
            <a:r>
              <a:rPr lang="cs-CZ" sz="2400" dirty="0" err="1" smtClean="0">
                <a:latin typeface="Harrington" pitchFamily="82" charset="0"/>
              </a:rPr>
              <a:t>sand</a:t>
            </a:r>
            <a:r>
              <a:rPr lang="cs-CZ" sz="2400" dirty="0" smtClean="0">
                <a:latin typeface="Harrington" pitchFamily="82" charset="0"/>
              </a:rPr>
              <a:t>, </a:t>
            </a:r>
            <a:r>
              <a:rPr lang="cs-CZ" sz="2400" dirty="0" err="1" smtClean="0">
                <a:latin typeface="Harrington" pitchFamily="82" charset="0"/>
              </a:rPr>
              <a:t>rice</a:t>
            </a:r>
            <a:r>
              <a:rPr lang="cs-CZ" sz="2400" dirty="0" smtClean="0">
                <a:latin typeface="Harrington" pitchFamily="82" charset="0"/>
              </a:rPr>
              <a:t>)</a:t>
            </a:r>
          </a:p>
          <a:p>
            <a:pPr eaLnBrk="1" hangingPunct="1">
              <a:spcBef>
                <a:spcPts val="1800"/>
              </a:spcBef>
            </a:pPr>
            <a:r>
              <a:rPr lang="cs-CZ" sz="2400" dirty="0" smtClean="0">
                <a:latin typeface="Harrington" pitchFamily="82" charset="0"/>
              </a:rPr>
              <a:t>mnohé potraviny (</a:t>
            </a:r>
            <a:r>
              <a:rPr lang="cs-CZ" sz="2400" dirty="0" err="1" smtClean="0">
                <a:latin typeface="Harrington" pitchFamily="82" charset="0"/>
              </a:rPr>
              <a:t>cheese</a:t>
            </a:r>
            <a:r>
              <a:rPr lang="cs-CZ" sz="2400" dirty="0" smtClean="0">
                <a:latin typeface="Harrington" pitchFamily="82" charset="0"/>
              </a:rPr>
              <a:t>, </a:t>
            </a:r>
            <a:r>
              <a:rPr lang="cs-CZ" sz="2400" dirty="0" err="1" smtClean="0">
                <a:latin typeface="Harrington" pitchFamily="82" charset="0"/>
              </a:rPr>
              <a:t>bread</a:t>
            </a:r>
            <a:r>
              <a:rPr lang="cs-CZ" sz="2400" dirty="0" smtClean="0">
                <a:latin typeface="Harrington" pitchFamily="82" charset="0"/>
              </a:rPr>
              <a:t>, </a:t>
            </a:r>
            <a:r>
              <a:rPr lang="cs-CZ" sz="2400" dirty="0" err="1" smtClean="0">
                <a:latin typeface="Harrington" pitchFamily="82" charset="0"/>
              </a:rPr>
              <a:t>meat</a:t>
            </a:r>
            <a:r>
              <a:rPr lang="cs-CZ" sz="2400" dirty="0" smtClean="0">
                <a:latin typeface="Harrington" pitchFamily="82" charset="0"/>
              </a:rPr>
              <a:t>, </a:t>
            </a:r>
            <a:r>
              <a:rPr lang="cs-CZ" sz="2400" dirty="0" err="1" smtClean="0">
                <a:latin typeface="Harrington" pitchFamily="82" charset="0"/>
              </a:rPr>
              <a:t>butter</a:t>
            </a:r>
            <a:r>
              <a:rPr lang="cs-CZ" sz="2400" dirty="0" smtClean="0">
                <a:latin typeface="Harrington" pitchFamily="82" charset="0"/>
              </a:rPr>
              <a:t>, </a:t>
            </a:r>
            <a:r>
              <a:rPr lang="cs-CZ" sz="2400" dirty="0" err="1" smtClean="0">
                <a:latin typeface="Harrington" pitchFamily="82" charset="0"/>
              </a:rPr>
              <a:t>chocolate</a:t>
            </a:r>
            <a:r>
              <a:rPr lang="cs-CZ" sz="2400" dirty="0" smtClean="0">
                <a:latin typeface="Harrington" pitchFamily="82" charset="0"/>
              </a:rPr>
              <a:t>)</a:t>
            </a:r>
          </a:p>
          <a:p>
            <a:pPr eaLnBrk="1" hangingPunct="1">
              <a:spcBef>
                <a:spcPts val="1800"/>
              </a:spcBef>
            </a:pPr>
            <a:r>
              <a:rPr lang="cs-CZ" sz="2400" dirty="0" smtClean="0">
                <a:latin typeface="Harrington" pitchFamily="82" charset="0"/>
              </a:rPr>
              <a:t>denní jídla (</a:t>
            </a:r>
            <a:r>
              <a:rPr lang="cs-CZ" sz="2400" dirty="0" err="1" smtClean="0">
                <a:latin typeface="Harrington" pitchFamily="82" charset="0"/>
              </a:rPr>
              <a:t>breakfast</a:t>
            </a:r>
            <a:r>
              <a:rPr lang="cs-CZ" sz="2400" dirty="0" smtClean="0">
                <a:latin typeface="Harrington" pitchFamily="82" charset="0"/>
              </a:rPr>
              <a:t>, lunch)</a:t>
            </a:r>
          </a:p>
          <a:p>
            <a:pPr eaLnBrk="1" hangingPunct="1">
              <a:spcBef>
                <a:spcPts val="1800"/>
              </a:spcBef>
            </a:pPr>
            <a:r>
              <a:rPr lang="cs-CZ" sz="2400" dirty="0" smtClean="0">
                <a:latin typeface="Harrington" pitchFamily="82" charset="0"/>
              </a:rPr>
              <a:t>abstrakta (</a:t>
            </a:r>
            <a:r>
              <a:rPr lang="cs-CZ" sz="2400" dirty="0" err="1" smtClean="0">
                <a:latin typeface="Harrington" pitchFamily="82" charset="0"/>
              </a:rPr>
              <a:t>homework</a:t>
            </a:r>
            <a:r>
              <a:rPr lang="cs-CZ" sz="2400" dirty="0" smtClean="0">
                <a:latin typeface="Harrington" pitchFamily="82" charset="0"/>
              </a:rPr>
              <a:t>, money)</a:t>
            </a:r>
          </a:p>
          <a:p>
            <a:pPr>
              <a:spcBef>
                <a:spcPts val="1800"/>
              </a:spcBef>
            </a:pPr>
            <a:r>
              <a:rPr lang="cs-CZ" sz="2400" dirty="0" smtClean="0">
                <a:latin typeface="Harrington" pitchFamily="82" charset="0"/>
              </a:rPr>
              <a:t>materiály (</a:t>
            </a:r>
            <a:r>
              <a:rPr lang="cs-CZ" sz="2400" dirty="0" err="1" smtClean="0">
                <a:latin typeface="Harrington" pitchFamily="82" charset="0"/>
              </a:rPr>
              <a:t>paper</a:t>
            </a:r>
            <a:r>
              <a:rPr lang="cs-CZ" sz="2400" dirty="0" smtClean="0">
                <a:latin typeface="Harrington" pitchFamily="82" charset="0"/>
              </a:rPr>
              <a:t>, iron)</a:t>
            </a:r>
          </a:p>
          <a:p>
            <a:pPr eaLnBrk="1" hangingPunct="1">
              <a:spcBef>
                <a:spcPts val="1800"/>
              </a:spcBef>
            </a:pPr>
            <a:endParaRPr lang="cs-CZ" sz="2400" dirty="0" smtClean="0">
              <a:latin typeface="Harrington" pitchFamily="82" charset="0"/>
            </a:endParaRPr>
          </a:p>
          <a:p>
            <a:pPr algn="ctr"/>
            <a:endParaRPr lang="cs-CZ" sz="4000" dirty="0"/>
          </a:p>
        </p:txBody>
      </p:sp>
      <p:sp>
        <p:nvSpPr>
          <p:cNvPr id="6" name="Slunce 5"/>
          <p:cNvSpPr/>
          <p:nvPr/>
        </p:nvSpPr>
        <p:spPr>
          <a:xfrm>
            <a:off x="1428728" y="1714488"/>
            <a:ext cx="428628" cy="42862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1428728" y="3071810"/>
            <a:ext cx="428628" cy="42862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unce 12"/>
          <p:cNvSpPr/>
          <p:nvPr/>
        </p:nvSpPr>
        <p:spPr>
          <a:xfrm>
            <a:off x="1428728" y="3929066"/>
            <a:ext cx="428628" cy="42862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1428728" y="4572008"/>
            <a:ext cx="428628" cy="42862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1428728" y="5143512"/>
            <a:ext cx="428628" cy="42862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4" descr="Sugar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628800"/>
            <a:ext cx="1071570" cy="15430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F:\ilustrace\cheese0006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20025" y="3143248"/>
            <a:ext cx="1323975" cy="809625"/>
          </a:xfrm>
          <a:prstGeom prst="rect">
            <a:avLst/>
          </a:prstGeom>
          <a:noFill/>
        </p:spPr>
      </p:pic>
      <p:pic>
        <p:nvPicPr>
          <p:cNvPr id="17" name="Picture 13" descr="C:\Users\Uživatel\AppData\Local\Microsoft\Windows\Temporary Internet Files\Content.IE5\4BYY4D0J\MC900441753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332656"/>
            <a:ext cx="1440160" cy="1440160"/>
          </a:xfrm>
          <a:prstGeom prst="rect">
            <a:avLst/>
          </a:prstGeom>
          <a:noFill/>
        </p:spPr>
      </p:pic>
      <p:pic>
        <p:nvPicPr>
          <p:cNvPr id="2057" name="Picture 9" descr="C:\Users\Uživatel\AppData\Local\Microsoft\Windows\Temporary Internet Files\Content.IE5\BJ4O3H65\MC90035220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24328" y="5229200"/>
            <a:ext cx="1398844" cy="1152128"/>
          </a:xfrm>
          <a:prstGeom prst="rect">
            <a:avLst/>
          </a:prstGeom>
          <a:noFill/>
        </p:spPr>
      </p:pic>
      <p:pic>
        <p:nvPicPr>
          <p:cNvPr id="16" name="Picture 16" descr="C:\Users\Uživatel\AppData\Local\Microsoft\Windows\Temporary Internet Files\Content.IE5\BJ4O3H65\MC90020834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58016" y="2285992"/>
            <a:ext cx="1397742" cy="1214446"/>
          </a:xfrm>
          <a:prstGeom prst="rect">
            <a:avLst/>
          </a:prstGeom>
          <a:noFill/>
        </p:spPr>
      </p:pic>
      <p:sp>
        <p:nvSpPr>
          <p:cNvPr id="18" name="Slunce 17"/>
          <p:cNvSpPr/>
          <p:nvPr/>
        </p:nvSpPr>
        <p:spPr>
          <a:xfrm>
            <a:off x="1428728" y="2357430"/>
            <a:ext cx="428628" cy="42862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16" descr="C:\Users\Uživatel\AppData\Local\Microsoft\Windows\Temporary Internet Files\Content.IE5\O0GPSFFK\MC90023954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013176"/>
            <a:ext cx="1085868" cy="878746"/>
          </a:xfrm>
          <a:prstGeom prst="rect">
            <a:avLst/>
          </a:prstGeom>
          <a:noFill/>
        </p:spPr>
      </p:pic>
      <p:pic>
        <p:nvPicPr>
          <p:cNvPr id="1026" name="Picture 2" descr="C:\Users\Uživatel\AppData\Local\Microsoft\Windows\Temporary Internet Files\Content.IE5\ICOZSF2P\MC90041189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3501008"/>
            <a:ext cx="1143281" cy="1028663"/>
          </a:xfrm>
          <a:prstGeom prst="rect">
            <a:avLst/>
          </a:prstGeom>
          <a:noFill/>
        </p:spPr>
      </p:pic>
      <p:pic>
        <p:nvPicPr>
          <p:cNvPr id="22" name="Picture 9" descr="C:\Users\Uživatel\AppData\Local\Microsoft\Windows\Temporary Internet Files\Content.IE5\NE7Y6HZX\MC90039749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04248" y="4149080"/>
            <a:ext cx="1826057" cy="9774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kosené hrany 8"/>
          <p:cNvSpPr/>
          <p:nvPr/>
        </p:nvSpPr>
        <p:spPr>
          <a:xfrm>
            <a:off x="0" y="0"/>
            <a:ext cx="9144000" cy="6858000"/>
          </a:xfrm>
          <a:prstGeom prst="bevel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600" dirty="0" err="1" smtClean="0">
                <a:latin typeface="Harrington" pitchFamily="82" charset="0"/>
              </a:rPr>
              <a:t>glass</a:t>
            </a:r>
            <a:r>
              <a:rPr lang="cs-CZ" sz="2600" dirty="0" smtClean="0">
                <a:latin typeface="Harrington" pitchFamily="82" charset="0"/>
              </a:rPr>
              <a:t> - sklo    a </a:t>
            </a:r>
            <a:r>
              <a:rPr lang="cs-CZ" sz="2600" dirty="0" err="1" smtClean="0">
                <a:latin typeface="Harrington" pitchFamily="82" charset="0"/>
              </a:rPr>
              <a:t>glass</a:t>
            </a:r>
            <a:r>
              <a:rPr lang="cs-CZ" sz="2600" dirty="0" smtClean="0">
                <a:latin typeface="Harrington" pitchFamily="82" charset="0"/>
              </a:rPr>
              <a:t> - sklenice   </a:t>
            </a:r>
            <a:r>
              <a:rPr lang="cs-CZ" sz="2600" dirty="0" err="1" smtClean="0">
                <a:latin typeface="Harrington" pitchFamily="82" charset="0"/>
              </a:rPr>
              <a:t>glasses</a:t>
            </a:r>
            <a:r>
              <a:rPr lang="cs-CZ" sz="2600" dirty="0" smtClean="0">
                <a:latin typeface="Harrington" pitchFamily="82" charset="0"/>
              </a:rPr>
              <a:t> - brýle</a:t>
            </a:r>
          </a:p>
          <a:p>
            <a:r>
              <a:rPr lang="cs-CZ" sz="2600" dirty="0" smtClean="0">
                <a:latin typeface="Harrington" pitchFamily="82" charset="0"/>
              </a:rPr>
              <a:t>   </a:t>
            </a:r>
          </a:p>
          <a:p>
            <a:endParaRPr lang="cs-CZ" sz="2600" dirty="0" smtClean="0">
              <a:latin typeface="Harrington" pitchFamily="82" charset="0"/>
            </a:endParaRPr>
          </a:p>
          <a:p>
            <a:r>
              <a:rPr lang="cs-CZ" sz="2600" dirty="0" smtClean="0">
                <a:latin typeface="Harrington" pitchFamily="82" charset="0"/>
              </a:rPr>
              <a:t>iron - železo         </a:t>
            </a:r>
            <a:r>
              <a:rPr lang="cs-CZ" sz="2600" dirty="0" err="1" smtClean="0">
                <a:latin typeface="Harrington" pitchFamily="82" charset="0"/>
              </a:rPr>
              <a:t>an</a:t>
            </a:r>
            <a:r>
              <a:rPr lang="cs-CZ" sz="2600" dirty="0" smtClean="0">
                <a:latin typeface="Harrington" pitchFamily="82" charset="0"/>
              </a:rPr>
              <a:t> iron - žehlička</a:t>
            </a:r>
          </a:p>
          <a:p>
            <a:endParaRPr lang="cs-CZ" sz="2600" dirty="0" smtClean="0">
              <a:latin typeface="Harrington" pitchFamily="82" charset="0"/>
            </a:endParaRPr>
          </a:p>
          <a:p>
            <a:endParaRPr lang="cs-CZ" sz="2600" dirty="0" smtClean="0">
              <a:latin typeface="Harrington" pitchFamily="82" charset="0"/>
            </a:endParaRPr>
          </a:p>
          <a:p>
            <a:r>
              <a:rPr lang="cs-CZ" sz="2600" dirty="0" err="1" smtClean="0">
                <a:latin typeface="Harrington" pitchFamily="82" charset="0"/>
              </a:rPr>
              <a:t>paper</a:t>
            </a:r>
            <a:r>
              <a:rPr lang="cs-CZ" sz="2600" dirty="0" smtClean="0">
                <a:latin typeface="Harrington" pitchFamily="82" charset="0"/>
              </a:rPr>
              <a:t> - papír       a </a:t>
            </a:r>
            <a:r>
              <a:rPr lang="cs-CZ" sz="2600" dirty="0" err="1" smtClean="0">
                <a:latin typeface="Harrington" pitchFamily="82" charset="0"/>
              </a:rPr>
              <a:t>paper</a:t>
            </a:r>
            <a:r>
              <a:rPr lang="cs-CZ" sz="2600" dirty="0" smtClean="0">
                <a:latin typeface="Harrington" pitchFamily="82" charset="0"/>
              </a:rPr>
              <a:t> - noviny</a:t>
            </a:r>
          </a:p>
          <a:p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err="1" smtClean="0">
                <a:latin typeface="Harrington" pitchFamily="82" charset="0"/>
              </a:rPr>
              <a:t>wood</a:t>
            </a:r>
            <a:r>
              <a:rPr lang="cs-CZ" sz="2600" dirty="0" smtClean="0">
                <a:latin typeface="Harrington" pitchFamily="82" charset="0"/>
              </a:rPr>
              <a:t> - dřevo       a </a:t>
            </a:r>
            <a:r>
              <a:rPr lang="cs-CZ" sz="2600" dirty="0" err="1" smtClean="0">
                <a:latin typeface="Harrington" pitchFamily="82" charset="0"/>
              </a:rPr>
              <a:t>wood</a:t>
            </a:r>
            <a:r>
              <a:rPr lang="cs-CZ" sz="2600" dirty="0" smtClean="0">
                <a:latin typeface="Harrington" pitchFamily="82" charset="0"/>
              </a:rPr>
              <a:t> - les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3075" name="Picture 3" descr="C:\Users\Uživatel\AppData\Local\Microsoft\Windows\Temporary Internet Files\Content.IE5\IP5UHA2L\MC9001556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365104"/>
            <a:ext cx="1749247" cy="1310335"/>
          </a:xfrm>
          <a:prstGeom prst="rect">
            <a:avLst/>
          </a:prstGeom>
          <a:noFill/>
        </p:spPr>
      </p:pic>
      <p:pic>
        <p:nvPicPr>
          <p:cNvPr id="3077" name="Picture 5" descr="C:\Users\Uživatel\AppData\Local\Microsoft\Windows\Temporary Internet Files\Content.IE5\IP5UHA2L\MC9004235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941168"/>
            <a:ext cx="1827886" cy="989381"/>
          </a:xfrm>
          <a:prstGeom prst="rect">
            <a:avLst/>
          </a:prstGeom>
          <a:noFill/>
        </p:spPr>
      </p:pic>
      <p:pic>
        <p:nvPicPr>
          <p:cNvPr id="3080" name="Picture 8" descr="C:\Users\Uživatel\AppData\Local\Microsoft\Windows\Temporary Internet Files\Content.IE5\ICOZSF2P\MC9002807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1484784"/>
            <a:ext cx="1167687" cy="792088"/>
          </a:xfrm>
          <a:prstGeom prst="rect">
            <a:avLst/>
          </a:prstGeom>
          <a:noFill/>
        </p:spPr>
      </p:pic>
      <p:pic>
        <p:nvPicPr>
          <p:cNvPr id="3081" name="Picture 9" descr="C:\Users\Uživatel\AppData\Local\Microsoft\Windows\Temporary Internet Files\Content.IE5\NE7Y6HZX\MC90037132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1412776"/>
            <a:ext cx="1804111" cy="728777"/>
          </a:xfrm>
          <a:prstGeom prst="rect">
            <a:avLst/>
          </a:prstGeom>
          <a:noFill/>
        </p:spPr>
      </p:pic>
      <p:pic>
        <p:nvPicPr>
          <p:cNvPr id="3083" name="Picture 11" descr="C:\Users\Uživatel\AppData\Local\Microsoft\Windows\Temporary Internet Files\Content.IE5\1C888MEM\MC900441752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1340768"/>
            <a:ext cx="798984" cy="798984"/>
          </a:xfrm>
          <a:prstGeom prst="rect">
            <a:avLst/>
          </a:prstGeom>
          <a:noFill/>
        </p:spPr>
      </p:pic>
      <p:pic>
        <p:nvPicPr>
          <p:cNvPr id="3084" name="Picture 12" descr="C:\Users\Uživatel\AppData\Local\Microsoft\Windows\Temporary Internet Files\Content.IE5\BJ4O3H65\MC90032631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2636912"/>
            <a:ext cx="1080120" cy="807253"/>
          </a:xfrm>
          <a:prstGeom prst="rect">
            <a:avLst/>
          </a:prstGeom>
          <a:noFill/>
        </p:spPr>
      </p:pic>
      <p:pic>
        <p:nvPicPr>
          <p:cNvPr id="3086" name="Picture 14" descr="C:\Users\Uživatel\AppData\Local\Microsoft\Windows\Temporary Internet Files\Content.IE5\BJ4O3H65\MC90031128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1" y="3832288"/>
            <a:ext cx="936104" cy="822752"/>
          </a:xfrm>
          <a:prstGeom prst="rect">
            <a:avLst/>
          </a:prstGeom>
          <a:noFill/>
        </p:spPr>
      </p:pic>
      <p:pic>
        <p:nvPicPr>
          <p:cNvPr id="3088" name="Picture 16" descr="C:\Users\Uživatel\AppData\Local\Microsoft\Windows\Temporary Internet Files\Content.IE5\O0GPSFFK\MC90023954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331640" y="5013176"/>
            <a:ext cx="1085868" cy="878746"/>
          </a:xfrm>
          <a:prstGeom prst="rect">
            <a:avLst/>
          </a:prstGeom>
          <a:noFill/>
        </p:spPr>
      </p:pic>
      <p:pic>
        <p:nvPicPr>
          <p:cNvPr id="3089" name="Picture 17" descr="C:\Users\Uživatel\AppData\Local\Microsoft\Windows\Temporary Internet Files\Content.IE5\ZB4EP2F3\MC90023868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23928" y="3617987"/>
            <a:ext cx="1368152" cy="9782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kosené hrany 4"/>
          <p:cNvSpPr/>
          <p:nvPr/>
        </p:nvSpPr>
        <p:spPr>
          <a:xfrm>
            <a:off x="0" y="0"/>
            <a:ext cx="9144000" cy="6858000"/>
          </a:xfrm>
          <a:prstGeom prst="bevel">
            <a:avLst/>
          </a:prstGeom>
          <a:solidFill>
            <a:schemeClr val="tx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600" dirty="0" smtClean="0">
              <a:latin typeface="Harrington" pitchFamily="82" charset="0"/>
            </a:endParaRP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err="1" smtClean="0">
                <a:latin typeface="Harrington" pitchFamily="82" charset="0"/>
              </a:rPr>
              <a:t>Practise</a:t>
            </a:r>
            <a:r>
              <a:rPr lang="cs-CZ" sz="2800" dirty="0" smtClean="0">
                <a:latin typeface="Harrington" pitchFamily="82" charset="0"/>
              </a:rPr>
              <a:t>  </a:t>
            </a:r>
          </a:p>
          <a:p>
            <a:endParaRPr lang="cs-CZ" sz="2800" dirty="0" smtClean="0">
              <a:latin typeface="Harrington" pitchFamily="82" charset="0"/>
            </a:endParaRPr>
          </a:p>
          <a:p>
            <a:r>
              <a:rPr lang="cs-CZ" sz="2800" dirty="0" smtClean="0">
                <a:latin typeface="Harrington" pitchFamily="82" charset="0"/>
              </a:rPr>
              <a:t>Rozděl věci na počitatelné a nepočitatelné.</a:t>
            </a:r>
          </a:p>
          <a:p>
            <a:r>
              <a:rPr lang="cs-CZ" sz="2800" dirty="0" smtClean="0">
                <a:latin typeface="Harrington" pitchFamily="82" charset="0"/>
              </a:rPr>
              <a:t>O správnosti se přesvědč poklepem na daný obrázek.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6" name="Slunce 5"/>
          <p:cNvSpPr/>
          <p:nvPr/>
        </p:nvSpPr>
        <p:spPr>
          <a:xfrm>
            <a:off x="6948264" y="1124744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vislý svitek 3"/>
          <p:cNvSpPr/>
          <p:nvPr/>
        </p:nvSpPr>
        <p:spPr>
          <a:xfrm flipH="1" flipV="1">
            <a:off x="214282" y="1785926"/>
            <a:ext cx="4286280" cy="4000528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Svislý svitek 4"/>
          <p:cNvSpPr/>
          <p:nvPr/>
        </p:nvSpPr>
        <p:spPr>
          <a:xfrm flipV="1">
            <a:off x="4500562" y="1785926"/>
            <a:ext cx="4429124" cy="3929090"/>
          </a:xfrm>
          <a:prstGeom prst="verticalScroll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1928802"/>
            <a:ext cx="3071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arrington" pitchFamily="82" charset="0"/>
              </a:rPr>
              <a:t>      C</a:t>
            </a:r>
            <a:endParaRPr lang="cs-CZ" sz="2400" b="1" dirty="0">
              <a:solidFill>
                <a:schemeClr val="bg1"/>
              </a:solidFill>
              <a:latin typeface="Harringto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8144" y="1928802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Harrington" pitchFamily="82" charset="0"/>
              </a:rPr>
              <a:t>U</a:t>
            </a:r>
            <a:endParaRPr lang="cs-CZ" sz="2400" dirty="0">
              <a:latin typeface="Harrington" pitchFamily="82" charset="0"/>
            </a:endParaRPr>
          </a:p>
        </p:txBody>
      </p:sp>
      <p:sp>
        <p:nvSpPr>
          <p:cNvPr id="8" name="Slunce 7"/>
          <p:cNvSpPr/>
          <p:nvPr/>
        </p:nvSpPr>
        <p:spPr>
          <a:xfrm>
            <a:off x="827584" y="1916832"/>
            <a:ext cx="428628" cy="42862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5292080" y="1916832"/>
            <a:ext cx="428628" cy="42862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3" descr="C:\Users\Uživatel\AppData\Local\Microsoft\Windows\Temporary Internet Files\Content.IE5\DTK8MY9Q\MC90044174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714356"/>
            <a:ext cx="903614" cy="903614"/>
          </a:xfrm>
          <a:prstGeom prst="rect">
            <a:avLst/>
          </a:prstGeom>
          <a:noFill/>
        </p:spPr>
      </p:pic>
      <p:pic>
        <p:nvPicPr>
          <p:cNvPr id="12" name="Picture 5" descr="C:\Users\Uživatel\AppData\Local\Microsoft\Windows\Temporary Internet Files\Content.IE5\UAS90982\MC9004133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8148" y="714356"/>
            <a:ext cx="1102007" cy="1009018"/>
          </a:xfrm>
          <a:prstGeom prst="rect">
            <a:avLst/>
          </a:prstGeom>
          <a:noFill/>
        </p:spPr>
      </p:pic>
      <p:pic>
        <p:nvPicPr>
          <p:cNvPr id="14" name="Picture 5" descr="C:\Users\Uživatel\AppData\Local\Microsoft\Windows\Temporary Internet Files\Content.IE5\ICOZSF2P\MC9002321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14744" y="357166"/>
            <a:ext cx="1129944" cy="622551"/>
          </a:xfrm>
          <a:prstGeom prst="rect">
            <a:avLst/>
          </a:prstGeom>
          <a:noFill/>
        </p:spPr>
      </p:pic>
      <p:pic>
        <p:nvPicPr>
          <p:cNvPr id="15" name="Picture 7" descr="C:\Users\Uživatel\AppData\Local\Microsoft\Windows\Temporary Internet Files\Content.IE5\ZB4EP2F3\MC9002322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714356"/>
            <a:ext cx="685435" cy="744946"/>
          </a:xfrm>
          <a:prstGeom prst="rect">
            <a:avLst/>
          </a:prstGeom>
          <a:noFill/>
        </p:spPr>
      </p:pic>
      <p:pic>
        <p:nvPicPr>
          <p:cNvPr id="16" name="Picture 15" descr="C:\Users\Uživatel\AppData\Local\Microsoft\Windows\Temporary Internet Files\Content.IE5\J98ZSRE6\MC90040463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86644" y="0"/>
            <a:ext cx="959990" cy="715225"/>
          </a:xfrm>
          <a:prstGeom prst="rect">
            <a:avLst/>
          </a:prstGeom>
          <a:noFill/>
        </p:spPr>
      </p:pic>
      <p:pic>
        <p:nvPicPr>
          <p:cNvPr id="17" name="Picture 12" descr="C:\Users\Uživatel\AppData\Local\Microsoft\Windows\Temporary Internet Files\Content.IE5\1C888MEM\MC90021595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29256" y="142852"/>
            <a:ext cx="1098559" cy="715546"/>
          </a:xfrm>
          <a:prstGeom prst="rect">
            <a:avLst/>
          </a:prstGeom>
          <a:noFill/>
        </p:spPr>
      </p:pic>
      <p:pic>
        <p:nvPicPr>
          <p:cNvPr id="19" name="Picture 7" descr="C:\Users\Uživatel\AppData\Local\Microsoft\Windows\Temporary Internet Files\Content.IE5\O0GPSFFK\MC90011242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0"/>
            <a:ext cx="928662" cy="621254"/>
          </a:xfrm>
          <a:prstGeom prst="rect">
            <a:avLst/>
          </a:prstGeom>
          <a:noFill/>
        </p:spPr>
      </p:pic>
      <p:pic>
        <p:nvPicPr>
          <p:cNvPr id="20" name="Picture 24" descr="C:\Users\Uživatel\AppData\Local\Microsoft\Windows\Temporary Internet Files\Content.IE5\IP5UHA2L\MC90044172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2214554"/>
            <a:ext cx="723500" cy="723500"/>
          </a:xfrm>
          <a:prstGeom prst="rect">
            <a:avLst/>
          </a:prstGeom>
          <a:noFill/>
        </p:spPr>
      </p:pic>
      <p:pic>
        <p:nvPicPr>
          <p:cNvPr id="21" name="Picture 18" descr="C:\Users\Uživatel\AppData\Local\Microsoft\Windows\Temporary Internet Files\Content.IE5\1C888MEM\MC90020840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929190" y="142852"/>
            <a:ext cx="425988" cy="735159"/>
          </a:xfrm>
          <a:prstGeom prst="rect">
            <a:avLst/>
          </a:prstGeom>
          <a:noFill/>
        </p:spPr>
      </p:pic>
      <p:pic>
        <p:nvPicPr>
          <p:cNvPr id="22" name="Picture 14" descr="C:\Users\Uživatel\AppData\Local\Microsoft\Windows\Temporary Internet Files\Content.IE5\BJ4O3H65\MC90031128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1357298"/>
            <a:ext cx="936104" cy="822752"/>
          </a:xfrm>
          <a:prstGeom prst="rect">
            <a:avLst/>
          </a:prstGeom>
          <a:noFill/>
        </p:spPr>
      </p:pic>
      <p:pic>
        <p:nvPicPr>
          <p:cNvPr id="23" name="Picture 34" descr="C:\Users\Uživatel\AppData\Local\Microsoft\Windows\Temporary Internet Files\Content.IE5\VBAYZIW0\MC900441751[1]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357422" y="857232"/>
            <a:ext cx="916122" cy="916122"/>
          </a:xfrm>
          <a:prstGeom prst="rect">
            <a:avLst/>
          </a:prstGeom>
          <a:noFill/>
        </p:spPr>
      </p:pic>
      <p:pic>
        <p:nvPicPr>
          <p:cNvPr id="24" name="Picture 18" descr="C:\Users\Uživatel\AppData\Local\Microsoft\Windows\Temporary Internet Files\Content.IE5\VBAYZIW0\MC90023268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00760" y="642918"/>
            <a:ext cx="703198" cy="1071570"/>
          </a:xfrm>
          <a:prstGeom prst="rect">
            <a:avLst/>
          </a:prstGeom>
          <a:noFill/>
        </p:spPr>
      </p:pic>
      <p:pic>
        <p:nvPicPr>
          <p:cNvPr id="25" name="Picture 4" descr="C:\Users\Uživatel\AppData\Local\Microsoft\Windows\Temporary Internet Files\Content.IE5\J98ZSRE6\MC900441780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8357636" y="0"/>
            <a:ext cx="786364" cy="786364"/>
          </a:xfrm>
          <a:prstGeom prst="rect">
            <a:avLst/>
          </a:prstGeom>
          <a:noFill/>
        </p:spPr>
      </p:pic>
      <p:pic>
        <p:nvPicPr>
          <p:cNvPr id="26" name="Picture 4" descr="C:\Users\Uživatel\AppData\Local\Microsoft\Windows\Temporary Internet Files\Content.IE5\ZB4EP2F3\MC900441718[1]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643702" y="357166"/>
            <a:ext cx="712670" cy="712670"/>
          </a:xfrm>
          <a:prstGeom prst="rect">
            <a:avLst/>
          </a:prstGeom>
          <a:noFill/>
        </p:spPr>
      </p:pic>
      <p:pic>
        <p:nvPicPr>
          <p:cNvPr id="27" name="Picture 16" descr="C:\Users\Uživatel\AppData\Local\Microsoft\Windows\Temporary Internet Files\Content.IE5\ZB4EP2F3\MC900290250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072066" y="857232"/>
            <a:ext cx="805992" cy="899588"/>
          </a:xfrm>
          <a:prstGeom prst="rect">
            <a:avLst/>
          </a:prstGeom>
          <a:noFill/>
        </p:spPr>
      </p:pic>
      <p:pic>
        <p:nvPicPr>
          <p:cNvPr id="28" name="Picture 37" descr="C:\Users\Uživatel\AppData\Local\Microsoft\Windows\Temporary Internet Files\Content.IE5\O0GPSFFK\MC900331282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214810" y="1071546"/>
            <a:ext cx="812114" cy="644231"/>
          </a:xfrm>
          <a:prstGeom prst="rect">
            <a:avLst/>
          </a:prstGeom>
          <a:noFill/>
        </p:spPr>
      </p:pic>
      <p:pic>
        <p:nvPicPr>
          <p:cNvPr id="29" name="Picture 17" descr="C:\Users\Uživatel\AppData\Local\Microsoft\Windows\Temporary Internet Files\Content.IE5\1BK66T3F\MC900112868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3143240" y="0"/>
            <a:ext cx="947452" cy="884114"/>
          </a:xfrm>
          <a:prstGeom prst="rect">
            <a:avLst/>
          </a:prstGeom>
          <a:noFill/>
        </p:spPr>
      </p:pic>
      <p:pic>
        <p:nvPicPr>
          <p:cNvPr id="30" name="Picture 32" descr="C:\Users\Uživatel\AppData\Local\Microsoft\Windows\Temporary Internet Files\Content.IE5\UAS90982\MC900268996[1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4286248" y="2214554"/>
            <a:ext cx="577074" cy="823673"/>
          </a:xfrm>
          <a:prstGeom prst="rect">
            <a:avLst/>
          </a:prstGeom>
          <a:noFill/>
        </p:spPr>
      </p:pic>
      <p:pic>
        <p:nvPicPr>
          <p:cNvPr id="31" name="Picture 3" descr="C:\Users\Uživatel\AppData\Local\Microsoft\Windows\Temporary Internet Files\Content.IE5\ICOZSF2P\MC900088416[1].wmf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3143240" y="928670"/>
            <a:ext cx="935673" cy="767034"/>
          </a:xfrm>
          <a:prstGeom prst="rect">
            <a:avLst/>
          </a:prstGeom>
          <a:noFill/>
        </p:spPr>
      </p:pic>
      <p:pic>
        <p:nvPicPr>
          <p:cNvPr id="33" name="Picture 3" descr="C:\Users\Uživatel\AppData\Local\Microsoft\Windows\Temporary Internet Files\Content.IE5\J98ZSRE6\MC900233798[1].wmf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4143372" y="3214686"/>
            <a:ext cx="825301" cy="1143008"/>
          </a:xfrm>
          <a:prstGeom prst="rect">
            <a:avLst/>
          </a:prstGeom>
          <a:noFill/>
        </p:spPr>
      </p:pic>
      <p:pic>
        <p:nvPicPr>
          <p:cNvPr id="34" name="Picture 23" descr="C:\Users\Uživatel\AppData\Local\Microsoft\Windows\Temporary Internet Files\Content.IE5\UAS90982\MC900084682[1].wmf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142976" y="142852"/>
            <a:ext cx="1535015" cy="690162"/>
          </a:xfrm>
          <a:prstGeom prst="rect">
            <a:avLst/>
          </a:prstGeom>
          <a:noFill/>
        </p:spPr>
      </p:pic>
      <p:pic>
        <p:nvPicPr>
          <p:cNvPr id="35" name="Picture 36" descr="C:\Users\Uživatel\AppData\Local\Microsoft\Windows\Temporary Internet Files\Content.IE5\UAS90982\MC900391290[1].wmf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2357422" y="142852"/>
            <a:ext cx="743063" cy="717230"/>
          </a:xfrm>
          <a:prstGeom prst="rect">
            <a:avLst/>
          </a:prstGeom>
          <a:noFill/>
        </p:spPr>
      </p:pic>
      <p:pic>
        <p:nvPicPr>
          <p:cNvPr id="36" name="Picture 26" descr="C:\Users\Uživatel\AppData\Local\Microsoft\Windows\Temporary Internet Files\Content.IE5\J98ZSRE6\MC900432191[1].wmf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0" y="3143248"/>
            <a:ext cx="571504" cy="795136"/>
          </a:xfrm>
          <a:prstGeom prst="rect">
            <a:avLst/>
          </a:prstGeom>
          <a:noFill/>
        </p:spPr>
      </p:pic>
      <p:pic>
        <p:nvPicPr>
          <p:cNvPr id="38" name="Picture 2" descr="F:\ilustrace\coke0001[1].gif"/>
          <p:cNvPicPr>
            <a:picLocks noChangeAspect="1" noChangeArrowheads="1" noCrop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8601077" y="2000240"/>
            <a:ext cx="542923" cy="811264"/>
          </a:xfrm>
          <a:prstGeom prst="rect">
            <a:avLst/>
          </a:prstGeom>
          <a:noFill/>
        </p:spPr>
      </p:pic>
      <p:pic>
        <p:nvPicPr>
          <p:cNvPr id="40" name="Picture 23" descr="F:\animals obrázky\a_combosandwich[1].gif"/>
          <p:cNvPicPr>
            <a:picLocks noChangeAspect="1" noChangeArrowheads="1" noCrop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642918"/>
            <a:ext cx="857224" cy="7072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22" descr="C:\Users\Uživatel\AppData\Local\Microsoft\Windows\Temporary Internet Files\Content.IE5\ICOZSF2P\MC900232699[3].wmf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1428728" y="986577"/>
            <a:ext cx="1000132" cy="657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39" descr="C:\Users\Uživatel\AppData\Local\Microsoft\Windows\Temporary Internet Files\Content.IE5\1BK66T3F\MC900215520[1].wmf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0" y="4286256"/>
            <a:ext cx="714348" cy="479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8" descr="C:\Users\Uživatel\AppData\Local\Microsoft\Windows\Temporary Internet Files\Content.IE5\Y5Y948BU\MC900300049[1].wmf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8530065" y="3071810"/>
            <a:ext cx="613935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7" descr="C:\Users\Uživatel\AppData\Local\Microsoft\Windows\Temporary Internet Files\Content.IE5\8AIZHU4M\MC900012947[1].wmf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8358214" y="3929066"/>
            <a:ext cx="785785" cy="91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" name="TextovéPole 44"/>
          <p:cNvSpPr txBox="1"/>
          <p:nvPr/>
        </p:nvSpPr>
        <p:spPr>
          <a:xfrm>
            <a:off x="214282" y="5857892"/>
            <a:ext cx="87154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Harrington" pitchFamily="82" charset="0"/>
              </a:rPr>
              <a:t>nut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beer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orange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paper</a:t>
            </a:r>
            <a:r>
              <a:rPr lang="cs-CZ" dirty="0" smtClean="0">
                <a:latin typeface="Harrington" pitchFamily="82" charset="0"/>
              </a:rPr>
              <a:t>, hamburger, </a:t>
            </a:r>
            <a:r>
              <a:rPr lang="cs-CZ" dirty="0" err="1" smtClean="0">
                <a:latin typeface="Harrington" pitchFamily="82" charset="0"/>
              </a:rPr>
              <a:t>cucumber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wood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rice</a:t>
            </a:r>
            <a:r>
              <a:rPr lang="cs-CZ" dirty="0" smtClean="0">
                <a:latin typeface="Harrington" pitchFamily="82" charset="0"/>
              </a:rPr>
              <a:t>, money, box, </a:t>
            </a:r>
            <a:r>
              <a:rPr lang="cs-CZ" dirty="0" err="1" smtClean="0">
                <a:latin typeface="Harrington" pitchFamily="82" charset="0"/>
              </a:rPr>
              <a:t>milk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cola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salami</a:t>
            </a:r>
            <a:r>
              <a:rPr lang="cs-CZ" dirty="0" smtClean="0">
                <a:latin typeface="Harrington" pitchFamily="82" charset="0"/>
              </a:rPr>
              <a:t>, salt, </a:t>
            </a:r>
            <a:r>
              <a:rPr lang="cs-CZ" dirty="0" err="1" smtClean="0">
                <a:latin typeface="Harrington" pitchFamily="82" charset="0"/>
              </a:rPr>
              <a:t>butter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potatoe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cherry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roll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ice</a:t>
            </a:r>
            <a:r>
              <a:rPr lang="cs-CZ" dirty="0" smtClean="0">
                <a:latin typeface="Harrington" pitchFamily="82" charset="0"/>
              </a:rPr>
              <a:t>-</a:t>
            </a:r>
            <a:r>
              <a:rPr lang="cs-CZ" dirty="0" err="1" smtClean="0">
                <a:latin typeface="Harrington" pitchFamily="82" charset="0"/>
              </a:rPr>
              <a:t>cream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chocolate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juice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cream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sugar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honey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carrot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cake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wine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banana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sausages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dirty="0" err="1" smtClean="0">
                <a:latin typeface="Harrington" pitchFamily="82" charset="0"/>
              </a:rPr>
              <a:t>egg</a:t>
            </a:r>
            <a:r>
              <a:rPr lang="cs-CZ" dirty="0" smtClean="0">
                <a:latin typeface="Harrington" pitchFamily="82" charset="0"/>
              </a:rPr>
              <a:t>, </a:t>
            </a:r>
            <a:r>
              <a:rPr lang="cs-CZ" smtClean="0">
                <a:latin typeface="Harrington" pitchFamily="82" charset="0"/>
              </a:rPr>
              <a:t>glass</a:t>
            </a:r>
            <a:endParaRPr lang="cs-CZ" dirty="0">
              <a:latin typeface="Harrington" pitchFamily="82" charset="0"/>
            </a:endParaRPr>
          </a:p>
        </p:txBody>
      </p:sp>
      <p:pic>
        <p:nvPicPr>
          <p:cNvPr id="46" name="Picture 3" descr="F:\animals obrázky\G170037[1].gif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4180052" y="4643447"/>
            <a:ext cx="463382" cy="857256"/>
          </a:xfrm>
          <a:prstGeom prst="rect">
            <a:avLst/>
          </a:prstGeom>
          <a:noFill/>
        </p:spPr>
      </p:pic>
      <p:pic>
        <p:nvPicPr>
          <p:cNvPr id="47" name="Picture 11" descr="C:\Users\Uživatel\AppData\Local\Microsoft\Windows\Temporary Internet Files\Content.IE5\1C888MEM\MC900441752[1].png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8501058" y="714356"/>
            <a:ext cx="642942" cy="6429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6 L 0.1066 0.0395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00" y="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45 -0.00162 L 0.09028 0.0192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00" y="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611 0.05926 L 0.05191 0.34282 " pathEditMode="relative" ptsTypes="AA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69 0.00047 L -0.3684 -0.0101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00" y="-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917 0.07523 L -0.27604 0.3377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00" y="1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84 0.05532 L -0.14705 0.5173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00" y="2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96296E-6 L 0.27604 0.2553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" y="1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157 0.00833 L 0.19341 0.186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00" y="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11 0.04768 L -0.30643 0.3627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00" y="15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38 0.08055 L -0.3901 0.4585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00" y="1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715 0.06018 L -0.42292 0.52199 " pathEditMode="relative" ptsTypes="AA">
                                      <p:cBhvr>
                                        <p:cTn id="5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118 0.00185 L -0.61441 0.50601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200" y="25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139 0.04699 L 0.62622 0.23588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00" y="9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785 0.07453 L -0.17951 0.10625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0" y="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75 0.0125 L 0.24583 0.04398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00" y="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115 0.0368 L -0.10399 0.14167 " pathEditMode="relative" ptsTypes="AA">
                                      <p:cBhvr>
                                        <p:cTn id="8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37 0.08635 L -0.10798 0.41181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00" y="1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29 0.11227 L -0.17535 0.49028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0" y="1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7 L 0.07101 0.36157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00" y="1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22222E-6 L -0.02361 0.35694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0" y="1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40741E-7 L 0.16771 0.11829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00" y="5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07 0.04699 L 0.1691 0.1206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00" y="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13 0.01412 L 0.25295 0.2801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00" y="1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 0.06736 L 0.25486 0.23542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00" y="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11111E-6 L 0.32274 0.43056 " pathEditMode="relative" ptsTypes="AA">
                                      <p:cBhvr>
                                        <p:cTn id="1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7037E-7 L 0.51198 0.525 " pathEditMode="relative" ptsTypes="AA">
                                      <p:cBhvr>
                                        <p:cTn id="13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0.09514 L 0.54323 0.44167 " pathEditMode="relative" rAng="0" ptsTypes="AA">
                                      <p:cBhvr>
                                        <p:cTn id="1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800" y="17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052 0.05625 L 0.26302 0.2243 " pathEditMode="relative" ptsTypes="AA">
                                      <p:cBhvr>
                                        <p:cTn id="1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802 0.04746 L 0.46337 0.41482 " pathEditMode="relative" ptsTypes="AA">
                                      <p:cBhvr>
                                        <p:cTn id="1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167 0.10555 L 0.59566 0.34699 " pathEditMode="relative" rAng="0" ptsTypes="AA">
                                      <p:cBhvr>
                                        <p:cTn id="15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00" y="1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5.92593E-6 L -0.77969 0.45138 " pathEditMode="relative" ptsTypes="AA">
                                      <p:cBhvr>
                                        <p:cTn id="15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kosené hrany 3"/>
          <p:cNvSpPr/>
          <p:nvPr/>
        </p:nvSpPr>
        <p:spPr>
          <a:xfrm>
            <a:off x="0" y="0"/>
            <a:ext cx="9144000" cy="6858000"/>
          </a:xfrm>
          <a:prstGeom prst="bevel">
            <a:avLst/>
          </a:prstGeom>
          <a:solidFill>
            <a:schemeClr val="tx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600" dirty="0" smtClean="0">
              <a:latin typeface="Harrington" pitchFamily="82" charset="0"/>
            </a:endParaRP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err="1" smtClean="0">
                <a:latin typeface="Harrington" pitchFamily="82" charset="0"/>
              </a:rPr>
              <a:t>Practise</a:t>
            </a:r>
            <a:r>
              <a:rPr lang="cs-CZ" sz="2800" dirty="0" smtClean="0">
                <a:latin typeface="Harrington" pitchFamily="82" charset="0"/>
              </a:rPr>
              <a:t>  </a:t>
            </a:r>
          </a:p>
          <a:p>
            <a:endParaRPr lang="cs-CZ" sz="2800" dirty="0" smtClean="0">
              <a:latin typeface="Harrington" pitchFamily="82" charset="0"/>
            </a:endParaRPr>
          </a:p>
          <a:p>
            <a:endParaRPr lang="cs-CZ" sz="2800" dirty="0" smtClean="0">
              <a:latin typeface="Harrington" pitchFamily="82" charset="0"/>
            </a:endParaRPr>
          </a:p>
          <a:p>
            <a:r>
              <a:rPr lang="cs-CZ" sz="2800" dirty="0" smtClean="0">
                <a:latin typeface="Harrington" pitchFamily="82" charset="0"/>
              </a:rPr>
              <a:t>Přiřaď podstatná jména do správnému seznamu.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5" name="Slunce 4"/>
          <p:cNvSpPr/>
          <p:nvPr/>
        </p:nvSpPr>
        <p:spPr>
          <a:xfrm>
            <a:off x="6228184" y="1052736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vislý svitek 3"/>
          <p:cNvSpPr/>
          <p:nvPr/>
        </p:nvSpPr>
        <p:spPr>
          <a:xfrm>
            <a:off x="0" y="1700808"/>
            <a:ext cx="3357586" cy="4144544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Svislý svitek 4"/>
          <p:cNvSpPr/>
          <p:nvPr/>
        </p:nvSpPr>
        <p:spPr>
          <a:xfrm flipH="1">
            <a:off x="5857884" y="1714488"/>
            <a:ext cx="3286116" cy="3929090"/>
          </a:xfrm>
          <a:prstGeom prst="verticalScroll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" name="Picture 3" descr="C:\Users\Uživatel\AppData\Local\Microsoft\Windows\Temporary Internet Files\Content.IE5\ZB4EP2F3\MC9002159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28670"/>
            <a:ext cx="694326" cy="89631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357554" y="0"/>
            <a:ext cx="2643206" cy="7282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err="1" smtClean="0">
                <a:latin typeface="Harrington" pitchFamily="82" charset="0"/>
              </a:rPr>
              <a:t>cup</a:t>
            </a:r>
            <a:r>
              <a:rPr lang="cs-CZ" sz="2300" dirty="0" smtClean="0">
                <a:latin typeface="Harrington" pitchFamily="82" charset="0"/>
              </a:rPr>
              <a:t> </a:t>
            </a:r>
            <a:r>
              <a:rPr lang="cs-CZ" sz="2300" dirty="0" err="1" smtClean="0">
                <a:latin typeface="Harrington" pitchFamily="82" charset="0"/>
              </a:rPr>
              <a:t>of</a:t>
            </a:r>
            <a:r>
              <a:rPr lang="cs-CZ" sz="2300" dirty="0" smtClean="0">
                <a:latin typeface="Harrington" pitchFamily="82" charset="0"/>
              </a:rPr>
              <a:t> </a:t>
            </a:r>
            <a:r>
              <a:rPr lang="cs-CZ" sz="2300" dirty="0" err="1" smtClean="0">
                <a:latin typeface="Harrington" pitchFamily="82" charset="0"/>
              </a:rPr>
              <a:t>tea</a:t>
            </a:r>
            <a:r>
              <a:rPr lang="cs-CZ" sz="2300" dirty="0" smtClean="0">
                <a:latin typeface="Harrington" pitchFamily="82" charset="0"/>
              </a:rPr>
              <a:t> </a:t>
            </a:r>
          </a:p>
          <a:p>
            <a:r>
              <a:rPr lang="cs-CZ" sz="2300" dirty="0" err="1" smtClean="0">
                <a:latin typeface="Harrington" pitchFamily="82" charset="0"/>
              </a:rPr>
              <a:t>bread</a:t>
            </a:r>
            <a:endParaRPr lang="cs-CZ" sz="2300" dirty="0" smtClean="0">
              <a:latin typeface="Harrington" pitchFamily="82" charset="0"/>
            </a:endParaRPr>
          </a:p>
          <a:p>
            <a:r>
              <a:rPr lang="cs-CZ" sz="2300" dirty="0" smtClean="0">
                <a:latin typeface="Harrington" pitchFamily="82" charset="0"/>
              </a:rPr>
              <a:t>box </a:t>
            </a:r>
            <a:r>
              <a:rPr lang="cs-CZ" sz="2300" dirty="0" err="1" smtClean="0">
                <a:latin typeface="Harrington" pitchFamily="82" charset="0"/>
              </a:rPr>
              <a:t>of</a:t>
            </a:r>
            <a:r>
              <a:rPr lang="cs-CZ" sz="2300" dirty="0" smtClean="0">
                <a:latin typeface="Harrington" pitchFamily="82" charset="0"/>
              </a:rPr>
              <a:t> </a:t>
            </a:r>
            <a:r>
              <a:rPr lang="cs-CZ" sz="2300" dirty="0" err="1" smtClean="0">
                <a:latin typeface="Harrington" pitchFamily="82" charset="0"/>
              </a:rPr>
              <a:t>chocolate</a:t>
            </a:r>
            <a:endParaRPr lang="cs-CZ" sz="2300" dirty="0" smtClean="0">
              <a:latin typeface="Harrington" pitchFamily="82" charset="0"/>
            </a:endParaRPr>
          </a:p>
          <a:p>
            <a:r>
              <a:rPr lang="cs-CZ" sz="2300" dirty="0" smtClean="0">
                <a:latin typeface="Harrington" pitchFamily="82" charset="0"/>
              </a:rPr>
              <a:t>ham</a:t>
            </a:r>
          </a:p>
          <a:p>
            <a:r>
              <a:rPr lang="cs-CZ" sz="2300" dirty="0" err="1" smtClean="0">
                <a:latin typeface="Harrington" pitchFamily="82" charset="0"/>
              </a:rPr>
              <a:t>bottle</a:t>
            </a:r>
            <a:r>
              <a:rPr lang="cs-CZ" sz="2300" dirty="0" smtClean="0">
                <a:latin typeface="Harrington" pitchFamily="82" charset="0"/>
              </a:rPr>
              <a:t> </a:t>
            </a:r>
            <a:r>
              <a:rPr lang="cs-CZ" sz="2300" dirty="0" err="1" smtClean="0">
                <a:latin typeface="Harrington" pitchFamily="82" charset="0"/>
              </a:rPr>
              <a:t>of</a:t>
            </a:r>
            <a:r>
              <a:rPr lang="cs-CZ" sz="2300" dirty="0" smtClean="0">
                <a:latin typeface="Harrington" pitchFamily="82" charset="0"/>
              </a:rPr>
              <a:t> </a:t>
            </a:r>
            <a:r>
              <a:rPr lang="cs-CZ" sz="2300" dirty="0" err="1" smtClean="0">
                <a:latin typeface="Harrington" pitchFamily="82" charset="0"/>
              </a:rPr>
              <a:t>milk</a:t>
            </a:r>
            <a:r>
              <a:rPr lang="cs-CZ" sz="2300" dirty="0" smtClean="0">
                <a:latin typeface="Harrington" pitchFamily="82" charset="0"/>
              </a:rPr>
              <a:t> </a:t>
            </a:r>
          </a:p>
          <a:p>
            <a:r>
              <a:rPr lang="cs-CZ" sz="2300" dirty="0" err="1" smtClean="0">
                <a:latin typeface="Harrington" pitchFamily="82" charset="0"/>
              </a:rPr>
              <a:t>snack</a:t>
            </a:r>
            <a:endParaRPr lang="cs-CZ" sz="2300" dirty="0" smtClean="0">
              <a:latin typeface="Harrington" pitchFamily="82" charset="0"/>
            </a:endParaRPr>
          </a:p>
          <a:p>
            <a:r>
              <a:rPr lang="cs-CZ" sz="2300" dirty="0" err="1" smtClean="0">
                <a:latin typeface="Harrington" pitchFamily="82" charset="0"/>
              </a:rPr>
              <a:t>slice</a:t>
            </a:r>
            <a:r>
              <a:rPr lang="cs-CZ" sz="2300" dirty="0" smtClean="0">
                <a:latin typeface="Harrington" pitchFamily="82" charset="0"/>
              </a:rPr>
              <a:t> </a:t>
            </a:r>
            <a:r>
              <a:rPr lang="cs-CZ" sz="2300" dirty="0" err="1" smtClean="0">
                <a:latin typeface="Harrington" pitchFamily="82" charset="0"/>
              </a:rPr>
              <a:t>of</a:t>
            </a:r>
            <a:r>
              <a:rPr lang="cs-CZ" sz="2300" dirty="0" smtClean="0">
                <a:latin typeface="Harrington" pitchFamily="82" charset="0"/>
              </a:rPr>
              <a:t> </a:t>
            </a:r>
            <a:r>
              <a:rPr lang="cs-CZ" sz="2300" dirty="0" err="1" smtClean="0">
                <a:latin typeface="Harrington" pitchFamily="82" charset="0"/>
              </a:rPr>
              <a:t>bread</a:t>
            </a:r>
            <a:endParaRPr lang="cs-CZ" sz="2300" dirty="0" smtClean="0">
              <a:latin typeface="Harrington" pitchFamily="82" charset="0"/>
            </a:endParaRPr>
          </a:p>
          <a:p>
            <a:r>
              <a:rPr lang="cs-CZ" sz="2300" dirty="0" smtClean="0">
                <a:latin typeface="Harrington" pitchFamily="82" charset="0"/>
              </a:rPr>
              <a:t> </a:t>
            </a:r>
            <a:r>
              <a:rPr lang="cs-CZ" sz="2300" dirty="0" err="1" smtClean="0">
                <a:latin typeface="Harrington" pitchFamily="82" charset="0"/>
              </a:rPr>
              <a:t>flour</a:t>
            </a:r>
            <a:endParaRPr lang="cs-CZ" sz="2300" dirty="0" smtClean="0">
              <a:latin typeface="Harrington" pitchFamily="82" charset="0"/>
            </a:endParaRPr>
          </a:p>
          <a:p>
            <a:r>
              <a:rPr lang="cs-CZ" sz="2300" dirty="0" err="1" smtClean="0">
                <a:latin typeface="Harrington" pitchFamily="82" charset="0"/>
              </a:rPr>
              <a:t>pepper</a:t>
            </a:r>
            <a:r>
              <a:rPr lang="cs-CZ" sz="2300" dirty="0" smtClean="0">
                <a:latin typeface="Harrington" pitchFamily="82" charset="0"/>
              </a:rPr>
              <a:t> </a:t>
            </a:r>
          </a:p>
          <a:p>
            <a:r>
              <a:rPr lang="cs-CZ" sz="2300" dirty="0" err="1" smtClean="0">
                <a:latin typeface="Harrington" pitchFamily="82" charset="0"/>
              </a:rPr>
              <a:t>tin</a:t>
            </a:r>
            <a:r>
              <a:rPr lang="cs-CZ" sz="2300" dirty="0" smtClean="0">
                <a:latin typeface="Harrington" pitchFamily="82" charset="0"/>
              </a:rPr>
              <a:t> </a:t>
            </a:r>
            <a:r>
              <a:rPr lang="cs-CZ" sz="2300" dirty="0" err="1" smtClean="0">
                <a:latin typeface="Harrington" pitchFamily="82" charset="0"/>
              </a:rPr>
              <a:t>of</a:t>
            </a:r>
            <a:r>
              <a:rPr lang="cs-CZ" sz="2300" dirty="0" smtClean="0">
                <a:latin typeface="Harrington" pitchFamily="82" charset="0"/>
              </a:rPr>
              <a:t> </a:t>
            </a:r>
            <a:r>
              <a:rPr lang="cs-CZ" sz="2300" dirty="0" err="1" smtClean="0">
                <a:latin typeface="Harrington" pitchFamily="82" charset="0"/>
              </a:rPr>
              <a:t>fish</a:t>
            </a:r>
            <a:r>
              <a:rPr lang="cs-CZ" sz="2300" dirty="0" smtClean="0">
                <a:latin typeface="Harrington" pitchFamily="82" charset="0"/>
              </a:rPr>
              <a:t> </a:t>
            </a:r>
          </a:p>
          <a:p>
            <a:r>
              <a:rPr lang="cs-CZ" sz="2300" smtClean="0">
                <a:latin typeface="Harrington" pitchFamily="82" charset="0"/>
              </a:rPr>
              <a:t>cheese</a:t>
            </a:r>
            <a:endParaRPr lang="cs-CZ" sz="2300" dirty="0" smtClean="0">
              <a:latin typeface="Harrington" pitchFamily="82" charset="0"/>
            </a:endParaRPr>
          </a:p>
          <a:p>
            <a:r>
              <a:rPr lang="cs-CZ" sz="2300" dirty="0" err="1" smtClean="0">
                <a:latin typeface="Harrington" pitchFamily="82" charset="0"/>
              </a:rPr>
              <a:t>wood</a:t>
            </a:r>
            <a:r>
              <a:rPr lang="cs-CZ" sz="2300" dirty="0" smtClean="0">
                <a:latin typeface="Harrington" pitchFamily="82" charset="0"/>
              </a:rPr>
              <a:t> </a:t>
            </a:r>
          </a:p>
          <a:p>
            <a:r>
              <a:rPr lang="cs-CZ" sz="2300" dirty="0" err="1" smtClean="0">
                <a:latin typeface="Harrington" pitchFamily="82" charset="0"/>
              </a:rPr>
              <a:t>glass</a:t>
            </a:r>
            <a:r>
              <a:rPr lang="cs-CZ" sz="2300" dirty="0" smtClean="0">
                <a:latin typeface="Harrington" pitchFamily="82" charset="0"/>
              </a:rPr>
              <a:t> </a:t>
            </a:r>
            <a:r>
              <a:rPr lang="cs-CZ" sz="2300" dirty="0" err="1" smtClean="0">
                <a:latin typeface="Harrington" pitchFamily="82" charset="0"/>
              </a:rPr>
              <a:t>of</a:t>
            </a:r>
            <a:r>
              <a:rPr lang="cs-CZ" sz="2300" dirty="0" smtClean="0">
                <a:latin typeface="Harrington" pitchFamily="82" charset="0"/>
              </a:rPr>
              <a:t> </a:t>
            </a:r>
            <a:r>
              <a:rPr lang="cs-CZ" sz="2300" dirty="0" err="1" smtClean="0">
                <a:latin typeface="Harrington" pitchFamily="82" charset="0"/>
              </a:rPr>
              <a:t>juice</a:t>
            </a:r>
            <a:endParaRPr lang="cs-CZ" sz="2300" dirty="0" smtClean="0">
              <a:latin typeface="Harrington" pitchFamily="82" charset="0"/>
            </a:endParaRPr>
          </a:p>
          <a:p>
            <a:r>
              <a:rPr lang="cs-CZ" sz="2300" dirty="0" smtClean="0">
                <a:latin typeface="Harrington" pitchFamily="82" charset="0"/>
              </a:rPr>
              <a:t>jar </a:t>
            </a:r>
            <a:r>
              <a:rPr lang="cs-CZ" sz="2300" dirty="0" err="1" smtClean="0">
                <a:latin typeface="Harrington" pitchFamily="82" charset="0"/>
              </a:rPr>
              <a:t>of</a:t>
            </a:r>
            <a:r>
              <a:rPr lang="cs-CZ" sz="2300" dirty="0" smtClean="0">
                <a:latin typeface="Harrington" pitchFamily="82" charset="0"/>
              </a:rPr>
              <a:t> jam </a:t>
            </a:r>
          </a:p>
          <a:p>
            <a:r>
              <a:rPr lang="cs-CZ" sz="2300" dirty="0" err="1" smtClean="0">
                <a:latin typeface="Harrington" pitchFamily="82" charset="0"/>
              </a:rPr>
              <a:t>tea</a:t>
            </a:r>
            <a:r>
              <a:rPr lang="cs-CZ" sz="2300" dirty="0" smtClean="0">
                <a:latin typeface="Harrington" pitchFamily="82" charset="0"/>
              </a:rPr>
              <a:t> </a:t>
            </a:r>
          </a:p>
          <a:p>
            <a:r>
              <a:rPr lang="cs-CZ" sz="2300" dirty="0" err="1" smtClean="0">
                <a:latin typeface="Harrington" pitchFamily="82" charset="0"/>
              </a:rPr>
              <a:t>ketchup</a:t>
            </a:r>
            <a:endParaRPr lang="cs-CZ" sz="2300" dirty="0" smtClean="0">
              <a:latin typeface="Harrington" pitchFamily="82" charset="0"/>
            </a:endParaRPr>
          </a:p>
          <a:p>
            <a:r>
              <a:rPr lang="cs-CZ" sz="2300" dirty="0" err="1" smtClean="0">
                <a:latin typeface="Harrington" pitchFamily="82" charset="0"/>
              </a:rPr>
              <a:t>packet</a:t>
            </a:r>
            <a:r>
              <a:rPr lang="cs-CZ" sz="2300" dirty="0" smtClean="0">
                <a:latin typeface="Harrington" pitchFamily="82" charset="0"/>
              </a:rPr>
              <a:t> </a:t>
            </a:r>
            <a:r>
              <a:rPr lang="cs-CZ" sz="2300" dirty="0" err="1" smtClean="0">
                <a:latin typeface="Harrington" pitchFamily="82" charset="0"/>
              </a:rPr>
              <a:t>of</a:t>
            </a:r>
            <a:r>
              <a:rPr lang="cs-CZ" sz="2300" dirty="0" smtClean="0">
                <a:latin typeface="Harrington" pitchFamily="82" charset="0"/>
              </a:rPr>
              <a:t> chips</a:t>
            </a:r>
          </a:p>
          <a:p>
            <a:r>
              <a:rPr lang="cs-CZ" sz="2300" dirty="0" err="1" smtClean="0">
                <a:latin typeface="Harrington" pitchFamily="82" charset="0"/>
              </a:rPr>
              <a:t>breakfast</a:t>
            </a:r>
            <a:endParaRPr lang="cs-CZ" sz="2300" dirty="0" smtClean="0">
              <a:latin typeface="Harrington" pitchFamily="82" charset="0"/>
            </a:endParaRPr>
          </a:p>
          <a:p>
            <a:r>
              <a:rPr lang="cs-CZ" sz="2300" dirty="0" err="1" smtClean="0">
                <a:latin typeface="Harrington" pitchFamily="82" charset="0"/>
              </a:rPr>
              <a:t>homework</a:t>
            </a:r>
            <a:endParaRPr lang="cs-CZ" sz="2300" dirty="0" smtClean="0">
              <a:latin typeface="Harrington" pitchFamily="82" charset="0"/>
            </a:endParaRPr>
          </a:p>
          <a:p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8" name="Picture 13" descr="C:\Users\Uživatel\AppData\Local\Microsoft\Windows\Temporary Internet Files\Content.IE5\VBAYZIW0\MC90043617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0"/>
            <a:ext cx="980436" cy="953201"/>
          </a:xfrm>
          <a:prstGeom prst="rect">
            <a:avLst/>
          </a:prstGeom>
          <a:noFill/>
        </p:spPr>
      </p:pic>
      <p:pic>
        <p:nvPicPr>
          <p:cNvPr id="9" name="Picture 9" descr="C:\Users\Uživatel\AppData\Local\Microsoft\Windows\Temporary Internet Files\Content.IE5\ZB4EP2F3\MC90044177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5857892"/>
            <a:ext cx="847566" cy="847566"/>
          </a:xfrm>
          <a:prstGeom prst="rect">
            <a:avLst/>
          </a:prstGeom>
          <a:noFill/>
        </p:spPr>
      </p:pic>
      <p:pic>
        <p:nvPicPr>
          <p:cNvPr id="11" name="Picture 10" descr="C:\Users\Uživatel\AppData\Local\Microsoft\Windows\Temporary Internet Files\Content.IE5\1C888MEM\MC9002327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01090" y="214290"/>
            <a:ext cx="475665" cy="1357322"/>
          </a:xfrm>
          <a:prstGeom prst="rect">
            <a:avLst/>
          </a:prstGeom>
          <a:noFill/>
        </p:spPr>
      </p:pic>
      <p:pic>
        <p:nvPicPr>
          <p:cNvPr id="12" name="Picture 8" descr="C:\Users\Uživatel\AppData\Local\Microsoft\Windows\Temporary Internet Files\Content.IE5\Y5Y948BU\MC90044177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5805264"/>
            <a:ext cx="798956" cy="798956"/>
          </a:xfrm>
          <a:prstGeom prst="rect">
            <a:avLst/>
          </a:prstGeom>
          <a:noFill/>
        </p:spPr>
      </p:pic>
      <p:pic>
        <p:nvPicPr>
          <p:cNvPr id="13" name="Picture 16" descr="C:\Users\Uživatel\AppData\Local\Microsoft\Windows\Temporary Internet Files\Content.IE5\BJ4O3H65\MC90020834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908720"/>
            <a:ext cx="904421" cy="785818"/>
          </a:xfrm>
          <a:prstGeom prst="rect">
            <a:avLst/>
          </a:prstGeom>
          <a:noFill/>
        </p:spPr>
      </p:pic>
      <p:pic>
        <p:nvPicPr>
          <p:cNvPr id="14" name="Picture 15" descr="C:\Users\Uživatel\AppData\Local\Microsoft\Windows\Temporary Internet Files\Content.IE5\BJ4O3H65\MC90041190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00166" y="0"/>
            <a:ext cx="903562" cy="857256"/>
          </a:xfrm>
          <a:prstGeom prst="rect">
            <a:avLst/>
          </a:prstGeom>
          <a:noFill/>
        </p:spPr>
      </p:pic>
      <p:pic>
        <p:nvPicPr>
          <p:cNvPr id="15" name="Picture 10" descr="C:\Users\Uživatel\AppData\Local\Microsoft\Windows\Temporary Internet Files\Content.IE5\ULXAHT7L\MC90029025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20072" y="2708920"/>
            <a:ext cx="857256" cy="970627"/>
          </a:xfrm>
          <a:prstGeom prst="rect">
            <a:avLst/>
          </a:prstGeom>
          <a:noFill/>
        </p:spPr>
      </p:pic>
      <p:pic>
        <p:nvPicPr>
          <p:cNvPr id="16" name="Picture 4" descr="C:\Users\Uživatel\AppData\Local\Microsoft\Windows\Temporary Internet Files\Content.IE5\8AIZHU4M\MC90021594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72396" y="500042"/>
            <a:ext cx="730245" cy="1000132"/>
          </a:xfrm>
          <a:prstGeom prst="rect">
            <a:avLst/>
          </a:prstGeom>
          <a:noFill/>
        </p:spPr>
      </p:pic>
      <p:pic>
        <p:nvPicPr>
          <p:cNvPr id="17" name="Picture 2" descr="C:\Users\Uživatel\AppData\Local\Microsoft\Windows\Temporary Internet Files\Content.IE5\1C888MEM\MC900441776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380312" y="0"/>
            <a:ext cx="796676" cy="796676"/>
          </a:xfrm>
          <a:prstGeom prst="rect">
            <a:avLst/>
          </a:prstGeom>
          <a:noFill/>
        </p:spPr>
      </p:pic>
      <p:pic>
        <p:nvPicPr>
          <p:cNvPr id="18" name="Picture 16" descr="C:\Users\Uživatel\AppData\Local\Microsoft\Windows\Temporary Internet Files\Content.IE5\O0GPSFFK\MC900239547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142976" y="5929330"/>
            <a:ext cx="794484" cy="642942"/>
          </a:xfrm>
          <a:prstGeom prst="rect">
            <a:avLst/>
          </a:prstGeom>
          <a:noFill/>
        </p:spPr>
      </p:pic>
      <p:pic>
        <p:nvPicPr>
          <p:cNvPr id="19" name="Picture 5" descr="C:\Users\Uživatel\AppData\Local\Microsoft\Windows\Temporary Internet Files\Content.IE5\4BYY4D0J\MC900440397[1]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228184" y="260648"/>
            <a:ext cx="1285860" cy="12858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4" descr="C:\Users\Uživatel\AppData\Local\Microsoft\Windows\Temporary Internet Files\Content.IE5\ICOZSF2P\MC900290243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411760" y="0"/>
            <a:ext cx="873878" cy="854397"/>
          </a:xfrm>
          <a:prstGeom prst="rect">
            <a:avLst/>
          </a:prstGeom>
          <a:noFill/>
        </p:spPr>
      </p:pic>
      <p:pic>
        <p:nvPicPr>
          <p:cNvPr id="21" name="Picture 52" descr="C:\Users\Uživatel\AppData\Local\Microsoft\Windows\Temporary Internet Files\Content.IE5\DTK8MY9Q\MC900290223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8145465" y="5771772"/>
            <a:ext cx="998535" cy="10862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6" descr="C:\Users\Uživatel\AppData\Local\Microsoft\Windows\Temporary Internet Files\Content.IE5\ICOZSF2P\MC900019514[1].wmf"/>
          <p:cNvPicPr>
            <a:picLocks noChangeAspect="1" noChangeArrowheads="1"/>
          </p:cNvPicPr>
          <p:nvPr/>
        </p:nvPicPr>
        <p:blipFill>
          <a:blip r:embed="rId16" cstate="print"/>
          <a:srcRect l="34424" r="22977"/>
          <a:stretch>
            <a:fillRect/>
          </a:stretch>
        </p:blipFill>
        <p:spPr bwMode="auto">
          <a:xfrm>
            <a:off x="1000100" y="285728"/>
            <a:ext cx="582891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5" descr="C:\Users\stouracoova\AppData\Local\Microsoft\Windows\Temporary Internet Files\Content.IE5\ATJ3BNKG\MC90021579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5508104" y="0"/>
            <a:ext cx="847725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Uživatel\AppData\Local\Microsoft\Windows\Temporary Internet Files\Content.IE5\IP5UHA2L\MC900012954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5220072" y="5520962"/>
            <a:ext cx="1776372" cy="1337038"/>
          </a:xfrm>
          <a:prstGeom prst="rect">
            <a:avLst/>
          </a:prstGeom>
          <a:noFill/>
        </p:spPr>
      </p:pic>
      <p:pic>
        <p:nvPicPr>
          <p:cNvPr id="2052" name="Picture 4" descr="C:\Users\Uživatel\AppData\Local\Microsoft\Windows\Temporary Internet Files\Content.IE5\1BK66T3F\MC900290681[1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5220072" y="4293096"/>
            <a:ext cx="932543" cy="1016921"/>
          </a:xfrm>
          <a:prstGeom prst="rect">
            <a:avLst/>
          </a:prstGeom>
          <a:noFill/>
        </p:spPr>
      </p:pic>
      <p:pic>
        <p:nvPicPr>
          <p:cNvPr id="2054" name="Picture 6" descr="C:\Users\Uživatel\AppData\Local\Microsoft\Windows\Temporary Internet Files\Content.IE5\ULXAHT7L\MC900234083[1].wmf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979712" y="5877272"/>
            <a:ext cx="1368153" cy="681794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6228184" y="177281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latin typeface="Harrington" pitchFamily="82" charset="0"/>
              </a:rPr>
              <a:t>unountable</a:t>
            </a:r>
            <a:r>
              <a:rPr lang="cs-CZ" b="1" dirty="0" smtClean="0">
                <a:latin typeface="Harrington" pitchFamily="82" charset="0"/>
              </a:rPr>
              <a:t> </a:t>
            </a:r>
            <a:r>
              <a:rPr lang="cs-CZ" b="1" dirty="0" err="1" smtClean="0">
                <a:latin typeface="Harrington" pitchFamily="82" charset="0"/>
              </a:rPr>
              <a:t>nouns</a:t>
            </a:r>
            <a:endParaRPr lang="cs-CZ" b="1" dirty="0">
              <a:latin typeface="Harrington" pitchFamily="82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55576" y="170080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latin typeface="Harrington" pitchFamily="82" charset="0"/>
              </a:rPr>
              <a:t>countable</a:t>
            </a:r>
            <a:r>
              <a:rPr lang="cs-CZ" b="1" dirty="0" smtClean="0">
                <a:latin typeface="Harrington" pitchFamily="82" charset="0"/>
              </a:rPr>
              <a:t> </a:t>
            </a:r>
            <a:r>
              <a:rPr lang="cs-CZ" b="1" dirty="0" err="1" smtClean="0">
                <a:latin typeface="Harrington" pitchFamily="82" charset="0"/>
              </a:rPr>
              <a:t>nouns</a:t>
            </a:r>
            <a:endParaRPr lang="cs-CZ" b="1" dirty="0">
              <a:latin typeface="Harringto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0463 L -0.30035 0.288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" y="1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285 0.02821 L 0.32275 0.2486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" y="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93987E-6 L -0.29514 0.2289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" y="1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455 0.01017 L 0.33386 0.1884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" y="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489 0.02197 L -0.29757 0.1898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" y="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889 0.00624 L 0.3224 0.1320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" y="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92 0.05596 L -0.30608 0.1399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" y="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20907E-6 L 0.32535 0.06823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" y="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29232E-6 L 0.31007 0.0589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" y="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402 0.06037 L -0.2967 0.0603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56 0.01989 L 0.30764 0.0092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584 -4.54209E-6 L 0.32153 -4.54209E-6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879 0.06453 L -0.31945 -0.02983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" y="-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639 0.07655 L -0.29688 0.00301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" y="-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09 0.0044 L 0.346 -0.111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-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406 -0.00485 L 0.31614 -0.12026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" y="-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618 0.03839 L -0.32465 -0.07701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" y="-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997 0.00856 L 0.30625 -0.15934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" y="-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698 -0.00046 L 0.30747 -0.16836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" y="-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524000"/>
            <a:ext cx="8712968" cy="4572000"/>
          </a:xfrm>
        </p:spPr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i="1" dirty="0" smtClean="0">
                <a:hlinkClick r:id="rId3"/>
              </a:rPr>
              <a:t>www.</a:t>
            </a:r>
            <a:r>
              <a:rPr lang="cs-CZ" sz="2800" b="1" i="1" dirty="0" err="1" smtClean="0">
                <a:hlinkClick r:id="rId3"/>
              </a:rPr>
              <a:t>animationlibrary</a:t>
            </a:r>
            <a:r>
              <a:rPr lang="cs-CZ" sz="2800" i="1" dirty="0" err="1" smtClean="0">
                <a:hlinkClick r:id="rId3"/>
              </a:rPr>
              <a:t>.com</a:t>
            </a:r>
            <a:r>
              <a:rPr lang="cs-CZ" sz="2800" i="1" dirty="0" smtClean="0">
                <a:hlinkClick r:id="rId3"/>
              </a:rPr>
              <a:t>/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použitých obrázků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999</TotalTime>
  <Words>291</Words>
  <Application>Microsoft Office PowerPoint</Application>
  <PresentationFormat>Předvádění na obrazovce (4:3)</PresentationFormat>
  <Paragraphs>97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ZŠ Klášterec nad Ohří, Krátká 676 Autor: Lenka Špillerová Název materiálu: VY_32_INOVACE_02_42_uncountable and countable  nouns  Číslo projektu: CZ.1.07/1.4.00/21.1115  </vt:lpstr>
      <vt:lpstr>uncountable/ countable nouns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použitých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uncountable/ countable nouns</dc:title>
  <dc:creator>Uživatel</dc:creator>
  <cp:lastModifiedBy>Dana</cp:lastModifiedBy>
  <cp:revision>92</cp:revision>
  <dcterms:modified xsi:type="dcterms:W3CDTF">2013-01-26T13:20:32Z</dcterms:modified>
</cp:coreProperties>
</file>