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67" r:id="rId3"/>
    <p:sldId id="257" r:id="rId4"/>
    <p:sldId id="258" r:id="rId5"/>
    <p:sldId id="259" r:id="rId6"/>
    <p:sldId id="260" r:id="rId7"/>
    <p:sldId id="269" r:id="rId8"/>
    <p:sldId id="275" r:id="rId9"/>
    <p:sldId id="261" r:id="rId10"/>
    <p:sldId id="262" r:id="rId11"/>
    <p:sldId id="264" r:id="rId12"/>
    <p:sldId id="265" r:id="rId13"/>
    <p:sldId id="271" r:id="rId14"/>
    <p:sldId id="272" r:id="rId15"/>
    <p:sldId id="274" r:id="rId16"/>
    <p:sldId id="273" r:id="rId17"/>
    <p:sldId id="270" r:id="rId18"/>
    <p:sldId id="268" r:id="rId19"/>
    <p:sldId id="266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5CA0C-28EC-475F-B6A1-BAD67327E3D4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448B6-1AC6-4780-A58F-B7765DEC54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5CA0C-28EC-475F-B6A1-BAD67327E3D4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448B6-1AC6-4780-A58F-B7765DEC54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5CA0C-28EC-475F-B6A1-BAD67327E3D4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448B6-1AC6-4780-A58F-B7765DEC54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5CA0C-28EC-475F-B6A1-BAD67327E3D4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448B6-1AC6-4780-A58F-B7765DEC54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5CA0C-28EC-475F-B6A1-BAD67327E3D4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448B6-1AC6-4780-A58F-B7765DEC54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5CA0C-28EC-475F-B6A1-BAD67327E3D4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448B6-1AC6-4780-A58F-B7765DEC54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5CA0C-28EC-475F-B6A1-BAD67327E3D4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448B6-1AC6-4780-A58F-B7765DEC54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5CA0C-28EC-475F-B6A1-BAD67327E3D4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448B6-1AC6-4780-A58F-B7765DEC54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5CA0C-28EC-475F-B6A1-BAD67327E3D4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F3448B6-1AC6-4780-A58F-B7765DEC54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5CA0C-28EC-475F-B6A1-BAD67327E3D4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448B6-1AC6-4780-A58F-B7765DEC54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5CA0C-28EC-475F-B6A1-BAD67327E3D4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448B6-1AC6-4780-A58F-B7765DEC54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3E5CA0C-28EC-475F-B6A1-BAD67327E3D4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F3448B6-1AC6-4780-A58F-B7765DEC5455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wmf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wmf"/><Relationship Id="rId7" Type="http://schemas.openxmlformats.org/officeDocument/2006/relationships/image" Target="../media/image21.wm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wmf"/><Relationship Id="rId3" Type="http://schemas.openxmlformats.org/officeDocument/2006/relationships/image" Target="../media/image25.wmf"/><Relationship Id="rId7" Type="http://schemas.openxmlformats.org/officeDocument/2006/relationships/image" Target="../media/image29.wmf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wmf"/><Relationship Id="rId5" Type="http://schemas.openxmlformats.org/officeDocument/2006/relationships/image" Target="../media/image27.wmf"/><Relationship Id="rId10" Type="http://schemas.openxmlformats.org/officeDocument/2006/relationships/image" Target="../media/image32.wmf"/><Relationship Id="rId4" Type="http://schemas.openxmlformats.org/officeDocument/2006/relationships/image" Target="../media/image26.wmf"/><Relationship Id="rId9" Type="http://schemas.openxmlformats.org/officeDocument/2006/relationships/image" Target="../media/image3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0.jpeg"/><Relationship Id="rId4" Type="http://schemas.openxmlformats.org/officeDocument/2006/relationships/image" Target="../media/image39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hry-vodplan.sazp.sk/index.php?choice=odber" TargetMode="External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hry-vodplan.sazp.sk/index.php?choice=odvadzanie" TargetMode="External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wmf"/><Relationship Id="rId3" Type="http://schemas.openxmlformats.org/officeDocument/2006/relationships/image" Target="../media/image49.jpeg"/><Relationship Id="rId7" Type="http://schemas.openxmlformats.org/officeDocument/2006/relationships/image" Target="../media/image53.wmf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wmf"/><Relationship Id="rId5" Type="http://schemas.openxmlformats.org/officeDocument/2006/relationships/image" Target="../media/image51.png"/><Relationship Id="rId10" Type="http://schemas.openxmlformats.org/officeDocument/2006/relationships/image" Target="../media/image15.wmf"/><Relationship Id="rId4" Type="http://schemas.openxmlformats.org/officeDocument/2006/relationships/image" Target="../media/image50.png"/><Relationship Id="rId9" Type="http://schemas.openxmlformats.org/officeDocument/2006/relationships/image" Target="../media/image32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odnistrazci.cz/hry/najdi-10-rozdilu/" TargetMode="External"/><Relationship Id="rId2" Type="http://schemas.openxmlformats.org/officeDocument/2006/relationships/hyperlink" Target="http://www.tajemstvivody.cz/chytani.ht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vodnistrazci.cz/k-vytazeni/k-vytazeni1/" TargetMode="Externa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tajemstvivody.cz/chytani.htm" TargetMode="External"/><Relationship Id="rId13" Type="http://schemas.openxmlformats.org/officeDocument/2006/relationships/hyperlink" Target="http://www.predskolaci.cz/?p=16868" TargetMode="External"/><Relationship Id="rId18" Type="http://schemas.openxmlformats.org/officeDocument/2006/relationships/hyperlink" Target="http://www.ceskehory.cz/krusnehory/data/document/img/60.JPG" TargetMode="External"/><Relationship Id="rId3" Type="http://schemas.openxmlformats.org/officeDocument/2006/relationships/hyperlink" Target="http://upload.wikimedia.org/wikipedia/commons/thumb/8/8b/View_of_capri_2.jpg/220px-View_of_capri_2.jpg" TargetMode="External"/><Relationship Id="rId21" Type="http://schemas.openxmlformats.org/officeDocument/2006/relationships/hyperlink" Target="http://www.vodnistrazci.cz/vse-o-vode/podkategorie/proc-pit-vodu-z-vodovodu.html" TargetMode="External"/><Relationship Id="rId7" Type="http://schemas.openxmlformats.org/officeDocument/2006/relationships/hyperlink" Target="http://upload.wikimedia.org/wikipedia/commons/thumb/f/f2/19.8.12_Hnevin_Mostecke_jezero.JPG/200px-19.8.12_Hnevin_Mostecke_jezero.JPG" TargetMode="External"/><Relationship Id="rId12" Type="http://schemas.openxmlformats.org/officeDocument/2006/relationships/hyperlink" Target="http://www.vodnistrazci.cz/files/pdf/pribeh_kapky.pdf" TargetMode="External"/><Relationship Id="rId17" Type="http://schemas.openxmlformats.org/officeDocument/2006/relationships/hyperlink" Target="http://hry-vodplan.sazp.sk/img/odvadzanie.png" TargetMode="External"/><Relationship Id="rId2" Type="http://schemas.openxmlformats.org/officeDocument/2006/relationships/hyperlink" Target="http://upload.wikimedia.org/wikipedia/commons/thumb/c/cc/Cancun_1600.jpg/220px-Cancun_1600.jpg" TargetMode="External"/><Relationship Id="rId16" Type="http://schemas.openxmlformats.org/officeDocument/2006/relationships/hyperlink" Target="http://hry-vodplan.sazp.sk/img/uprava.png" TargetMode="External"/><Relationship Id="rId20" Type="http://schemas.openxmlformats.org/officeDocument/2006/relationships/hyperlink" Target="http://upload.wikimedia.org/wikipedia/commons/thumb/f/fa/FlajeHraz.jpg/200px-FlajeHraz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3/33/Jordan_Pond_in_Tabor_CZ.JPG/220px-Jordan_Pond_in_Tabor_CZ.JPG" TargetMode="External"/><Relationship Id="rId11" Type="http://schemas.openxmlformats.org/officeDocument/2006/relationships/hyperlink" Target="http://hry-vodplan.sazp.sk/index.php?choice=odvadzanie" TargetMode="External"/><Relationship Id="rId5" Type="http://schemas.openxmlformats.org/officeDocument/2006/relationships/hyperlink" Target="http://upload.wikimedia.org/wikipedia/commons/thumb/0/03/Grand_Tetons11.jpg/220px-Grand_Tetons11.jpg" TargetMode="External"/><Relationship Id="rId15" Type="http://schemas.openxmlformats.org/officeDocument/2006/relationships/hyperlink" Target="http://www.oc-silesia.cz/object/detskykouteknew_41_obrazek.jpg" TargetMode="External"/><Relationship Id="rId10" Type="http://schemas.openxmlformats.org/officeDocument/2006/relationships/hyperlink" Target="http://hry-vodplan.sazp.sk/index.php?choice=odber" TargetMode="External"/><Relationship Id="rId19" Type="http://schemas.openxmlformats.org/officeDocument/2006/relationships/hyperlink" Target="http://www.poh.cz/vd/images/flaje/flaje.jpg" TargetMode="External"/><Relationship Id="rId4" Type="http://schemas.openxmlformats.org/officeDocument/2006/relationships/hyperlink" Target="http://upload.wikimedia.org/wikipedia/commons/thumb/7/7e/Poho%C5%99sk%C3%BD-potok-57.jpg/175px-Poho%C5%99sk%C3%BD-potok-57.jpg" TargetMode="External"/><Relationship Id="rId9" Type="http://schemas.openxmlformats.org/officeDocument/2006/relationships/hyperlink" Target="http://www.vodnistrazci.cz/hry/najdi-10-rozdilu/" TargetMode="External"/><Relationship Id="rId14" Type="http://schemas.openxmlformats.org/officeDocument/2006/relationships/hyperlink" Target="http://www.pomocucitelum.cz/katalog-ucebnich-materialu/prirodopis/kolobeh-vody-v-prirode-477.html" TargetMode="External"/><Relationship Id="rId22" Type="http://schemas.openxmlformats.org/officeDocument/2006/relationships/hyperlink" Target="http://www.vodnistrazci.cz/k-vytazeni/k-vytazeni1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cs-CZ" b="1" dirty="0" smtClean="0"/>
              <a:t>VY_32_INOVACE_18_VODA_význam vody</a:t>
            </a:r>
          </a:p>
          <a:p>
            <a:pPr algn="ctr"/>
            <a:endParaRPr lang="cs-CZ" b="1" dirty="0" smtClean="0"/>
          </a:p>
          <a:p>
            <a:pPr algn="ctr"/>
            <a:r>
              <a:rPr lang="cs-CZ" dirty="0" smtClean="0"/>
              <a:t>AUTOR: Petra Kroupová</a:t>
            </a:r>
            <a:br>
              <a:rPr lang="cs-CZ" dirty="0" smtClean="0"/>
            </a:br>
            <a:r>
              <a:rPr lang="cs-CZ" dirty="0" smtClean="0"/>
              <a:t>ŠKOLA: ZŠ SPECIÁLNÍ</a:t>
            </a:r>
          </a:p>
          <a:p>
            <a:pPr algn="ctr"/>
            <a:endParaRPr lang="cs-CZ" dirty="0"/>
          </a:p>
        </p:txBody>
      </p:sp>
      <p:pic>
        <p:nvPicPr>
          <p:cNvPr id="4" name="Picture 2" descr="C:\Documents and Settings\muceb\Plocha\opvk_hor_zakladni_logolink_bar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340768"/>
            <a:ext cx="7848872" cy="18722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779912" y="422108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Název materiálu</a:t>
            </a:r>
            <a:r>
              <a:rPr lang="cs-CZ" b="1" smtClean="0">
                <a:latin typeface="Arial" pitchFamily="34" charset="0"/>
                <a:cs typeface="Arial" pitchFamily="34" charset="0"/>
              </a:rPr>
              <a:t>:</a:t>
            </a:r>
            <a:r>
              <a:rPr lang="cs-CZ" b="1" smtClean="0"/>
              <a:t> </a:t>
            </a:r>
            <a:r>
              <a:rPr lang="cs-CZ" b="1" smtClean="0"/>
              <a:t>VY_32_INOVACE_18_VODA_význam </a:t>
            </a:r>
            <a:r>
              <a:rPr lang="cs-CZ" b="1" dirty="0" smtClean="0"/>
              <a:t>vody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Vzdělávací oblast: Člověk a jeho svět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Anotace: Žák se seznámí s různými podobami vody (skupenství), významem vody. Za pomoci jednoduchého demonstračního obrázku popíše koloběh vody v přírodě. Seznámí se též s vodárenským koloběhem vody (vodárenský koloběh). Jednoduchou formou (obrázky) pozná historií pitné vody. V této části je dán prostor vlastnímu mluvenému projevu (popis obrázků). Součástí prezentace jsou rovněž hry, které se týkají tématu VODA.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Autor: Mgr. Petra Kroupová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Jazyk: čeština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Očekávaný výstup: Žák by měl  určit  různé podoby vody, význam vody pro život, jednoduše popsat koloběh vody v přírodě.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Speciální vzdělávací potřeby: žádné, LMP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Klíčová slova: voda,led, sníh, pára, význam vody, koloběh vody v přírodě, oceán, moře, potok, řeka, rybník, jezero,slaná voda, sladká voda,pitná voda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Druh učebního materiálu: prezentace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Druh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interaktivity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: aktivita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Cílová skupina: žák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Stupeň a typ vzdělávání: základní škola (1.,2.r.), speciální školství (3.r.), </a:t>
            </a: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Typická věková skupina: 6– 10 let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Celková velikost: 4,35 MB</a:t>
            </a:r>
          </a:p>
          <a:p>
            <a:pPr fontAlgn="base"/>
            <a:r>
              <a:rPr lang="cs-CZ" b="1" dirty="0" smtClean="0">
                <a:latin typeface="Arial" pitchFamily="34" charset="0"/>
                <a:cs typeface="Arial" pitchFamily="34" charset="0"/>
              </a:rPr>
              <a:t>Datum: 15.1.2013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dirty="0" smtClean="0"/>
          </a:p>
          <a:p>
            <a:endParaRPr lang="cs-CZ" dirty="0"/>
          </a:p>
        </p:txBody>
      </p:sp>
      <p:pic>
        <p:nvPicPr>
          <p:cNvPr id="4" name="Picture 4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548680"/>
            <a:ext cx="8208912" cy="136815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22. březen – světový den vody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 descr="C:\Users\Kroupa\AppData\Local\Microsoft\Windows\Temporary Internet Files\Content.IE5\6GQOC5ZJ\MP90043303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916832"/>
            <a:ext cx="8208912" cy="446493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dirty="0" smtClean="0"/>
              <a:t>Voda</a:t>
            </a:r>
            <a:endParaRPr lang="cs-CZ" sz="5400" dirty="0"/>
          </a:p>
        </p:txBody>
      </p:sp>
      <p:pic>
        <p:nvPicPr>
          <p:cNvPr id="1026" name="Picture 2" descr="C:\Users\Kroupa\Pictures\planeta země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4572000" y="2780928"/>
            <a:ext cx="4294443" cy="3471664"/>
          </a:xfrm>
          <a:prstGeom prst="rect">
            <a:avLst/>
          </a:prstGeom>
          <a:noFill/>
        </p:spPr>
      </p:pic>
      <p:sp>
        <p:nvSpPr>
          <p:cNvPr id="5" name="Zástupný symbol pro text 4"/>
          <p:cNvSpPr>
            <a:spLocks noGrp="1"/>
          </p:cNvSpPr>
          <p:nvPr>
            <p:ph type="body" sz="half" idx="4294967295"/>
          </p:nvPr>
        </p:nvSpPr>
        <p:spPr>
          <a:xfrm>
            <a:off x="0" y="2828925"/>
            <a:ext cx="3276600" cy="2179638"/>
          </a:xfrm>
        </p:spPr>
        <p:txBody>
          <a:bodyPr>
            <a:normAutofit/>
          </a:bodyPr>
          <a:lstStyle/>
          <a:p>
            <a:r>
              <a:rPr lang="cs-CZ" sz="1800" dirty="0" smtClean="0"/>
              <a:t>Urči, která barva převažuje na obrázku zeměkoule.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940152" y="4221088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MODRÁ </a:t>
            </a:r>
            <a:r>
              <a:rPr lang="cs-CZ" dirty="0" smtClean="0"/>
              <a:t>představuje vodu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08104" y="1844824"/>
            <a:ext cx="266429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2400" dirty="0" smtClean="0"/>
              <a:t>PLANETA  ZEMĚ </a:t>
            </a:r>
            <a:r>
              <a:rPr lang="cs-CZ" dirty="0" smtClean="0"/>
              <a:t>–      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MODRÁ PLANETA 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483 0.03935 C -0.09827 0.14977 -0.12153 0.26018 -0.1224 0.30903 C -0.12327 0.35787 -0.08855 0.33518 -0.07952 0.33287 C -0.07049 0.33056 -0.0691 0.31273 -0.06771 0.29491 " pathEditMode="relative" rAng="0" ptsTypes="aaaA">
                                      <p:cBhvr>
                                        <p:cTn id="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" y="1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37041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VODA </a:t>
            </a:r>
            <a:r>
              <a:rPr lang="cs-CZ" dirty="0" smtClean="0">
                <a:solidFill>
                  <a:schemeClr val="tx1"/>
                </a:solidFill>
              </a:rPr>
              <a:t>zaujímá 71% zemského povrchu.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0355" name="Picture 3" descr="C:\Users\Kroupa\Pictures\oceá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1340768"/>
            <a:ext cx="2794000" cy="1368152"/>
          </a:xfrm>
          <a:prstGeom prst="rect">
            <a:avLst/>
          </a:prstGeom>
          <a:noFill/>
        </p:spPr>
      </p:pic>
      <p:pic>
        <p:nvPicPr>
          <p:cNvPr id="100357" name="Picture 5" descr="http://upload.wikimedia.org/wikipedia/commons/thumb/8/8b/View_of_capri_2.jpg/220px-View_of_capri_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1772816"/>
            <a:ext cx="2095500" cy="864096"/>
          </a:xfrm>
          <a:prstGeom prst="rect">
            <a:avLst/>
          </a:prstGeom>
          <a:noFill/>
        </p:spPr>
      </p:pic>
      <p:cxnSp>
        <p:nvCxnSpPr>
          <p:cNvPr id="11" name="Přímá spojovací šipka 10"/>
          <p:cNvCxnSpPr/>
          <p:nvPr/>
        </p:nvCxnSpPr>
        <p:spPr>
          <a:xfrm>
            <a:off x="3995936" y="2708920"/>
            <a:ext cx="144016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267744" y="2708920"/>
            <a:ext cx="70545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moře</a:t>
            </a:r>
            <a:endParaRPr lang="cs-CZ" sz="1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660232" y="2780928"/>
            <a:ext cx="98290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oceán</a:t>
            </a:r>
            <a:endParaRPr lang="cs-CZ" sz="1400" dirty="0"/>
          </a:p>
        </p:txBody>
      </p:sp>
      <p:pic>
        <p:nvPicPr>
          <p:cNvPr id="100358" name="Picture 6" descr="C:\Users\Kroupa\Pictures\175px-Pohořský-potok-57.jp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3429000"/>
            <a:ext cx="1934468" cy="1656184"/>
          </a:xfrm>
          <a:prstGeom prst="rect">
            <a:avLst/>
          </a:prstGeom>
          <a:noFill/>
        </p:spPr>
      </p:pic>
      <p:pic>
        <p:nvPicPr>
          <p:cNvPr id="100359" name="Picture 7" descr="C:\Users\Kroupa\Pictures\řek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91880" y="3429000"/>
            <a:ext cx="2095500" cy="1656183"/>
          </a:xfrm>
          <a:prstGeom prst="rect">
            <a:avLst/>
          </a:prstGeom>
          <a:noFill/>
        </p:spPr>
      </p:pic>
      <p:cxnSp>
        <p:nvCxnSpPr>
          <p:cNvPr id="17" name="Přímá spojovací šipka 16"/>
          <p:cNvCxnSpPr>
            <a:stCxn id="100358" idx="3"/>
            <a:endCxn id="100359" idx="1"/>
          </p:cNvCxnSpPr>
          <p:nvPr/>
        </p:nvCxnSpPr>
        <p:spPr>
          <a:xfrm>
            <a:off x="3122092" y="4257092"/>
            <a:ext cx="3697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0360" name="Picture 8" descr="C:\Users\Kroupa\Pictures\220px-Jordan_Pond_in_Tabor_CZ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11960" y="5301208"/>
            <a:ext cx="2376264" cy="1296144"/>
          </a:xfrm>
          <a:prstGeom prst="rect">
            <a:avLst/>
          </a:prstGeom>
          <a:noFill/>
        </p:spPr>
      </p:pic>
      <p:pic>
        <p:nvPicPr>
          <p:cNvPr id="100361" name="Picture 9" descr="C:\Users\Kroupa\Pictures\200px-19.8.12_Hnevin_Mostecke_jezero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164288" y="5301208"/>
            <a:ext cx="1800200" cy="1224136"/>
          </a:xfrm>
          <a:prstGeom prst="rect">
            <a:avLst/>
          </a:prstGeom>
          <a:noFill/>
        </p:spPr>
      </p:pic>
      <p:sp>
        <p:nvSpPr>
          <p:cNvPr id="22" name="TextovéPole 21"/>
          <p:cNvSpPr txBox="1"/>
          <p:nvPr/>
        </p:nvSpPr>
        <p:spPr>
          <a:xfrm>
            <a:off x="1835696" y="5013176"/>
            <a:ext cx="7663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potok</a:t>
            </a:r>
            <a:endParaRPr lang="cs-CZ" sz="1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139952" y="5013176"/>
            <a:ext cx="52027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řeka</a:t>
            </a:r>
            <a:endParaRPr lang="cs-CZ" sz="1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355976" y="645333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</a:t>
            </a:r>
            <a:r>
              <a:rPr lang="cs-CZ" sz="1400" dirty="0" smtClean="0"/>
              <a:t>rybník</a:t>
            </a:r>
            <a:endParaRPr lang="cs-CZ" sz="1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740352" y="6453336"/>
            <a:ext cx="11521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jezero</a:t>
            </a:r>
            <a:endParaRPr lang="cs-CZ" sz="1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95536" y="2276872"/>
            <a:ext cx="12406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Slaná voda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372200" y="3789040"/>
            <a:ext cx="13608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Sladká voda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Voda má různé podoby:</a:t>
            </a:r>
            <a:endParaRPr lang="cs-CZ" dirty="0"/>
          </a:p>
        </p:txBody>
      </p:sp>
      <p:pic>
        <p:nvPicPr>
          <p:cNvPr id="121862" name="Picture 6" descr="C:\Users\Kroupa\AppData\Local\Microsoft\Windows\Temporary Internet Files\Content.IE5\57G1GTEQ\MC90043736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348880"/>
            <a:ext cx="1682888" cy="2160240"/>
          </a:xfrm>
          <a:prstGeom prst="rect">
            <a:avLst/>
          </a:prstGeom>
          <a:noFill/>
        </p:spPr>
      </p:pic>
      <p:pic>
        <p:nvPicPr>
          <p:cNvPr id="1028" name="Picture 4" descr="C:\Users\Kroupa\AppData\Local\Microsoft\Windows\Temporary Internet Files\Content.IE5\R6MFLTR3\MP90044908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2420888"/>
            <a:ext cx="2348880" cy="2060848"/>
          </a:xfrm>
          <a:prstGeom prst="rect">
            <a:avLst/>
          </a:prstGeom>
          <a:noFill/>
        </p:spPr>
      </p:pic>
      <p:pic>
        <p:nvPicPr>
          <p:cNvPr id="1032" name="Picture 8" descr="C:\Users\Kroupa\AppData\Local\Microsoft\Windows\Temporary Internet Files\Content.IE5\57G1GTEQ\MP90040672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2420888"/>
            <a:ext cx="2081784" cy="2016224"/>
          </a:xfrm>
          <a:prstGeom prst="rect">
            <a:avLst/>
          </a:prstGeom>
          <a:noFill/>
        </p:spPr>
      </p:pic>
      <p:sp>
        <p:nvSpPr>
          <p:cNvPr id="14" name="Zástupný symbol pro obsah 1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/>
          </a:p>
        </p:txBody>
      </p:sp>
      <p:pic>
        <p:nvPicPr>
          <p:cNvPr id="1034" name="Picture 10" descr="C:\Users\Kroupa\AppData\Local\Microsoft\Windows\Temporary Internet Files\Content.IE5\57G1GTEQ\MC90019645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91880" y="4653136"/>
            <a:ext cx="1818742" cy="159654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Odkud se voda bere? Koloběh vody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dirty="0" smtClean="0"/>
              <a:t>      Povím Vám příběh kratičký</a:t>
            </a:r>
            <a:br>
              <a:rPr lang="cs-CZ" dirty="0" smtClean="0"/>
            </a:br>
            <a:r>
              <a:rPr lang="cs-CZ" dirty="0" smtClean="0"/>
              <a:t>o cestě vodní kapičky.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V potůčku se prohání,</a:t>
            </a:r>
            <a:br>
              <a:rPr lang="cs-CZ" dirty="0" smtClean="0"/>
            </a:br>
            <a:r>
              <a:rPr lang="cs-CZ" dirty="0" smtClean="0"/>
              <a:t>když ji slunce zahřeje,</a:t>
            </a:r>
            <a:br>
              <a:rPr lang="cs-CZ" dirty="0" smtClean="0"/>
            </a:br>
            <a:r>
              <a:rPr lang="cs-CZ" dirty="0" smtClean="0"/>
              <a:t>na páru se promění,</a:t>
            </a:r>
            <a:br>
              <a:rPr lang="cs-CZ" dirty="0" smtClean="0"/>
            </a:br>
            <a:r>
              <a:rPr lang="cs-CZ" dirty="0" smtClean="0"/>
              <a:t>kam se potom poděje?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Stoupá vzhůru do mraků.</a:t>
            </a:r>
            <a:br>
              <a:rPr lang="cs-CZ" dirty="0" smtClean="0"/>
            </a:br>
            <a:r>
              <a:rPr lang="cs-CZ" dirty="0" smtClean="0"/>
              <a:t>je to cesta zázraků.</a:t>
            </a:r>
          </a:p>
          <a:p>
            <a:pPr>
              <a:buNone/>
            </a:pPr>
            <a:r>
              <a:rPr lang="cs-CZ" dirty="0" smtClean="0"/>
              <a:t>      Až má mráček plné bříško,</a:t>
            </a:r>
            <a:br>
              <a:rPr lang="cs-CZ" dirty="0" smtClean="0"/>
            </a:br>
            <a:r>
              <a:rPr lang="cs-CZ" dirty="0" smtClean="0"/>
              <a:t>zahromuje „stačí!“</a:t>
            </a:r>
            <a:br>
              <a:rPr lang="cs-CZ" dirty="0" smtClean="0"/>
            </a:br>
            <a:r>
              <a:rPr lang="cs-CZ" dirty="0" smtClean="0"/>
              <a:t>Kapička se změní v deštík,</a:t>
            </a:r>
            <a:br>
              <a:rPr lang="cs-CZ" dirty="0" smtClean="0"/>
            </a:br>
            <a:r>
              <a:rPr lang="cs-CZ" dirty="0" smtClean="0"/>
              <a:t>pláštěnku ti smáčí.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Tenhle příběh nemá konec,</a:t>
            </a:r>
            <a:br>
              <a:rPr lang="cs-CZ" dirty="0" smtClean="0"/>
            </a:br>
            <a:r>
              <a:rPr lang="cs-CZ" dirty="0" smtClean="0"/>
              <a:t>není za ním tečka,</a:t>
            </a:r>
            <a:br>
              <a:rPr lang="cs-CZ" dirty="0" smtClean="0"/>
            </a:br>
            <a:r>
              <a:rPr lang="cs-CZ" dirty="0" smtClean="0"/>
              <a:t>kapka steče do potůčku</a:t>
            </a:r>
            <a:br>
              <a:rPr lang="cs-CZ" dirty="0" smtClean="0"/>
            </a:br>
            <a:r>
              <a:rPr lang="cs-CZ" dirty="0" smtClean="0"/>
              <a:t>a zas dokolečka.</a:t>
            </a:r>
          </a:p>
          <a:p>
            <a:pPr>
              <a:buNone/>
            </a:pPr>
            <a:r>
              <a:rPr lang="cs-CZ" sz="1500" dirty="0" smtClean="0"/>
              <a:t>Andrea Zatloukalová</a:t>
            </a:r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8194" name="Picture 2" descr="náhled materiálu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2060848"/>
            <a:ext cx="5328592" cy="4176464"/>
          </a:xfrm>
          <a:prstGeom prst="rect">
            <a:avLst/>
          </a:prstGeom>
          <a:noFill/>
        </p:spPr>
      </p:pic>
      <p:sp>
        <p:nvSpPr>
          <p:cNvPr id="6" name="Dvojitá vlna 5"/>
          <p:cNvSpPr/>
          <p:nvPr/>
        </p:nvSpPr>
        <p:spPr>
          <a:xfrm>
            <a:off x="3707904" y="5445224"/>
            <a:ext cx="5436096" cy="792088"/>
          </a:xfrm>
          <a:prstGeom prst="double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Kroupa\AppData\Local\Microsoft\Windows\Temporary Internet Files\Content.IE5\R6MFLTR3\MC90005271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3" y="5877272"/>
            <a:ext cx="864095" cy="288032"/>
          </a:xfrm>
          <a:prstGeom prst="rect">
            <a:avLst/>
          </a:prstGeom>
          <a:noFill/>
        </p:spPr>
      </p:pic>
      <p:pic>
        <p:nvPicPr>
          <p:cNvPr id="1027" name="Picture 3" descr="C:\Users\Kroupa\AppData\Local\Microsoft\Windows\Temporary Internet Files\Content.IE5\57G1GTEQ\MC90042823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80312" y="5589240"/>
            <a:ext cx="1008112" cy="504056"/>
          </a:xfrm>
          <a:prstGeom prst="rect">
            <a:avLst/>
          </a:prstGeom>
          <a:noFill/>
        </p:spPr>
      </p:pic>
      <p:pic>
        <p:nvPicPr>
          <p:cNvPr id="1028" name="Picture 4" descr="C:\Users\Kroupa\AppData\Local\Microsoft\Windows\Temporary Internet Files\Content.IE5\6GQOC5ZJ\MC90032968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51920" y="5517232"/>
            <a:ext cx="792088" cy="360040"/>
          </a:xfrm>
          <a:prstGeom prst="rect">
            <a:avLst/>
          </a:prstGeom>
          <a:noFill/>
        </p:spPr>
      </p:pic>
      <p:pic>
        <p:nvPicPr>
          <p:cNvPr id="1030" name="Picture 6" descr="C:\Users\Kroupa\AppData\Local\Microsoft\Windows\Temporary Internet Files\Content.IE5\6GQOC5ZJ\MC90032647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427793" y="6309320"/>
            <a:ext cx="716207" cy="423139"/>
          </a:xfrm>
          <a:prstGeom prst="rect">
            <a:avLst/>
          </a:prstGeom>
          <a:noFill/>
        </p:spPr>
      </p:pic>
      <p:pic>
        <p:nvPicPr>
          <p:cNvPr id="1033" name="Picture 9" descr="C:\Users\Kroupa\AppData\Local\Microsoft\Windows\Temporary Internet Files\Content.IE5\6GQOC5ZJ\MC90015119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72200" y="5661248"/>
            <a:ext cx="823190" cy="504057"/>
          </a:xfrm>
          <a:prstGeom prst="rect">
            <a:avLst/>
          </a:prstGeom>
          <a:noFill/>
        </p:spPr>
      </p:pic>
      <p:pic>
        <p:nvPicPr>
          <p:cNvPr id="1034" name="Picture 10" descr="C:\Users\Kroupa\AppData\Local\Microsoft\Windows\Temporary Internet Files\Content.IE5\6GQOC5ZJ\MC900432588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148064" y="2060848"/>
            <a:ext cx="1828572" cy="252028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Koloběh vody - velký</a:t>
            </a:r>
            <a:endParaRPr lang="cs-CZ" dirty="0"/>
          </a:p>
        </p:txBody>
      </p:sp>
      <p:pic>
        <p:nvPicPr>
          <p:cNvPr id="3" name="Obrázek 2" descr="detskykouteknew_41_obraze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99592" y="1988840"/>
            <a:ext cx="7416824" cy="43924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K čemu vodu potřebujeme?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73388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 Voda je základní podmínkou života. Ve vodě vznikl život. Kdyby se voda ztratila, nebyl by na ní život.</a:t>
            </a:r>
            <a:br>
              <a:rPr lang="cs-CZ" dirty="0" smtClean="0"/>
            </a:br>
            <a:r>
              <a:rPr lang="cs-CZ" dirty="0" smtClean="0"/>
              <a:t>Zahynuly by rostliny, zvířata i lidé a Země by se proměnila v poušť.Bez vody člověk umírá asi během 7 dnů.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Pití</a:t>
            </a:r>
          </a:p>
          <a:p>
            <a:r>
              <a:rPr lang="cs-CZ" dirty="0" smtClean="0"/>
              <a:t>Hygiena</a:t>
            </a:r>
          </a:p>
          <a:p>
            <a:r>
              <a:rPr lang="cs-CZ" dirty="0" smtClean="0"/>
              <a:t>Domácnost</a:t>
            </a:r>
          </a:p>
          <a:p>
            <a:r>
              <a:rPr lang="cs-CZ" dirty="0" smtClean="0"/>
              <a:t>Zalévání a zavlažování</a:t>
            </a:r>
          </a:p>
          <a:p>
            <a:r>
              <a:rPr lang="cs-CZ" dirty="0" smtClean="0"/>
              <a:t>Průmysl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</p:txBody>
      </p:sp>
      <p:pic>
        <p:nvPicPr>
          <p:cNvPr id="2050" name="Picture 2" descr="C:\Users\Kroupa\AppData\Local\Microsoft\Windows\Temporary Internet Files\Content.IE5\R6MFLTR3\MC90044175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3933056"/>
            <a:ext cx="648072" cy="720080"/>
          </a:xfrm>
          <a:prstGeom prst="rect">
            <a:avLst/>
          </a:prstGeom>
          <a:noFill/>
        </p:spPr>
      </p:pic>
      <p:pic>
        <p:nvPicPr>
          <p:cNvPr id="2051" name="Picture 3" descr="C:\Users\Kroupa\AppData\Local\Microsoft\Windows\Temporary Internet Files\Content.IE5\VUNR1JHZ\MC90035118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3861048"/>
            <a:ext cx="447727" cy="1258596"/>
          </a:xfrm>
          <a:prstGeom prst="rect">
            <a:avLst/>
          </a:prstGeom>
          <a:noFill/>
        </p:spPr>
      </p:pic>
      <p:pic>
        <p:nvPicPr>
          <p:cNvPr id="2052" name="Picture 4" descr="C:\Users\Kroupa\AppData\Local\Microsoft\Windows\Temporary Internet Files\Content.IE5\6GQOC5ZJ\MC90023736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5776" y="4941168"/>
            <a:ext cx="792088" cy="504056"/>
          </a:xfrm>
          <a:prstGeom prst="rect">
            <a:avLst/>
          </a:prstGeom>
          <a:noFill/>
        </p:spPr>
      </p:pic>
      <p:pic>
        <p:nvPicPr>
          <p:cNvPr id="2053" name="Picture 5" descr="C:\Users\Kroupa\AppData\Local\Microsoft\Windows\Temporary Internet Files\Content.IE5\57G1GTEQ\MC90043445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79912" y="4725144"/>
            <a:ext cx="1008112" cy="712787"/>
          </a:xfrm>
          <a:prstGeom prst="rect">
            <a:avLst/>
          </a:prstGeom>
          <a:noFill/>
        </p:spPr>
      </p:pic>
      <p:pic>
        <p:nvPicPr>
          <p:cNvPr id="2054" name="Picture 6" descr="C:\Users\Kroupa\AppData\Local\Microsoft\Windows\Temporary Internet Files\Content.IE5\6GQOC5ZJ\MC90023428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148064" y="4725144"/>
            <a:ext cx="864095" cy="792088"/>
          </a:xfrm>
          <a:prstGeom prst="rect">
            <a:avLst/>
          </a:prstGeom>
          <a:noFill/>
        </p:spPr>
      </p:pic>
      <p:pic>
        <p:nvPicPr>
          <p:cNvPr id="2057" name="Picture 9" descr="C:\Users\Kroupa\AppData\Local\Microsoft\Windows\Temporary Internet Files\Content.IE5\57G1GTEQ\MC90028040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72200" y="5733256"/>
            <a:ext cx="1566090" cy="648072"/>
          </a:xfrm>
          <a:prstGeom prst="rect">
            <a:avLst/>
          </a:prstGeom>
          <a:noFill/>
        </p:spPr>
      </p:pic>
      <p:pic>
        <p:nvPicPr>
          <p:cNvPr id="2060" name="Picture 12" descr="C:\Users\Kroupa\AppData\Local\Microsoft\Windows\Temporary Internet Files\Content.IE5\VUNR1JHZ\MC90042590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427984" y="5445224"/>
            <a:ext cx="1224136" cy="792088"/>
          </a:xfrm>
          <a:prstGeom prst="rect">
            <a:avLst/>
          </a:prstGeom>
          <a:noFill/>
        </p:spPr>
      </p:pic>
      <p:pic>
        <p:nvPicPr>
          <p:cNvPr id="2062" name="Picture 14" descr="C:\Users\Kroupa\AppData\Local\Microsoft\Windows\Temporary Internet Files\Content.IE5\R6MFLTR3\MP900437191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771800" y="5949280"/>
            <a:ext cx="576064" cy="720080"/>
          </a:xfrm>
          <a:prstGeom prst="rect">
            <a:avLst/>
          </a:prstGeom>
          <a:noFill/>
        </p:spPr>
      </p:pic>
      <p:pic>
        <p:nvPicPr>
          <p:cNvPr id="12" name="Picture 8" descr="C:\Users\Kroupa\AppData\Local\Microsoft\Windows\Temporary Internet Files\Content.IE5\57G1GTEQ\MC900030301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588224" y="4797152"/>
            <a:ext cx="432048" cy="71690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Další využití vody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Doprava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Sport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Zdroj energie</a:t>
            </a:r>
            <a:endParaRPr lang="cs-CZ" dirty="0"/>
          </a:p>
        </p:txBody>
      </p:sp>
      <p:pic>
        <p:nvPicPr>
          <p:cNvPr id="3074" name="Picture 2" descr="C:\Users\Kroupa\AppData\Local\Microsoft\Windows\Temporary Internet Files\Content.IE5\VUNR1JHZ\MP90039931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1916832"/>
            <a:ext cx="2051720" cy="1008112"/>
          </a:xfrm>
          <a:prstGeom prst="rect">
            <a:avLst/>
          </a:prstGeom>
          <a:noFill/>
        </p:spPr>
      </p:pic>
      <p:pic>
        <p:nvPicPr>
          <p:cNvPr id="3076" name="Picture 4" descr="C:\Users\Kroupa\AppData\Local\Microsoft\Windows\Temporary Internet Files\Content.IE5\57G1GTEQ\MP90039926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2852936"/>
            <a:ext cx="1272307" cy="1296144"/>
          </a:xfrm>
          <a:prstGeom prst="rect">
            <a:avLst/>
          </a:prstGeom>
          <a:noFill/>
        </p:spPr>
      </p:pic>
      <p:pic>
        <p:nvPicPr>
          <p:cNvPr id="3080" name="Picture 8" descr="C:\Users\Kroupa\AppData\Local\Microsoft\Windows\Temporary Internet Files\Content.IE5\6GQOC5ZJ\MP90022761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51720" y="3140968"/>
            <a:ext cx="2116832" cy="994032"/>
          </a:xfrm>
          <a:prstGeom prst="rect">
            <a:avLst/>
          </a:prstGeom>
          <a:noFill/>
        </p:spPr>
      </p:pic>
      <p:pic>
        <p:nvPicPr>
          <p:cNvPr id="3081" name="Picture 9" descr="C:\Users\Kroupa\AppData\Local\Microsoft\Windows\Temporary Internet Files\Content.IE5\6GQOC5ZJ\MP90040659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47864" y="4581128"/>
            <a:ext cx="2743200" cy="169050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Pitný režim</a:t>
            </a:r>
            <a:endParaRPr lang="cs-CZ" dirty="0"/>
          </a:p>
        </p:txBody>
      </p:sp>
      <p:pic>
        <p:nvPicPr>
          <p:cNvPr id="4" name="Picture 2" descr="C:\Users\Kroupa\AppData\Local\Microsoft\Windows\Temporary Internet Files\Content.IE5\R6MFLTR3\MC900441750[1]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2780928"/>
            <a:ext cx="2743200" cy="2743200"/>
          </a:xfrm>
          <a:prstGeom prst="rect">
            <a:avLst/>
          </a:prstGeom>
          <a:noFill/>
        </p:spPr>
      </p:pic>
      <p:pic>
        <p:nvPicPr>
          <p:cNvPr id="5123" name="Picture 3" descr="C:\Users\Kroupa\AppData\Local\Microsoft\Windows\Temporary Internet Files\Content.IE5\VUNR1JHZ\MC90043476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3068960"/>
            <a:ext cx="2376264" cy="240463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2339752" y="1700808"/>
            <a:ext cx="46907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Dostatek tekutin </a:t>
            </a:r>
            <a:r>
              <a:rPr lang="cs-CZ" smtClean="0"/>
              <a:t>je důležitý </a:t>
            </a:r>
            <a:r>
              <a:rPr lang="cs-CZ" dirty="0" smtClean="0"/>
              <a:t>hlavně pro naše tělo.</a:t>
            </a:r>
            <a:endParaRPr lang="cs-CZ" dirty="0"/>
          </a:p>
        </p:txBody>
      </p:sp>
      <p:pic>
        <p:nvPicPr>
          <p:cNvPr id="5124" name="Picture 4" descr="C:\Users\Kroupa\AppData\Local\Microsoft\Windows\Temporary Internet Files\Content.IE5\6GQOC5ZJ\MP90038672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4725144"/>
            <a:ext cx="1512168" cy="158417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483768" y="2348881"/>
            <a:ext cx="60486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Víš z čeho jsou uvedené nápoje vyrobeny?</a:t>
            </a:r>
          </a:p>
          <a:p>
            <a:r>
              <a:rPr lang="cs-CZ" dirty="0" smtClean="0"/>
              <a:t>Která tekutina je pro tělo nejzdravější? Proč?</a:t>
            </a:r>
            <a:endParaRPr lang="cs-CZ" dirty="0"/>
          </a:p>
        </p:txBody>
      </p:sp>
      <p:pic>
        <p:nvPicPr>
          <p:cNvPr id="3" name="Picture 3" descr="C:\Users\Kroupa\AppData\Local\Microsoft\Windows\Temporary Internet Files\Content.IE5\R6MFLTR3\MP900177967[1].jpg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0F0A04"/>
              </a:clrFrom>
              <a:clrTo>
                <a:srgbClr val="0F0A04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884368" y="4941168"/>
            <a:ext cx="1075184" cy="1252736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1691680" y="4005064"/>
            <a:ext cx="633670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/>
            <a:r>
              <a:rPr lang="cs-CZ" sz="1200" b="1" dirty="0" smtClean="0">
                <a:solidFill>
                  <a:prstClr val="black"/>
                </a:solidFill>
              </a:rPr>
              <a:t>Proč pít vodu z vodovodu?</a:t>
            </a:r>
          </a:p>
          <a:p>
            <a:pPr lvl="0" algn="just"/>
            <a:r>
              <a:rPr lang="cs-CZ" sz="1200" dirty="0" smtClean="0">
                <a:solidFill>
                  <a:prstClr val="black"/>
                </a:solidFill>
              </a:rPr>
              <a:t>1 litr vody z vodovodu je více než 100krát levnější než 1 litr balené vody.</a:t>
            </a:r>
          </a:p>
          <a:p>
            <a:pPr lvl="0" algn="just"/>
            <a:r>
              <a:rPr lang="cs-CZ" sz="1200" dirty="0" smtClean="0">
                <a:solidFill>
                  <a:prstClr val="black"/>
                </a:solidFill>
              </a:rPr>
              <a:t>Je zdravotně nezávadná, podléhá častější a v některých parametrech přísnější kontrole kvality než balená voda.</a:t>
            </a:r>
          </a:p>
          <a:p>
            <a:pPr lvl="0" algn="just"/>
            <a:r>
              <a:rPr lang="cs-CZ" sz="1200" dirty="0" smtClean="0">
                <a:solidFill>
                  <a:prstClr val="black"/>
                </a:solidFill>
              </a:rPr>
              <a:t>Je kvalitní – po stránce kvality je zcela srovnatelná s balenou vodou, díky nižšímu obsahu minerálních látek méně zatěžuje ledviny.</a:t>
            </a:r>
          </a:p>
          <a:p>
            <a:pPr lvl="0" algn="just"/>
            <a:r>
              <a:rPr lang="cs-CZ" sz="1200" dirty="0" smtClean="0">
                <a:solidFill>
                  <a:prstClr val="black"/>
                </a:solidFill>
              </a:rPr>
              <a:t>Vždy čerstvá u vás doma – optimálně „uskladněna v chladu a temnu ve vodovodním potrubí.</a:t>
            </a:r>
          </a:p>
          <a:p>
            <a:pPr lvl="0" algn="just"/>
            <a:r>
              <a:rPr lang="cs-CZ" sz="1200" dirty="0" smtClean="0">
                <a:solidFill>
                  <a:prstClr val="black"/>
                </a:solidFill>
              </a:rPr>
              <a:t>Šetříte přírodu – odpadá přeprava kamiony, potřeba skladování a likvidace neekologického odpadu.</a:t>
            </a:r>
          </a:p>
          <a:p>
            <a:pPr lvl="0" algn="just"/>
            <a:r>
              <a:rPr lang="cs-CZ" sz="1200" dirty="0" smtClean="0">
                <a:solidFill>
                  <a:prstClr val="black"/>
                </a:solidFill>
              </a:rPr>
              <a:t>Šetříte své zdraví – nenosíte těžké balíky vody (balík se šesti láhvemi váží asi 10 kg).</a:t>
            </a:r>
            <a:endParaRPr lang="cs-CZ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0.3883 L 4.72222E-6 -4.81036E-7 " pathEditMode="fixed" rAng="0" ptsTypes="AA">
                                      <p:cBhvr>
                                        <p:cTn id="6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Historie pitné vody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2365228"/>
            <a:ext cx="8229600" cy="35293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3347864" y="1916832"/>
            <a:ext cx="2879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Vyprávěj podle obrázků</a:t>
            </a:r>
            <a:endParaRPr lang="cs-CZ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O vodě z vodovodu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733880"/>
          </a:xfrm>
        </p:spPr>
        <p:txBody>
          <a:bodyPr>
            <a:normAutofit/>
          </a:bodyPr>
          <a:lstStyle/>
          <a:p>
            <a:r>
              <a:rPr lang="cs-CZ" sz="1400" dirty="0" smtClean="0"/>
              <a:t>Mnoho z nás bere jako samozřejmost, že kdykoliv si doma otočí kohoutkem, začne téci čistá pitná voda. </a:t>
            </a:r>
            <a:r>
              <a:rPr lang="cs-CZ" sz="1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Odkud a jak se k nám pitná voda dostává a co se s ní stane, až z umyvadla odteče?</a:t>
            </a:r>
          </a:p>
          <a:p>
            <a:pPr>
              <a:buNone/>
            </a:pPr>
            <a:endParaRPr lang="cs-CZ" sz="14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sz="1400" dirty="0" smtClean="0"/>
              <a:t>Prochází tzv. </a:t>
            </a:r>
            <a:r>
              <a:rPr lang="cs-CZ" sz="1400" b="1" dirty="0" smtClean="0">
                <a:solidFill>
                  <a:srgbClr val="FF0000"/>
                </a:solidFill>
              </a:rPr>
              <a:t>vodárenským procesem</a:t>
            </a:r>
            <a:r>
              <a:rPr lang="cs-CZ" sz="1400" dirty="0" smtClean="0"/>
              <a:t>.</a:t>
            </a:r>
            <a:br>
              <a:rPr lang="cs-CZ" sz="1400" dirty="0" smtClean="0"/>
            </a:br>
            <a:r>
              <a:rPr lang="cs-CZ" sz="1400" dirty="0" smtClean="0"/>
              <a:t>Koloběh vody ve vodárenství je proces, při kterém dochází k využití vody na různé účely a vrací se zpět do přírody.</a:t>
            </a:r>
            <a:br>
              <a:rPr lang="cs-CZ" sz="1400" dirty="0" smtClean="0"/>
            </a:br>
            <a:r>
              <a:rPr lang="cs-CZ" sz="1400" dirty="0" smtClean="0"/>
              <a:t>Koloběh vody ve vodárenství začíná u </a:t>
            </a:r>
            <a:r>
              <a:rPr lang="cs-CZ" sz="1400" b="1" dirty="0" smtClean="0">
                <a:solidFill>
                  <a:srgbClr val="00B050"/>
                </a:solidFill>
              </a:rPr>
              <a:t>vodních zdrojů </a:t>
            </a:r>
            <a:r>
              <a:rPr lang="cs-CZ" sz="1400" b="1" dirty="0" smtClean="0"/>
              <a:t>(vodní toky – potoky, řeky, přehrady)</a:t>
            </a:r>
            <a:r>
              <a:rPr lang="cs-CZ" sz="1400" dirty="0" smtClean="0"/>
              <a:t>. Aby se voda ke spotřebiteli dostávala upravená a zdravotně nezávadná, musí projít procesem úpravy vody, který ji zbaví nežádoucích příměsí a hygienicky ji zabezpečí. Z </a:t>
            </a:r>
            <a:r>
              <a:rPr lang="cs-CZ" sz="1400" b="1" dirty="0" smtClean="0"/>
              <a:t>úpravny vody</a:t>
            </a:r>
            <a:r>
              <a:rPr lang="cs-CZ" sz="1400" dirty="0" smtClean="0"/>
              <a:t> se vodovodními řady pomocí čerpadel dostává ke spotřebiteli - což je </a:t>
            </a:r>
            <a:r>
              <a:rPr lang="cs-CZ" sz="1400" b="1" dirty="0" smtClean="0"/>
              <a:t>doprava vody</a:t>
            </a:r>
            <a:r>
              <a:rPr lang="cs-CZ" sz="1400" dirty="0" smtClean="0"/>
              <a:t>.</a:t>
            </a:r>
            <a:br>
              <a:rPr lang="cs-CZ" sz="1400" dirty="0" smtClean="0"/>
            </a:b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r>
              <a:rPr lang="cs-CZ" sz="1400" dirty="0" smtClean="0"/>
              <a:t>U spotřebitelů se voda využije na různé účely a znečištěná se odvádí do kanalizační sítě. </a:t>
            </a:r>
            <a:r>
              <a:rPr lang="cs-CZ" sz="1400" b="1" dirty="0" smtClean="0"/>
              <a:t>Kanalizace</a:t>
            </a:r>
            <a:r>
              <a:rPr lang="cs-CZ" sz="1400" dirty="0" smtClean="0"/>
              <a:t> odvádí odpadní vody do čistíren odpadních vod. Zde probíhá proces </a:t>
            </a:r>
            <a:r>
              <a:rPr lang="cs-CZ" sz="1400" b="1" dirty="0" smtClean="0"/>
              <a:t>čištění vody</a:t>
            </a:r>
            <a:r>
              <a:rPr lang="cs-CZ" sz="1400" dirty="0" smtClean="0"/>
              <a:t> a vyčištěná voda se vrací zpět do přírody.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 descr="C:\Users\Kroupa\AppData\Local\Microsoft\Windows\Temporary Internet Files\Content.IE5\57G1GTEQ\MC900441753[2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5445224"/>
            <a:ext cx="1584176" cy="122413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Vodárenský proces-úpravna vody</a:t>
            </a:r>
            <a:endParaRPr lang="cs-CZ" dirty="0"/>
          </a:p>
        </p:txBody>
      </p:sp>
      <p:pic>
        <p:nvPicPr>
          <p:cNvPr id="6" name="Zástupný symbol pro obsah 5" descr="uprava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069530"/>
            <a:ext cx="8229600" cy="4120703"/>
          </a:xfrm>
        </p:spPr>
      </p:pic>
      <p:sp>
        <p:nvSpPr>
          <p:cNvPr id="7" name="TextovéPole 6"/>
          <p:cNvSpPr txBox="1"/>
          <p:nvPr/>
        </p:nvSpPr>
        <p:spPr>
          <a:xfrm>
            <a:off x="1475656" y="6309320"/>
            <a:ext cx="712383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/>
              </a:rPr>
              <a:t>http://hry-</a:t>
            </a:r>
            <a:r>
              <a:rPr lang="cs-CZ" dirty="0" err="1" smtClean="0">
                <a:hlinkClick r:id="rId3"/>
              </a:rPr>
              <a:t>vodplan.sazp.sk</a:t>
            </a:r>
            <a:r>
              <a:rPr lang="cs-CZ" dirty="0" smtClean="0">
                <a:hlinkClick r:id="rId3"/>
              </a:rPr>
              <a:t>/index.</a:t>
            </a:r>
            <a:r>
              <a:rPr lang="cs-CZ" dirty="0" err="1" smtClean="0">
                <a:hlinkClick r:id="rId3"/>
              </a:rPr>
              <a:t>php</a:t>
            </a:r>
            <a:r>
              <a:rPr lang="cs-CZ" dirty="0" smtClean="0">
                <a:hlinkClick r:id="rId3"/>
              </a:rPr>
              <a:t>?</a:t>
            </a:r>
            <a:r>
              <a:rPr lang="cs-CZ" dirty="0" err="1" smtClean="0">
                <a:hlinkClick r:id="rId3"/>
              </a:rPr>
              <a:t>choice</a:t>
            </a:r>
            <a:r>
              <a:rPr lang="cs-CZ" dirty="0" smtClean="0">
                <a:hlinkClick r:id="rId3"/>
              </a:rPr>
              <a:t>=</a:t>
            </a:r>
            <a:r>
              <a:rPr lang="cs-CZ" dirty="0" err="1" smtClean="0">
                <a:hlinkClick r:id="rId3"/>
              </a:rPr>
              <a:t>odber</a:t>
            </a:r>
            <a:endParaRPr lang="cs-CZ" dirty="0" smtClean="0"/>
          </a:p>
          <a:p>
            <a:r>
              <a:rPr lang="cs-CZ" sz="800" dirty="0" smtClean="0"/>
              <a:t>Hra – puzzle, přikládání jednotlivých částí vodárenského procesu do vyznačených míst (tvarů)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Vodárenský proces-čistička odpadních vod</a:t>
            </a:r>
            <a:endParaRPr lang="cs-CZ" dirty="0"/>
          </a:p>
        </p:txBody>
      </p:sp>
      <p:pic>
        <p:nvPicPr>
          <p:cNvPr id="4" name="Zástupný symbol pro obsah 3" descr="odvadzanie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069530"/>
            <a:ext cx="8229600" cy="4120703"/>
          </a:xfrm>
        </p:spPr>
      </p:pic>
      <p:sp>
        <p:nvSpPr>
          <p:cNvPr id="5" name="TextovéPole 4"/>
          <p:cNvSpPr txBox="1"/>
          <p:nvPr/>
        </p:nvSpPr>
        <p:spPr>
          <a:xfrm>
            <a:off x="1475656" y="6237312"/>
            <a:ext cx="7056784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/>
              </a:rPr>
              <a:t>http://hry-</a:t>
            </a:r>
            <a:r>
              <a:rPr lang="cs-CZ" dirty="0" err="1" smtClean="0">
                <a:hlinkClick r:id="rId3"/>
              </a:rPr>
              <a:t>vodplan.sazp.sk</a:t>
            </a:r>
            <a:r>
              <a:rPr lang="cs-CZ" dirty="0" smtClean="0">
                <a:hlinkClick r:id="rId3"/>
              </a:rPr>
              <a:t>/index.</a:t>
            </a:r>
            <a:r>
              <a:rPr lang="cs-CZ" dirty="0" err="1" smtClean="0">
                <a:hlinkClick r:id="rId3"/>
              </a:rPr>
              <a:t>php</a:t>
            </a:r>
            <a:r>
              <a:rPr lang="cs-CZ" dirty="0" smtClean="0">
                <a:hlinkClick r:id="rId3"/>
              </a:rPr>
              <a:t>?</a:t>
            </a:r>
            <a:r>
              <a:rPr lang="cs-CZ" dirty="0" err="1" smtClean="0">
                <a:hlinkClick r:id="rId3"/>
              </a:rPr>
              <a:t>choice</a:t>
            </a:r>
            <a:r>
              <a:rPr lang="cs-CZ" dirty="0" smtClean="0">
                <a:hlinkClick r:id="rId3"/>
              </a:rPr>
              <a:t>=</a:t>
            </a:r>
            <a:r>
              <a:rPr lang="cs-CZ" dirty="0" err="1" smtClean="0">
                <a:hlinkClick r:id="rId3"/>
              </a:rPr>
              <a:t>odvadzanie</a:t>
            </a:r>
            <a:endParaRPr lang="cs-CZ" dirty="0" smtClean="0"/>
          </a:p>
          <a:p>
            <a:r>
              <a:rPr lang="cs-CZ" sz="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Hra- puzzle- </a:t>
            </a:r>
            <a:r>
              <a:rPr lang="cs-CZ" sz="800" dirty="0" smtClean="0"/>
              <a:t> přikládání částí obrázků do vyznačených tvarů</a:t>
            </a:r>
          </a:p>
          <a:p>
            <a:endParaRPr lang="cs-CZ" sz="800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Vodní zdroj v našem okolí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Přehrada </a:t>
            </a:r>
            <a:r>
              <a:rPr lang="cs-CZ" dirty="0" err="1" smtClean="0">
                <a:solidFill>
                  <a:srgbClr val="FF0000"/>
                </a:solidFill>
              </a:rPr>
              <a:t>Fláje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Obrázek 3" descr="200px-FlajeHra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00192" y="2924944"/>
            <a:ext cx="2540000" cy="3933056"/>
          </a:xfrm>
          <a:prstGeom prst="rect">
            <a:avLst/>
          </a:prstGeom>
          <a:ln w="38100">
            <a:solidFill>
              <a:schemeClr val="bg2">
                <a:lumMod val="25000"/>
              </a:schemeClr>
            </a:solidFill>
          </a:ln>
          <a:scene3d>
            <a:camera prst="perspectiveFront"/>
            <a:lightRig rig="threePt" dir="t"/>
          </a:scene3d>
        </p:spPr>
      </p:pic>
      <p:pic>
        <p:nvPicPr>
          <p:cNvPr id="5" name="Obrázek 4" descr="flaj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635896" y="2996952"/>
            <a:ext cx="2304256" cy="2016224"/>
          </a:xfrm>
          <a:prstGeom prst="rect">
            <a:avLst/>
          </a:prstGeom>
          <a:ln w="38100">
            <a:solidFill>
              <a:schemeClr val="bg2">
                <a:lumMod val="25000"/>
              </a:schemeClr>
            </a:solidFill>
          </a:ln>
        </p:spPr>
      </p:pic>
      <p:pic>
        <p:nvPicPr>
          <p:cNvPr id="6" name="Obrázek 5" descr="fláj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7545" y="2924944"/>
            <a:ext cx="2808312" cy="3933056"/>
          </a:xfrm>
          <a:prstGeom prst="rect">
            <a:avLst/>
          </a:prstGeom>
          <a:ln w="38100">
            <a:solidFill>
              <a:schemeClr val="bg2">
                <a:lumMod val="25000"/>
              </a:schemeClr>
            </a:solidFill>
          </a:ln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buFont typeface="+mj-lt"/>
              <a:buAutoNum type="arabicPeriod"/>
            </a:pPr>
            <a:endParaRPr lang="cs-CZ" sz="1400" dirty="0" smtClean="0"/>
          </a:p>
          <a:p>
            <a:pPr marL="342900" indent="-342900">
              <a:buNone/>
            </a:pPr>
            <a:endParaRPr lang="cs-CZ" sz="1400" dirty="0" smtClean="0"/>
          </a:p>
          <a:p>
            <a:pPr marL="342900" indent="-342900">
              <a:buNone/>
            </a:pPr>
            <a:r>
              <a:rPr lang="cs-CZ" sz="1400" dirty="0" smtClean="0"/>
              <a:t>Proč se planetě Zemi říká MODRÁ planeta?</a:t>
            </a:r>
          </a:p>
          <a:p>
            <a:pPr marL="342900" indent="-342900">
              <a:buFont typeface="+mj-lt"/>
              <a:buAutoNum type="arabicPeriod"/>
            </a:pPr>
            <a:endParaRPr lang="cs-CZ" sz="1400" dirty="0" smtClean="0"/>
          </a:p>
          <a:p>
            <a:pPr marL="342900" indent="-342900">
              <a:buNone/>
            </a:pPr>
            <a:endParaRPr lang="cs-CZ" sz="1400" dirty="0" smtClean="0"/>
          </a:p>
          <a:p>
            <a:pPr marL="342900" indent="-342900">
              <a:buNone/>
            </a:pPr>
            <a:endParaRPr lang="cs-CZ" sz="1400" dirty="0" smtClean="0"/>
          </a:p>
          <a:p>
            <a:pPr marL="342900" indent="-342900">
              <a:buNone/>
            </a:pPr>
            <a:r>
              <a:rPr lang="cs-CZ" sz="1400" dirty="0" smtClean="0"/>
              <a:t>Urči skupenství /podobu/ vody.</a:t>
            </a:r>
          </a:p>
          <a:p>
            <a:pPr marL="342900" indent="-342900">
              <a:buNone/>
            </a:pPr>
            <a:endParaRPr lang="cs-CZ" sz="1400" dirty="0" smtClean="0"/>
          </a:p>
          <a:p>
            <a:pPr marL="342900" indent="-342900">
              <a:buNone/>
            </a:pPr>
            <a:endParaRPr lang="cs-CZ" sz="1400" dirty="0" smtClean="0"/>
          </a:p>
          <a:p>
            <a:pPr marL="342900" indent="-342900">
              <a:buNone/>
            </a:pPr>
            <a:endParaRPr lang="cs-CZ" sz="1400" dirty="0" smtClean="0"/>
          </a:p>
          <a:p>
            <a:pPr marL="342900" indent="-342900">
              <a:buNone/>
            </a:pPr>
            <a:endParaRPr lang="cs-CZ" sz="1400" dirty="0" smtClean="0"/>
          </a:p>
          <a:p>
            <a:pPr marL="342900" indent="-342900">
              <a:buNone/>
            </a:pPr>
            <a:r>
              <a:rPr lang="cs-CZ" sz="1400" dirty="0" smtClean="0"/>
              <a:t>K čemu vodu potřebujeme v domácnosti?</a:t>
            </a:r>
          </a:p>
          <a:p>
            <a:pPr marL="342900" indent="-342900">
              <a:buNone/>
            </a:pPr>
            <a:endParaRPr lang="cs-CZ" sz="1400" dirty="0" smtClean="0"/>
          </a:p>
          <a:p>
            <a:pPr marL="342900" indent="-342900">
              <a:buNone/>
            </a:pPr>
            <a:endParaRPr lang="cs-CZ" sz="1400" dirty="0" smtClean="0"/>
          </a:p>
          <a:p>
            <a:pPr marL="342900" indent="-342900">
              <a:buNone/>
            </a:pPr>
            <a:endParaRPr lang="cs-CZ" sz="1400" dirty="0" smtClean="0"/>
          </a:p>
          <a:p>
            <a:pPr marL="342900" indent="-342900">
              <a:buNone/>
            </a:pPr>
            <a:endParaRPr lang="cs-CZ" sz="1400" dirty="0"/>
          </a:p>
        </p:txBody>
      </p:sp>
      <p:pic>
        <p:nvPicPr>
          <p:cNvPr id="3073" name="Picture 1" descr="C:\Users\Kroupa\AppData\Local\Microsoft\Windows\Temporary Internet Files\Content.IE5\6GQOC5ZJ\MP90040690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3717032"/>
            <a:ext cx="1008112" cy="720080"/>
          </a:xfrm>
          <a:prstGeom prst="rect">
            <a:avLst/>
          </a:prstGeom>
          <a:noFill/>
        </p:spPr>
      </p:pic>
      <p:pic>
        <p:nvPicPr>
          <p:cNvPr id="3074" name="Picture 2" descr="C:\Users\Kroupa\AppData\Local\Microsoft\Windows\Temporary Internet Files\Content.IE5\R6MFLTR3\MP900289199[1]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090909"/>
              </a:clrFrom>
              <a:clrTo>
                <a:srgbClr val="09090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716016" y="1988840"/>
            <a:ext cx="1440160" cy="936104"/>
          </a:xfrm>
          <a:prstGeom prst="rect">
            <a:avLst/>
          </a:prstGeom>
          <a:noFill/>
        </p:spPr>
      </p:pic>
      <p:pic>
        <p:nvPicPr>
          <p:cNvPr id="3075" name="Picture 3" descr="C:\Users\Kroupa\AppData\Local\Microsoft\Windows\Temporary Internet Files\Content.IE5\57G1GTEQ\MC900441753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3645024"/>
            <a:ext cx="939552" cy="864096"/>
          </a:xfrm>
          <a:prstGeom prst="rect">
            <a:avLst/>
          </a:prstGeom>
          <a:noFill/>
        </p:spPr>
      </p:pic>
      <p:pic>
        <p:nvPicPr>
          <p:cNvPr id="3076" name="Picture 4" descr="C:\Users\Kroupa\AppData\Local\Microsoft\Windows\Temporary Internet Files\Content.IE5\6GQOC5ZJ\MC900441750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23928" y="5013176"/>
            <a:ext cx="576064" cy="720080"/>
          </a:xfrm>
          <a:prstGeom prst="rect">
            <a:avLst/>
          </a:prstGeom>
          <a:noFill/>
        </p:spPr>
      </p:pic>
      <p:pic>
        <p:nvPicPr>
          <p:cNvPr id="3077" name="Picture 5" descr="C:\Users\Kroupa\AppData\Local\Microsoft\Windows\Temporary Internet Files\Content.IE5\57G1GTEQ\MC90008893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572000" y="5085184"/>
            <a:ext cx="1224136" cy="759411"/>
          </a:xfrm>
          <a:prstGeom prst="rect">
            <a:avLst/>
          </a:prstGeom>
          <a:noFill/>
        </p:spPr>
      </p:pic>
      <p:pic>
        <p:nvPicPr>
          <p:cNvPr id="3078" name="Picture 6" descr="C:\Users\Kroupa\AppData\Local\Microsoft\Windows\Temporary Internet Files\Content.IE5\6GQOC5ZJ\MC90029612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84168" y="5013176"/>
            <a:ext cx="862438" cy="857322"/>
          </a:xfrm>
          <a:prstGeom prst="rect">
            <a:avLst/>
          </a:prstGeom>
          <a:noFill/>
        </p:spPr>
      </p:pic>
      <p:pic>
        <p:nvPicPr>
          <p:cNvPr id="3079" name="Picture 7" descr="C:\Users\Kroupa\AppData\Local\Microsoft\Windows\Temporary Internet Files\Content.IE5\VUNR1JHZ\MC90035236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236296" y="5013176"/>
            <a:ext cx="576064" cy="949615"/>
          </a:xfrm>
          <a:prstGeom prst="rect">
            <a:avLst/>
          </a:prstGeom>
          <a:noFill/>
        </p:spPr>
      </p:pic>
      <p:pic>
        <p:nvPicPr>
          <p:cNvPr id="3080" name="Picture 8" descr="C:\Users\Kroupa\AppData\Local\Microsoft\Windows\Temporary Internet Files\Content.IE5\57G1GTEQ\MC90003030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244408" y="4797152"/>
            <a:ext cx="648072" cy="1148954"/>
          </a:xfrm>
          <a:prstGeom prst="rect">
            <a:avLst/>
          </a:prstGeom>
          <a:noFill/>
        </p:spPr>
      </p:pic>
      <p:pic>
        <p:nvPicPr>
          <p:cNvPr id="12" name="Picture 10" descr="C:\Users\Kroupa\AppData\Local\Microsoft\Windows\Temporary Internet Files\Content.IE5\57G1GTEQ\MC900196458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732240" y="3789040"/>
            <a:ext cx="648072" cy="72008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37041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Odměna pro šikovné dětičky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Hry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tajemstvivody.cz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chytani.htm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vodnistrazci.cz</a:t>
            </a:r>
            <a:r>
              <a:rPr lang="cs-CZ" dirty="0" smtClean="0">
                <a:hlinkClick r:id="rId3"/>
              </a:rPr>
              <a:t>/hry/najdi-10-</a:t>
            </a:r>
            <a:r>
              <a:rPr lang="cs-CZ" dirty="0" err="1" smtClean="0">
                <a:hlinkClick r:id="rId3"/>
              </a:rPr>
              <a:t>rozdilu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Film – „Cesta vody“</a:t>
            </a:r>
          </a:p>
          <a:p>
            <a:pPr>
              <a:buNone/>
            </a:pP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vodnistrazci.cz</a:t>
            </a:r>
            <a:r>
              <a:rPr lang="cs-CZ" dirty="0" smtClean="0">
                <a:hlinkClick r:id="rId4"/>
              </a:rPr>
              <a:t>//k-</a:t>
            </a:r>
            <a:r>
              <a:rPr lang="cs-CZ" dirty="0" err="1" smtClean="0">
                <a:hlinkClick r:id="rId4"/>
              </a:rPr>
              <a:t>vytazeni</a:t>
            </a:r>
            <a:r>
              <a:rPr lang="cs-CZ" dirty="0" smtClean="0">
                <a:hlinkClick r:id="rId4"/>
              </a:rPr>
              <a:t>/k-vytazeni1/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1200" dirty="0" smtClean="0"/>
              <a:t>Zeměkoule-http://upload.wikimedia.org/wikipedia/commons/thumb/0/0e/Nasa_earth.jpg/220px-Nasa_earth.jpg</a:t>
            </a:r>
          </a:p>
          <a:p>
            <a:r>
              <a:rPr lang="cs-CZ" sz="1200" dirty="0" smtClean="0"/>
              <a:t>Oceán - </a:t>
            </a:r>
            <a:r>
              <a:rPr lang="cs-CZ" sz="1200" dirty="0" smtClean="0">
                <a:hlinkClick r:id="rId2"/>
              </a:rPr>
              <a:t>http://upload.wikimedia.org/wikipedia/commons/thumb/c/cc/Cancun_1600.jpg/220px-Cancun_1600.jpg</a:t>
            </a:r>
            <a:endParaRPr lang="cs-CZ" sz="1200" dirty="0" smtClean="0"/>
          </a:p>
          <a:p>
            <a:r>
              <a:rPr lang="cs-CZ" sz="1200" dirty="0" smtClean="0"/>
              <a:t>Moře - </a:t>
            </a:r>
            <a:r>
              <a:rPr lang="cs-CZ" sz="1200" dirty="0" smtClean="0">
                <a:hlinkClick r:id="rId3"/>
              </a:rPr>
              <a:t>http://upload.wikimedia.org/wikipedia/commons/thumb/8/8b/View_of_capri_2.jpg/220px-View_of_capri_2.jpg</a:t>
            </a:r>
            <a:endParaRPr lang="cs-CZ" sz="1200" dirty="0" smtClean="0"/>
          </a:p>
          <a:p>
            <a:r>
              <a:rPr lang="cs-CZ" sz="1200" dirty="0" smtClean="0"/>
              <a:t>Potok - </a:t>
            </a:r>
            <a:r>
              <a:rPr lang="cs-CZ" sz="1200" dirty="0" smtClean="0">
                <a:hlinkClick r:id="rId4"/>
              </a:rPr>
              <a:t>http://upload.wikimedia.org/wikipedia/commons/thumb/7/7e/Poho%C5%99sk%C3%BD-potok-57.jpg/175px-Poho%C5%99sk%C3%BD-potok-57.jpg</a:t>
            </a:r>
            <a:endParaRPr lang="cs-CZ" sz="1200" dirty="0" smtClean="0"/>
          </a:p>
          <a:p>
            <a:r>
              <a:rPr lang="cs-CZ" sz="1200" dirty="0" smtClean="0"/>
              <a:t>Řeka - </a:t>
            </a:r>
            <a:r>
              <a:rPr lang="cs-CZ" sz="1200" dirty="0" smtClean="0">
                <a:hlinkClick r:id="rId5"/>
              </a:rPr>
              <a:t>http://upload.wikimedia.org/wikipedia/commons/thumb/0/03/Grand_Tetons11.jpg/220px-Grand_Tetons11.jpg</a:t>
            </a:r>
            <a:endParaRPr lang="cs-CZ" sz="1200" dirty="0" smtClean="0"/>
          </a:p>
          <a:p>
            <a:r>
              <a:rPr lang="cs-CZ" sz="1200" dirty="0" smtClean="0"/>
              <a:t>Rybník - </a:t>
            </a:r>
            <a:r>
              <a:rPr lang="cs-CZ" sz="1200" dirty="0" smtClean="0">
                <a:hlinkClick r:id="rId6"/>
              </a:rPr>
              <a:t>http://upload.wikimedia.org/wikipedia/commons/thumb/3/33/Jordan_Pond_in_Tabor_CZ.JPG/220px-Jordan_Pond_in_Tabor_CZ.JPG</a:t>
            </a:r>
            <a:endParaRPr lang="cs-CZ" sz="1200" dirty="0" smtClean="0"/>
          </a:p>
          <a:p>
            <a:r>
              <a:rPr lang="cs-CZ" sz="1200" dirty="0" smtClean="0"/>
              <a:t>Jezero - </a:t>
            </a:r>
            <a:r>
              <a:rPr lang="cs-CZ" sz="1200" dirty="0" smtClean="0">
                <a:hlinkClick r:id="rId7"/>
              </a:rPr>
              <a:t>http://upload.wikimedia.org/wikipedia/commons/thumb/f/f2/19.8.12_Hnevin_Mostecke_jezero.JPG/200px-19.8.12_Hnevin_Mostecke_jezero.JPG</a:t>
            </a:r>
            <a:endParaRPr lang="cs-CZ" sz="1200" dirty="0" smtClean="0"/>
          </a:p>
          <a:p>
            <a:r>
              <a:rPr lang="cs-CZ" sz="1200" dirty="0" smtClean="0"/>
              <a:t>HRY - </a:t>
            </a:r>
            <a:r>
              <a:rPr lang="cs-CZ" sz="1200" dirty="0" smtClean="0">
                <a:hlinkClick r:id="rId8"/>
              </a:rPr>
              <a:t>http://www.</a:t>
            </a:r>
            <a:r>
              <a:rPr lang="cs-CZ" sz="1200" dirty="0" err="1" smtClean="0">
                <a:hlinkClick r:id="rId8"/>
              </a:rPr>
              <a:t>tajemstvivody.cz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chytani.htm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	            </a:t>
            </a:r>
            <a:r>
              <a:rPr lang="cs-CZ" sz="1200" dirty="0" smtClean="0">
                <a:hlinkClick r:id="rId9"/>
              </a:rPr>
              <a:t>http://www.</a:t>
            </a:r>
            <a:r>
              <a:rPr lang="cs-CZ" sz="1200" dirty="0" err="1" smtClean="0">
                <a:hlinkClick r:id="rId9"/>
              </a:rPr>
              <a:t>vodnistrazci.cz</a:t>
            </a:r>
            <a:r>
              <a:rPr lang="cs-CZ" sz="1200" dirty="0" smtClean="0">
                <a:hlinkClick r:id="rId9"/>
              </a:rPr>
              <a:t>/hry/najdi-10-</a:t>
            </a:r>
            <a:r>
              <a:rPr lang="cs-CZ" sz="1200" dirty="0" err="1" smtClean="0">
                <a:hlinkClick r:id="rId9"/>
              </a:rPr>
              <a:t>rozdilu</a:t>
            </a:r>
            <a:r>
              <a:rPr lang="cs-CZ" sz="1200" dirty="0" smtClean="0">
                <a:hlinkClick r:id="rId9"/>
              </a:rPr>
              <a:t>/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	            </a:t>
            </a:r>
            <a:r>
              <a:rPr lang="cs-CZ" sz="1200" dirty="0" smtClean="0">
                <a:hlinkClick r:id="rId10"/>
              </a:rPr>
              <a:t>http://hry-</a:t>
            </a:r>
            <a:r>
              <a:rPr lang="cs-CZ" sz="1200" dirty="0" err="1" smtClean="0">
                <a:hlinkClick r:id="rId10"/>
              </a:rPr>
              <a:t>vodplan.sazp.sk</a:t>
            </a:r>
            <a:r>
              <a:rPr lang="cs-CZ" sz="1200" dirty="0" smtClean="0">
                <a:hlinkClick r:id="rId10"/>
              </a:rPr>
              <a:t>/index.</a:t>
            </a:r>
            <a:r>
              <a:rPr lang="cs-CZ" sz="1200" dirty="0" err="1" smtClean="0">
                <a:hlinkClick r:id="rId10"/>
              </a:rPr>
              <a:t>php</a:t>
            </a:r>
            <a:r>
              <a:rPr lang="cs-CZ" sz="1200" dirty="0" smtClean="0">
                <a:hlinkClick r:id="rId10"/>
              </a:rPr>
              <a:t>?</a:t>
            </a:r>
            <a:r>
              <a:rPr lang="cs-CZ" sz="1200" dirty="0" err="1" smtClean="0">
                <a:hlinkClick r:id="rId10"/>
              </a:rPr>
              <a:t>choice</a:t>
            </a:r>
            <a:r>
              <a:rPr lang="cs-CZ" sz="1200" dirty="0" smtClean="0">
                <a:hlinkClick r:id="rId10"/>
              </a:rPr>
              <a:t>=</a:t>
            </a:r>
            <a:r>
              <a:rPr lang="cs-CZ" sz="1200" dirty="0" err="1" smtClean="0">
                <a:hlinkClick r:id="rId10"/>
              </a:rPr>
              <a:t>odber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                    </a:t>
            </a:r>
            <a:r>
              <a:rPr lang="cs-CZ" sz="1200" dirty="0" smtClean="0">
                <a:hlinkClick r:id="rId11"/>
              </a:rPr>
              <a:t>http://hry-</a:t>
            </a:r>
            <a:r>
              <a:rPr lang="cs-CZ" sz="1200" dirty="0" err="1" smtClean="0">
                <a:hlinkClick r:id="rId11"/>
              </a:rPr>
              <a:t>vodplan.sazp.sk</a:t>
            </a:r>
            <a:r>
              <a:rPr lang="cs-CZ" sz="1200" dirty="0" smtClean="0">
                <a:hlinkClick r:id="rId11"/>
              </a:rPr>
              <a:t>/index.</a:t>
            </a:r>
            <a:r>
              <a:rPr lang="cs-CZ" sz="1200" dirty="0" err="1" smtClean="0">
                <a:hlinkClick r:id="rId11"/>
              </a:rPr>
              <a:t>php</a:t>
            </a:r>
            <a:r>
              <a:rPr lang="cs-CZ" sz="1200" dirty="0" smtClean="0">
                <a:hlinkClick r:id="rId11"/>
              </a:rPr>
              <a:t>?</a:t>
            </a:r>
            <a:r>
              <a:rPr lang="cs-CZ" sz="1200" dirty="0" err="1" smtClean="0">
                <a:hlinkClick r:id="rId11"/>
              </a:rPr>
              <a:t>choice</a:t>
            </a:r>
            <a:r>
              <a:rPr lang="cs-CZ" sz="1200" dirty="0" smtClean="0">
                <a:hlinkClick r:id="rId11"/>
              </a:rPr>
              <a:t>=</a:t>
            </a:r>
            <a:r>
              <a:rPr lang="cs-CZ" sz="1200" dirty="0" err="1" smtClean="0">
                <a:hlinkClick r:id="rId11"/>
              </a:rPr>
              <a:t>odvadzanie</a:t>
            </a:r>
            <a:endParaRPr lang="cs-CZ" sz="1200" dirty="0" smtClean="0"/>
          </a:p>
          <a:p>
            <a:r>
              <a:rPr lang="cs-CZ" sz="1200" dirty="0" smtClean="0"/>
              <a:t>Historie pitné vody-příběh- </a:t>
            </a:r>
            <a:r>
              <a:rPr lang="cs-CZ" sz="1200" dirty="0" smtClean="0">
                <a:hlinkClick r:id="rId12"/>
              </a:rPr>
              <a:t>http://www.</a:t>
            </a:r>
            <a:r>
              <a:rPr lang="cs-CZ" sz="1200" dirty="0" err="1" smtClean="0">
                <a:hlinkClick r:id="rId12"/>
              </a:rPr>
              <a:t>vodnistrazci.cz</a:t>
            </a:r>
            <a:r>
              <a:rPr lang="cs-CZ" sz="1200" dirty="0" smtClean="0">
                <a:hlinkClick r:id="rId12"/>
              </a:rPr>
              <a:t>/</a:t>
            </a:r>
            <a:r>
              <a:rPr lang="cs-CZ" sz="1200" dirty="0" err="1" smtClean="0">
                <a:hlinkClick r:id="rId12"/>
              </a:rPr>
              <a:t>files</a:t>
            </a:r>
            <a:r>
              <a:rPr lang="cs-CZ" sz="1200" dirty="0" smtClean="0">
                <a:hlinkClick r:id="rId12"/>
              </a:rPr>
              <a:t>/</a:t>
            </a:r>
            <a:r>
              <a:rPr lang="cs-CZ" sz="1200" dirty="0" err="1" smtClean="0">
                <a:hlinkClick r:id="rId12"/>
              </a:rPr>
              <a:t>pdf</a:t>
            </a:r>
            <a:r>
              <a:rPr lang="cs-CZ" sz="1200" dirty="0" smtClean="0">
                <a:hlinkClick r:id="rId12"/>
              </a:rPr>
              <a:t>/</a:t>
            </a:r>
            <a:r>
              <a:rPr lang="cs-CZ" sz="1200" dirty="0" err="1" smtClean="0">
                <a:hlinkClick r:id="rId12"/>
              </a:rPr>
              <a:t>pribeh</a:t>
            </a:r>
            <a:r>
              <a:rPr lang="cs-CZ" sz="1200" dirty="0" smtClean="0">
                <a:hlinkClick r:id="rId12"/>
              </a:rPr>
              <a:t>_kapky.</a:t>
            </a:r>
            <a:r>
              <a:rPr lang="cs-CZ" sz="1200" dirty="0" err="1" smtClean="0">
                <a:hlinkClick r:id="rId12"/>
              </a:rPr>
              <a:t>pdf</a:t>
            </a:r>
            <a:endParaRPr lang="cs-CZ" sz="1200" dirty="0" smtClean="0"/>
          </a:p>
          <a:p>
            <a:r>
              <a:rPr lang="cs-CZ" sz="1200" dirty="0" smtClean="0"/>
              <a:t>Říkanka „Koloběh vody“ - </a:t>
            </a:r>
            <a:r>
              <a:rPr lang="cs-CZ" sz="1200" dirty="0" smtClean="0">
                <a:hlinkClick r:id="rId13"/>
              </a:rPr>
              <a:t>http://www.</a:t>
            </a:r>
            <a:r>
              <a:rPr lang="cs-CZ" sz="1200" dirty="0" err="1" smtClean="0">
                <a:hlinkClick r:id="rId13"/>
              </a:rPr>
              <a:t>predskolaci.cz</a:t>
            </a:r>
            <a:r>
              <a:rPr lang="cs-CZ" sz="1200" dirty="0" smtClean="0">
                <a:hlinkClick r:id="rId13"/>
              </a:rPr>
              <a:t>/?p=16868#more-16868</a:t>
            </a:r>
            <a:endParaRPr lang="cs-CZ" sz="1200" dirty="0" smtClean="0"/>
          </a:p>
          <a:p>
            <a:r>
              <a:rPr lang="cs-CZ" sz="1200" dirty="0" smtClean="0"/>
              <a:t>Koloběh vody –upravený obrázek- </a:t>
            </a:r>
            <a:r>
              <a:rPr lang="cs-CZ" sz="1200" dirty="0" smtClean="0">
                <a:hlinkClick r:id="rId14"/>
              </a:rPr>
              <a:t>http://www.</a:t>
            </a:r>
            <a:r>
              <a:rPr lang="cs-CZ" sz="1200" dirty="0" err="1" smtClean="0">
                <a:hlinkClick r:id="rId14"/>
              </a:rPr>
              <a:t>pomocucitelum.cz</a:t>
            </a:r>
            <a:r>
              <a:rPr lang="cs-CZ" sz="1200" dirty="0" smtClean="0">
                <a:hlinkClick r:id="rId14"/>
              </a:rPr>
              <a:t>/katalog-</a:t>
            </a:r>
            <a:r>
              <a:rPr lang="cs-CZ" sz="1200" dirty="0" err="1" smtClean="0">
                <a:hlinkClick r:id="rId14"/>
              </a:rPr>
              <a:t>ucebnich</a:t>
            </a:r>
            <a:r>
              <a:rPr lang="cs-CZ" sz="1200" dirty="0" smtClean="0">
                <a:hlinkClick r:id="rId14"/>
              </a:rPr>
              <a:t>-</a:t>
            </a:r>
            <a:r>
              <a:rPr lang="cs-CZ" sz="1200" dirty="0" err="1" smtClean="0">
                <a:hlinkClick r:id="rId14"/>
              </a:rPr>
              <a:t>materialu</a:t>
            </a:r>
            <a:r>
              <a:rPr lang="cs-CZ" sz="1200" dirty="0" smtClean="0">
                <a:hlinkClick r:id="rId14"/>
              </a:rPr>
              <a:t>/</a:t>
            </a:r>
            <a:r>
              <a:rPr lang="cs-CZ" sz="1200" dirty="0" err="1" smtClean="0">
                <a:hlinkClick r:id="rId14"/>
              </a:rPr>
              <a:t>prirodopis</a:t>
            </a:r>
            <a:r>
              <a:rPr lang="cs-CZ" sz="1200" dirty="0" smtClean="0">
                <a:hlinkClick r:id="rId14"/>
              </a:rPr>
              <a:t>/</a:t>
            </a:r>
            <a:r>
              <a:rPr lang="cs-CZ" sz="1200" dirty="0" err="1" smtClean="0">
                <a:hlinkClick r:id="rId14"/>
              </a:rPr>
              <a:t>kolobeh</a:t>
            </a:r>
            <a:r>
              <a:rPr lang="cs-CZ" sz="1200" dirty="0" smtClean="0">
                <a:hlinkClick r:id="rId14"/>
              </a:rPr>
              <a:t>-vody-v-</a:t>
            </a:r>
            <a:r>
              <a:rPr lang="cs-CZ" sz="1200" dirty="0" err="1" smtClean="0">
                <a:hlinkClick r:id="rId14"/>
              </a:rPr>
              <a:t>prirode</a:t>
            </a:r>
            <a:r>
              <a:rPr lang="cs-CZ" sz="1200" dirty="0" smtClean="0">
                <a:hlinkClick r:id="rId14"/>
              </a:rPr>
              <a:t>-477.html</a:t>
            </a:r>
            <a:endParaRPr lang="cs-CZ" sz="1200" dirty="0" smtClean="0"/>
          </a:p>
          <a:p>
            <a:r>
              <a:rPr lang="cs-CZ" sz="1200" dirty="0" smtClean="0"/>
              <a:t>Koloběh vody-velký - </a:t>
            </a:r>
            <a:r>
              <a:rPr lang="cs-CZ" sz="1200" dirty="0" smtClean="0">
                <a:hlinkClick r:id="rId15"/>
              </a:rPr>
              <a:t>http://www.</a:t>
            </a:r>
            <a:r>
              <a:rPr lang="cs-CZ" sz="1200" dirty="0" err="1" smtClean="0">
                <a:hlinkClick r:id="rId15"/>
              </a:rPr>
              <a:t>oc</a:t>
            </a:r>
            <a:r>
              <a:rPr lang="cs-CZ" sz="1200" dirty="0" smtClean="0">
                <a:hlinkClick r:id="rId15"/>
              </a:rPr>
              <a:t>-</a:t>
            </a:r>
            <a:r>
              <a:rPr lang="cs-CZ" sz="1200" dirty="0" err="1" smtClean="0">
                <a:hlinkClick r:id="rId15"/>
              </a:rPr>
              <a:t>silesia.cz</a:t>
            </a:r>
            <a:r>
              <a:rPr lang="cs-CZ" sz="1200" dirty="0" smtClean="0">
                <a:hlinkClick r:id="rId15"/>
              </a:rPr>
              <a:t>/</a:t>
            </a:r>
            <a:r>
              <a:rPr lang="cs-CZ" sz="1200" dirty="0" err="1" smtClean="0">
                <a:hlinkClick r:id="rId15"/>
              </a:rPr>
              <a:t>object</a:t>
            </a:r>
            <a:r>
              <a:rPr lang="cs-CZ" sz="1200" dirty="0" smtClean="0">
                <a:hlinkClick r:id="rId15"/>
              </a:rPr>
              <a:t>/</a:t>
            </a:r>
            <a:r>
              <a:rPr lang="cs-CZ" sz="1200" dirty="0" err="1" smtClean="0">
                <a:hlinkClick r:id="rId15"/>
              </a:rPr>
              <a:t>detskykouteknew</a:t>
            </a:r>
            <a:r>
              <a:rPr lang="cs-CZ" sz="1200" dirty="0" smtClean="0">
                <a:hlinkClick r:id="rId15"/>
              </a:rPr>
              <a:t>_41_</a:t>
            </a:r>
            <a:r>
              <a:rPr lang="cs-CZ" sz="1200" dirty="0" err="1" smtClean="0">
                <a:hlinkClick r:id="rId15"/>
              </a:rPr>
              <a:t>obrazek.jpg</a:t>
            </a:r>
            <a:endParaRPr lang="cs-CZ" sz="1200" smtClean="0"/>
          </a:p>
          <a:p>
            <a:r>
              <a:rPr lang="cs-CZ" sz="1200" smtClean="0"/>
              <a:t>Koloběh </a:t>
            </a:r>
            <a:r>
              <a:rPr lang="cs-CZ" sz="1200" dirty="0" smtClean="0"/>
              <a:t>vody ve vodárenství - </a:t>
            </a:r>
            <a:r>
              <a:rPr lang="cs-CZ" sz="1200" dirty="0" smtClean="0">
                <a:hlinkClick r:id="rId16"/>
              </a:rPr>
              <a:t>http://hry-</a:t>
            </a:r>
            <a:r>
              <a:rPr lang="cs-CZ" sz="1200" dirty="0" err="1" smtClean="0">
                <a:hlinkClick r:id="rId16"/>
              </a:rPr>
              <a:t>vodplan.sazp.sk</a:t>
            </a:r>
            <a:r>
              <a:rPr lang="cs-CZ" sz="1200" dirty="0" smtClean="0">
                <a:hlinkClick r:id="rId16"/>
              </a:rPr>
              <a:t>/</a:t>
            </a:r>
            <a:r>
              <a:rPr lang="cs-CZ" sz="1200" dirty="0" err="1" smtClean="0">
                <a:hlinkClick r:id="rId16"/>
              </a:rPr>
              <a:t>img</a:t>
            </a:r>
            <a:r>
              <a:rPr lang="cs-CZ" sz="1200" dirty="0" smtClean="0">
                <a:hlinkClick r:id="rId16"/>
              </a:rPr>
              <a:t>/</a:t>
            </a:r>
            <a:r>
              <a:rPr lang="cs-CZ" sz="1200" dirty="0" err="1" smtClean="0">
                <a:hlinkClick r:id="rId16"/>
              </a:rPr>
              <a:t>uprava.png</a:t>
            </a:r>
            <a:endParaRPr lang="cs-CZ" sz="1200" dirty="0" smtClean="0"/>
          </a:p>
          <a:p>
            <a:r>
              <a:rPr lang="cs-CZ" sz="1200" dirty="0" smtClean="0"/>
              <a:t>Čistička odpadních vod - </a:t>
            </a:r>
            <a:r>
              <a:rPr lang="cs-CZ" sz="1200" dirty="0" smtClean="0">
                <a:hlinkClick r:id="rId17"/>
              </a:rPr>
              <a:t>http://hry-</a:t>
            </a:r>
            <a:r>
              <a:rPr lang="cs-CZ" sz="1200" dirty="0" err="1" smtClean="0">
                <a:hlinkClick r:id="rId17"/>
              </a:rPr>
              <a:t>vodplan.sazp.sk</a:t>
            </a:r>
            <a:r>
              <a:rPr lang="cs-CZ" sz="1200" dirty="0" smtClean="0">
                <a:hlinkClick r:id="rId17"/>
              </a:rPr>
              <a:t>/</a:t>
            </a:r>
            <a:r>
              <a:rPr lang="cs-CZ" sz="1200" dirty="0" err="1" smtClean="0">
                <a:hlinkClick r:id="rId17"/>
              </a:rPr>
              <a:t>img</a:t>
            </a:r>
            <a:r>
              <a:rPr lang="cs-CZ" sz="1200" dirty="0" smtClean="0">
                <a:hlinkClick r:id="rId17"/>
              </a:rPr>
              <a:t>/</a:t>
            </a:r>
            <a:r>
              <a:rPr lang="cs-CZ" sz="1200" dirty="0" err="1" smtClean="0">
                <a:hlinkClick r:id="rId17"/>
              </a:rPr>
              <a:t>odvadzanie.png</a:t>
            </a:r>
            <a:endParaRPr lang="cs-CZ" sz="1200" dirty="0" smtClean="0"/>
          </a:p>
          <a:p>
            <a:r>
              <a:rPr lang="cs-CZ" sz="1200" dirty="0" err="1" smtClean="0"/>
              <a:t>Fláje</a:t>
            </a:r>
            <a:r>
              <a:rPr lang="cs-CZ" sz="1200" dirty="0" smtClean="0"/>
              <a:t> -  	 </a:t>
            </a:r>
            <a:r>
              <a:rPr lang="cs-CZ" sz="1200" dirty="0" smtClean="0">
                <a:hlinkClick r:id="rId18"/>
              </a:rPr>
              <a:t>http://www.</a:t>
            </a:r>
            <a:r>
              <a:rPr lang="cs-CZ" sz="1200" dirty="0" err="1" smtClean="0">
                <a:hlinkClick r:id="rId18"/>
              </a:rPr>
              <a:t>ceskehory.cz</a:t>
            </a:r>
            <a:r>
              <a:rPr lang="cs-CZ" sz="1200" dirty="0" smtClean="0">
                <a:hlinkClick r:id="rId18"/>
              </a:rPr>
              <a:t>/</a:t>
            </a:r>
            <a:r>
              <a:rPr lang="cs-CZ" sz="1200" dirty="0" err="1" smtClean="0">
                <a:hlinkClick r:id="rId18"/>
              </a:rPr>
              <a:t>krusnehory</a:t>
            </a:r>
            <a:r>
              <a:rPr lang="cs-CZ" sz="1200" dirty="0" smtClean="0">
                <a:hlinkClick r:id="rId18"/>
              </a:rPr>
              <a:t>/data/</a:t>
            </a:r>
            <a:r>
              <a:rPr lang="cs-CZ" sz="1200" dirty="0" err="1" smtClean="0">
                <a:hlinkClick r:id="rId18"/>
              </a:rPr>
              <a:t>document</a:t>
            </a:r>
            <a:r>
              <a:rPr lang="cs-CZ" sz="1200" dirty="0" smtClean="0">
                <a:hlinkClick r:id="rId18"/>
              </a:rPr>
              <a:t>/</a:t>
            </a:r>
            <a:r>
              <a:rPr lang="cs-CZ" sz="1200" dirty="0" err="1" smtClean="0">
                <a:hlinkClick r:id="rId18"/>
              </a:rPr>
              <a:t>img</a:t>
            </a:r>
            <a:r>
              <a:rPr lang="cs-CZ" sz="1200" dirty="0" smtClean="0">
                <a:hlinkClick r:id="rId18"/>
              </a:rPr>
              <a:t>/60.JPG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		 </a:t>
            </a:r>
            <a:r>
              <a:rPr lang="cs-CZ" sz="1200" dirty="0" smtClean="0">
                <a:hlinkClick r:id="rId19"/>
              </a:rPr>
              <a:t>http://www.</a:t>
            </a:r>
            <a:r>
              <a:rPr lang="cs-CZ" sz="1200" dirty="0" err="1" smtClean="0">
                <a:hlinkClick r:id="rId19"/>
              </a:rPr>
              <a:t>poh.cz</a:t>
            </a:r>
            <a:r>
              <a:rPr lang="cs-CZ" sz="1200" dirty="0" smtClean="0">
                <a:hlinkClick r:id="rId19"/>
              </a:rPr>
              <a:t>/</a:t>
            </a:r>
            <a:r>
              <a:rPr lang="cs-CZ" sz="1200" dirty="0" err="1" smtClean="0">
                <a:hlinkClick r:id="rId19"/>
              </a:rPr>
              <a:t>vd</a:t>
            </a:r>
            <a:r>
              <a:rPr lang="cs-CZ" sz="1200" dirty="0" smtClean="0">
                <a:hlinkClick r:id="rId19"/>
              </a:rPr>
              <a:t>/</a:t>
            </a:r>
            <a:r>
              <a:rPr lang="cs-CZ" sz="1200" dirty="0" err="1" smtClean="0">
                <a:hlinkClick r:id="rId19"/>
              </a:rPr>
              <a:t>images</a:t>
            </a:r>
            <a:r>
              <a:rPr lang="cs-CZ" sz="1200" dirty="0" smtClean="0">
                <a:hlinkClick r:id="rId19"/>
              </a:rPr>
              <a:t>/</a:t>
            </a:r>
            <a:r>
              <a:rPr lang="cs-CZ" sz="1200" dirty="0" err="1" smtClean="0">
                <a:hlinkClick r:id="rId19"/>
              </a:rPr>
              <a:t>flaje</a:t>
            </a:r>
            <a:r>
              <a:rPr lang="cs-CZ" sz="1200" dirty="0" smtClean="0">
                <a:hlinkClick r:id="rId19"/>
              </a:rPr>
              <a:t>/</a:t>
            </a:r>
            <a:r>
              <a:rPr lang="cs-CZ" sz="1200" dirty="0" err="1" smtClean="0">
                <a:hlinkClick r:id="rId19"/>
              </a:rPr>
              <a:t>flaje.jpg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		 </a:t>
            </a:r>
            <a:r>
              <a:rPr lang="cs-CZ" sz="1200" dirty="0" smtClean="0">
                <a:hlinkClick r:id="rId20"/>
              </a:rPr>
              <a:t>http://upload.wikimedia.org/wikipedia/commons/thumb/f/fa/FlajeHraz.jpg/200px-FlajeHraz.jpg</a:t>
            </a:r>
            <a:endParaRPr lang="cs-CZ" sz="1200" dirty="0" smtClean="0"/>
          </a:p>
          <a:p>
            <a:r>
              <a:rPr lang="cs-CZ" sz="1200" dirty="0" smtClean="0"/>
              <a:t>Pitný režim - </a:t>
            </a:r>
            <a:r>
              <a:rPr lang="cs-CZ" sz="1200" dirty="0" smtClean="0">
                <a:hlinkClick r:id="rId21"/>
              </a:rPr>
              <a:t>http://www.</a:t>
            </a:r>
            <a:r>
              <a:rPr lang="cs-CZ" sz="1200" dirty="0" err="1" smtClean="0">
                <a:hlinkClick r:id="rId21"/>
              </a:rPr>
              <a:t>vodnistrazci.cz</a:t>
            </a:r>
            <a:r>
              <a:rPr lang="cs-CZ" sz="1200" dirty="0" smtClean="0">
                <a:hlinkClick r:id="rId21"/>
              </a:rPr>
              <a:t>/</a:t>
            </a:r>
            <a:r>
              <a:rPr lang="cs-CZ" sz="1200" dirty="0" err="1" smtClean="0">
                <a:hlinkClick r:id="rId21"/>
              </a:rPr>
              <a:t>vse</a:t>
            </a:r>
            <a:r>
              <a:rPr lang="cs-CZ" sz="1200" dirty="0" smtClean="0">
                <a:hlinkClick r:id="rId21"/>
              </a:rPr>
              <a:t>-o-</a:t>
            </a:r>
            <a:r>
              <a:rPr lang="cs-CZ" sz="1200" dirty="0" err="1" smtClean="0">
                <a:hlinkClick r:id="rId21"/>
              </a:rPr>
              <a:t>vode</a:t>
            </a:r>
            <a:r>
              <a:rPr lang="cs-CZ" sz="1200" dirty="0" smtClean="0">
                <a:hlinkClick r:id="rId21"/>
              </a:rPr>
              <a:t>/podkategorie/</a:t>
            </a:r>
            <a:r>
              <a:rPr lang="cs-CZ" sz="1200" dirty="0" err="1" smtClean="0">
                <a:hlinkClick r:id="rId21"/>
              </a:rPr>
              <a:t>proc</a:t>
            </a:r>
            <a:r>
              <a:rPr lang="cs-CZ" sz="1200" dirty="0" smtClean="0">
                <a:hlinkClick r:id="rId21"/>
              </a:rPr>
              <a:t>-pit-vodu-z-vodovodu.</a:t>
            </a:r>
            <a:r>
              <a:rPr lang="cs-CZ" sz="1200" dirty="0" err="1" smtClean="0">
                <a:hlinkClick r:id="rId21"/>
              </a:rPr>
              <a:t>html</a:t>
            </a:r>
            <a:endParaRPr lang="cs-CZ" sz="1200" dirty="0" smtClean="0"/>
          </a:p>
          <a:p>
            <a:r>
              <a:rPr lang="cs-CZ" sz="1200" dirty="0" smtClean="0"/>
              <a:t>Film „Cesta vody“ - </a:t>
            </a:r>
            <a:r>
              <a:rPr lang="cs-CZ" sz="1200" dirty="0" smtClean="0">
                <a:hlinkClick r:id="rId22"/>
              </a:rPr>
              <a:t>http://www.</a:t>
            </a:r>
            <a:r>
              <a:rPr lang="cs-CZ" sz="1200" dirty="0" err="1" smtClean="0">
                <a:hlinkClick r:id="rId22"/>
              </a:rPr>
              <a:t>vodnistrazci.cz</a:t>
            </a:r>
            <a:r>
              <a:rPr lang="cs-CZ" sz="1200" dirty="0" smtClean="0">
                <a:hlinkClick r:id="rId22"/>
              </a:rPr>
              <a:t>//k-</a:t>
            </a:r>
            <a:r>
              <a:rPr lang="cs-CZ" sz="1200" dirty="0" err="1" smtClean="0">
                <a:hlinkClick r:id="rId22"/>
              </a:rPr>
              <a:t>vytazeni</a:t>
            </a:r>
            <a:r>
              <a:rPr lang="cs-CZ" sz="1200" dirty="0" smtClean="0">
                <a:hlinkClick r:id="rId22"/>
              </a:rPr>
              <a:t>/k-vytazeni1/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453</TotalTime>
  <Words>527</Words>
  <Application>Microsoft Office PowerPoint</Application>
  <PresentationFormat>Předvádění na obrazovce (4:3)</PresentationFormat>
  <Paragraphs>138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Tok</vt:lpstr>
      <vt:lpstr>Snímek 1</vt:lpstr>
      <vt:lpstr>Snímek 2</vt:lpstr>
      <vt:lpstr>22. březen – světový den vody</vt:lpstr>
      <vt:lpstr>Voda</vt:lpstr>
      <vt:lpstr>  VODA zaujímá 71% zemského povrchu.</vt:lpstr>
      <vt:lpstr>Voda má různé podoby:</vt:lpstr>
      <vt:lpstr>Odkud se voda bere? Koloběh vody</vt:lpstr>
      <vt:lpstr>Koloběh vody - velký</vt:lpstr>
      <vt:lpstr>K čemu vodu potřebujeme?</vt:lpstr>
      <vt:lpstr>Další využití vody</vt:lpstr>
      <vt:lpstr>Pitný režim</vt:lpstr>
      <vt:lpstr>Historie pitné vody</vt:lpstr>
      <vt:lpstr>O vodě z vodovodu</vt:lpstr>
      <vt:lpstr>Vodárenský proces-úpravna vody</vt:lpstr>
      <vt:lpstr>Vodárenský proces-čistička odpadních vod</vt:lpstr>
      <vt:lpstr>Vodní zdroj v našem okolí</vt:lpstr>
      <vt:lpstr>Opakování</vt:lpstr>
      <vt:lpstr>Odměna pro šikovné dětičky 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Kroupa</dc:creator>
  <cp:lastModifiedBy>Kroupa</cp:lastModifiedBy>
  <cp:revision>66</cp:revision>
  <dcterms:created xsi:type="dcterms:W3CDTF">2013-01-10T18:59:01Z</dcterms:created>
  <dcterms:modified xsi:type="dcterms:W3CDTF">2013-01-26T13:55:34Z</dcterms:modified>
</cp:coreProperties>
</file>