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68" r:id="rId4"/>
    <p:sldId id="258" r:id="rId5"/>
    <p:sldId id="269" r:id="rId6"/>
    <p:sldId id="266" r:id="rId7"/>
    <p:sldId id="271" r:id="rId8"/>
    <p:sldId id="274" r:id="rId9"/>
    <p:sldId id="270" r:id="rId10"/>
    <p:sldId id="272" r:id="rId11"/>
    <p:sldId id="277" r:id="rId12"/>
    <p:sldId id="273" r:id="rId13"/>
    <p:sldId id="275" r:id="rId14"/>
    <p:sldId id="278" r:id="rId15"/>
    <p:sldId id="265" r:id="rId16"/>
    <p:sldId id="276" r:id="rId17"/>
    <p:sldId id="267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EE0E13-20E3-4AFD-9B62-F58FC0C2B1D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7F6097-60E5-4925-8BF1-12BF21340D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018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F6097-60E5-4925-8BF1-12BF21340DE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30083-7019-4121-A72F-6DE0E2F7722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A568F11-8192-4B39-A2B7-231E6F36F98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7574-D2E9-4048-B816-C439F36AAF4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DE7CB-4E01-403C-ACCE-2AB3AF03750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C9F0-10DC-42B7-9780-09A4B9D0356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24D60-A64D-49A2-8372-0B8B18552F7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93876-C381-4AD9-A706-F49D2D39B64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C091CD0-0DA3-4DF2-A0AC-FDA613A84A7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9E138-13F1-4ED5-9983-41223FFB84D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F475-0FC8-4C03-BEDC-CBB48775884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1CF09-3212-44A7-96EA-DFB187EF396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1312B0-3E00-48C7-887A-59EBDA0786F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1AE598B-B264-4E8D-AE57-3ED73CC899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1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249476"/>
          </a:xfrm>
        </p:spPr>
        <p:txBody>
          <a:bodyPr/>
          <a:lstStyle/>
          <a:p>
            <a:r>
              <a:rPr lang="cs-CZ" dirty="0" smtClean="0"/>
              <a:t>3. Část</a:t>
            </a:r>
          </a:p>
          <a:p>
            <a:r>
              <a:rPr lang="cs-CZ" sz="3600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</a:p>
          <a:p>
            <a:endParaRPr lang="cs-CZ" sz="3600" spc="3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spc="300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2 – 1 - 48</a:t>
            </a:r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907704" y="6203667"/>
            <a:ext cx="47525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  <a:r>
              <a:rPr lang="cs-CZ" b="1" dirty="0" smtClean="0"/>
              <a:t> </a:t>
            </a:r>
            <a:r>
              <a:rPr lang="cs-CZ" dirty="0" smtClean="0"/>
              <a:t>  -  od pádu říše západořímské r.476 do objevení Ameriky r.1492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</a:p>
          <a:p>
            <a:pPr algn="ctr">
              <a:buNone/>
            </a:pPr>
            <a:endParaRPr lang="cs-CZ" sz="2800" b="1" spc="3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raný</a:t>
            </a:r>
            <a:r>
              <a:rPr lang="cs-CZ" dirty="0" smtClean="0"/>
              <a:t>  - 5.-11. stol. –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DOBA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vrcholný (rozvinutý) </a:t>
            </a:r>
            <a:r>
              <a:rPr lang="cs-CZ" dirty="0" smtClean="0"/>
              <a:t>– 11.-14. stol. -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pozdní </a:t>
            </a:r>
            <a:r>
              <a:rPr lang="cs-CZ" dirty="0" smtClean="0"/>
              <a:t>– 14.-15.stol. -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b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267744" y="3573016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1115616" y="3284984"/>
            <a:ext cx="2160240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115616" y="4005064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827584" y="3212976"/>
            <a:ext cx="2448272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827584" y="3933056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611560" y="3140968"/>
            <a:ext cx="2592288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11560" y="3861048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132856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starověk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132856"/>
            <a:ext cx="489654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308304" y="2132856"/>
            <a:ext cx="936104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997368">
            <a:off x="508051" y="2033889"/>
            <a:ext cx="550294" cy="4139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19497306">
            <a:off x="8125416" y="2045341"/>
            <a:ext cx="574361" cy="401491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2564904"/>
            <a:ext cx="734481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                      476                                                                            15. stol.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83768" y="3356992"/>
            <a:ext cx="1944216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Románská  doba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3356992"/>
            <a:ext cx="144016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12160" y="3356992"/>
            <a:ext cx="1296144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enesance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83768" y="3861048"/>
            <a:ext cx="194421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 -11. stol</a:t>
            </a:r>
            <a:r>
              <a:rPr lang="cs-CZ" sz="1400" dirty="0" smtClean="0"/>
              <a:t>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99992" y="3861048"/>
            <a:ext cx="144016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 – 14. stol.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12160" y="3861048"/>
            <a:ext cx="1296144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14.-15.stol.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5. století  -  11. století</a:t>
            </a:r>
          </a:p>
          <a:p>
            <a:r>
              <a:rPr lang="cs-CZ" b="1" dirty="0" smtClean="0"/>
              <a:t>476</a:t>
            </a:r>
            <a:r>
              <a:rPr lang="cs-CZ" dirty="0" smtClean="0"/>
              <a:t> -</a:t>
            </a:r>
            <a:r>
              <a:rPr lang="cs-CZ" i="1" dirty="0" smtClean="0"/>
              <a:t>rozpad říše římské </a:t>
            </a:r>
            <a:r>
              <a:rPr lang="cs-CZ" dirty="0" smtClean="0"/>
              <a:t>=&gt; nástup křesťanství jako mohutné ideologické síly </a:t>
            </a:r>
          </a:p>
          <a:p>
            <a:r>
              <a:rPr lang="cs-CZ" dirty="0" smtClean="0"/>
              <a:t> křesťanství se šíří v původních i nových civilizačních centrech</a:t>
            </a:r>
          </a:p>
          <a:p>
            <a:r>
              <a:rPr lang="cs-CZ" dirty="0" smtClean="0"/>
              <a:t>rozvíjí se románská kultura</a:t>
            </a:r>
          </a:p>
          <a:p>
            <a:r>
              <a:rPr lang="cs-CZ" dirty="0" smtClean="0"/>
              <a:t>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doba </a:t>
            </a:r>
            <a:r>
              <a:rPr lang="cs-CZ" dirty="0" smtClean="0"/>
              <a:t> =&gt; ovlivněno kulturou zaniklého římského impéria =&gt;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 = Roma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nastupuje proces teritoriální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majetkové diferenciace </a:t>
            </a:r>
          </a:p>
          <a:p>
            <a:r>
              <a:rPr lang="cs-CZ" dirty="0" smtClean="0"/>
              <a:t> prohlubují se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rozdíly</a:t>
            </a:r>
            <a:r>
              <a:rPr lang="cs-CZ" dirty="0" smtClean="0"/>
              <a:t> mezi evropskými teritorii</a:t>
            </a:r>
          </a:p>
          <a:p>
            <a:r>
              <a:rPr lang="cs-CZ" dirty="0" smtClean="0"/>
              <a:t>rodové zřízení se rozpadá, ve Středomoří zaniká antická otrokářská společnost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samostatné raně feudální státy</a:t>
            </a:r>
            <a:r>
              <a:rPr lang="cs-CZ" dirty="0" smtClean="0"/>
              <a:t> (např. francká říše)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pic>
        <p:nvPicPr>
          <p:cNvPr id="14338" name="Picture 2" descr="http://www.provitacz.cz/public/upload/products/3121_francka_ri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998770">
            <a:off x="4904608" y="3858521"/>
            <a:ext cx="3498588" cy="2474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křesťanský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liturgický zpěv </a:t>
            </a:r>
            <a:r>
              <a:rPr lang="cs-CZ" dirty="0" smtClean="0"/>
              <a:t>= Bohoslužebný zpěv</a:t>
            </a:r>
          </a:p>
          <a:p>
            <a:pPr lvl="0">
              <a:buNone/>
            </a:pPr>
            <a:r>
              <a:rPr lang="cs-CZ" dirty="0" smtClean="0"/>
              <a:t>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liturgický zpěv </a:t>
            </a:r>
            <a:r>
              <a:rPr lang="cs-CZ" dirty="0" smtClean="0"/>
              <a:t>- chvalozpěvy, hymny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</a:t>
            </a:r>
            <a:r>
              <a:rPr lang="cs-CZ" dirty="0" smtClean="0"/>
              <a:t> je podstatnou složkou křesťanských pobožností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r>
              <a:rPr lang="cs-CZ" dirty="0" smtClean="0"/>
              <a:t>  se skládala v klášterech</a:t>
            </a:r>
          </a:p>
          <a:p>
            <a:r>
              <a:rPr lang="cs-CZ" dirty="0" smtClean="0"/>
              <a:t>vznikaly zde 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latinské písně, </a:t>
            </a:r>
            <a:r>
              <a:rPr lang="cs-CZ" dirty="0" smtClean="0"/>
              <a:t>ty měly náboženský obsah a vyjadřovaly touhu lidí po bohaté úrodě, po míru a spravedlnosti</a:t>
            </a:r>
          </a:p>
          <a:p>
            <a:r>
              <a:rPr lang="cs-CZ" dirty="0" smtClean="0"/>
              <a:t>písně zpívali jen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kněží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prostý lid </a:t>
            </a:r>
            <a:r>
              <a:rPr lang="cs-CZ" dirty="0" smtClean="0"/>
              <a:t>mohl zpívat při bohoslužbách jen krátké popěvky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období jednohlasého zpěvu –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monodie</a:t>
            </a:r>
          </a:p>
          <a:p>
            <a:pPr>
              <a:buNone/>
            </a:pPr>
            <a:r>
              <a:rPr lang="cs-CZ" sz="2800" b="1" dirty="0" smtClean="0"/>
              <a:t>                                                               </a:t>
            </a:r>
            <a:r>
              <a:rPr lang="cs-CZ" sz="2800" dirty="0" smtClean="0"/>
              <a:t> (5.-10. století) </a:t>
            </a:r>
          </a:p>
          <a:p>
            <a:r>
              <a:rPr lang="cs-CZ" sz="2800" dirty="0" smtClean="0"/>
              <a:t>církevní  hudba = chorální hudba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pic>
        <p:nvPicPr>
          <p:cNvPr id="10242" name="Picture 2" descr="http://2.bp.blogspot.com/_RVnTuUGi6wE/SkowOJTtMoI/AAAAAAAAA7Y/T4u5t2KuIbA/s400/Monod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126882"/>
            <a:ext cx="3096344" cy="30599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b="1" spc="300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Quido</a:t>
            </a:r>
            <a:r>
              <a:rPr lang="cs-CZ" sz="3500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</a:t>
            </a:r>
            <a:r>
              <a:rPr lang="cs-CZ" sz="3500" b="1" spc="300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Arezza</a:t>
            </a:r>
            <a:endParaRPr lang="cs-CZ" sz="3500" b="1" spc="3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hudební teoretik</a:t>
            </a:r>
          </a:p>
          <a:p>
            <a:r>
              <a:rPr lang="cs-CZ" dirty="0" smtClean="0"/>
              <a:t>zdokonalil </a:t>
            </a:r>
            <a:r>
              <a:rPr lang="cs-CZ" b="1" dirty="0" smtClean="0"/>
              <a:t>notaci</a:t>
            </a:r>
            <a:r>
              <a:rPr lang="cs-CZ" dirty="0" smtClean="0"/>
              <a:t> a </a:t>
            </a:r>
            <a:r>
              <a:rPr lang="cs-CZ" b="1" dirty="0" smtClean="0"/>
              <a:t>intonaci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      notace = zaznamenat, označit, zapsat</a:t>
            </a:r>
          </a:p>
          <a:p>
            <a:pPr>
              <a:buNone/>
            </a:pPr>
            <a:r>
              <a:rPr lang="cs-CZ" dirty="0" smtClean="0"/>
              <a:t>                        - způsob záznamu hudební skladby  </a:t>
            </a:r>
          </a:p>
          <a:p>
            <a:pPr>
              <a:buNone/>
            </a:pPr>
            <a:r>
              <a:rPr lang="cs-CZ" dirty="0" smtClean="0"/>
              <a:t>                                       v určité soustavě notového písma</a:t>
            </a:r>
          </a:p>
          <a:p>
            <a:pPr>
              <a:buNone/>
            </a:pPr>
            <a:r>
              <a:rPr lang="cs-CZ" dirty="0" smtClean="0"/>
              <a:t>           intonace = zaznít</a:t>
            </a:r>
          </a:p>
          <a:p>
            <a:pPr>
              <a:buNone/>
            </a:pPr>
            <a:r>
              <a:rPr lang="cs-CZ" dirty="0" smtClean="0"/>
              <a:t>                           -  správné nasazení tónu co do výšky i  </a:t>
            </a:r>
          </a:p>
          <a:p>
            <a:pPr>
              <a:buNone/>
            </a:pPr>
            <a:r>
              <a:rPr lang="cs-CZ" dirty="0" smtClean="0"/>
              <a:t>                                       přednesu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Ambrož ( </a:t>
            </a:r>
            <a:r>
              <a:rPr lang="cs-CZ" sz="3200" b="1" spc="300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Ambrozius</a:t>
            </a:r>
            <a:r>
              <a:rPr lang="cs-CZ" sz="3200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 smtClean="0"/>
              <a:t>4. - 5. stol.</a:t>
            </a:r>
            <a:endParaRPr lang="cs-CZ" dirty="0" smtClean="0"/>
          </a:p>
          <a:p>
            <a:r>
              <a:rPr lang="cs-CZ" dirty="0" smtClean="0"/>
              <a:t>milánský biskup</a:t>
            </a:r>
          </a:p>
          <a:p>
            <a:r>
              <a:rPr lang="cs-CZ" dirty="0" smtClean="0"/>
              <a:t>tehdejší hlava církve </a:t>
            </a:r>
          </a:p>
          <a:p>
            <a:r>
              <a:rPr lang="cs-CZ" dirty="0" smtClean="0"/>
              <a:t>po něm nazýváme tehdejší církevní zpěvy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Ambroziánský chorál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Řehoř Veliký ( </a:t>
            </a:r>
            <a:r>
              <a:rPr lang="cs-CZ" sz="3200" b="1" spc="300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Gregorius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r>
              <a:rPr lang="cs-CZ" b="1" dirty="0" smtClean="0"/>
              <a:t>6. – 7. stol. </a:t>
            </a:r>
            <a:endParaRPr lang="cs-CZ" dirty="0" smtClean="0"/>
          </a:p>
          <a:p>
            <a:r>
              <a:rPr lang="cs-CZ" dirty="0" smtClean="0"/>
              <a:t>hlavou církve</a:t>
            </a:r>
          </a:p>
          <a:p>
            <a:r>
              <a:rPr lang="cs-CZ" dirty="0" smtClean="0"/>
              <a:t>vlastní zakladatel liturgického zpěvu, který je stále v římskokatolické církvi</a:t>
            </a:r>
          </a:p>
          <a:p>
            <a:r>
              <a:rPr lang="cs-CZ" dirty="0" smtClean="0"/>
              <a:t>dal sebrat dosavadní zpěvy =&gt; zkrátil, zrevidoval =&gt; vznikl </a:t>
            </a:r>
            <a:r>
              <a:rPr lang="cs-CZ" smtClean="0"/>
              <a:t>zpěvník 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Řehořův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antifonář</a:t>
            </a:r>
          </a:p>
          <a:p>
            <a:r>
              <a:rPr lang="cs-CZ" dirty="0" smtClean="0"/>
              <a:t>od </a:t>
            </a:r>
            <a:r>
              <a:rPr lang="cs-CZ" dirty="0" err="1" smtClean="0"/>
              <a:t>pol</a:t>
            </a:r>
            <a:r>
              <a:rPr lang="cs-CZ" dirty="0" smtClean="0"/>
              <a:t>. 8. století název zpěvů </a:t>
            </a: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chorál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79712" y="6203667"/>
            <a:ext cx="37352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://upload.wikimedia.org/wikipedia/commons/thumb/1/15/Graduale_Aboense_2.jpg/220px-Graduale_Aboens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28063">
            <a:off x="756924" y="514681"/>
            <a:ext cx="3672408" cy="55586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8132" name="Picture 4" descr="http://s3.hubimg.com/u/4630222_f5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196752"/>
            <a:ext cx="4032448" cy="4273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979712" y="6203667"/>
            <a:ext cx="37352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díky vysoké Řehořově autoritě se z tohoto vzoru na několik století stal nenarušitelný model křesťanského zpěvu při bohoslužbách, nazvaný po něm (latinsky </a:t>
            </a:r>
            <a:r>
              <a:rPr lang="cs-CZ" i="1" dirty="0" smtClean="0"/>
              <a:t>Gregor</a:t>
            </a:r>
            <a:r>
              <a:rPr lang="cs-CZ" dirty="0" smtClean="0"/>
              <a:t>) </a:t>
            </a:r>
            <a:r>
              <a:rPr lang="cs-CZ" b="1" spc="3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chorál</a:t>
            </a:r>
          </a:p>
          <a:p>
            <a:r>
              <a:rPr lang="cs-CZ" dirty="0" smtClean="0"/>
              <a:t>při bohoslužbách směli zpívat jen vycvičení a vzdělaní kněží nebo řádoví bratři a liturgický zpěv musel být jednohlasý a bez doprovodu hudebních nástrojů</a:t>
            </a:r>
          </a:p>
          <a:p>
            <a:r>
              <a:rPr lang="cs-CZ" dirty="0" smtClean="0"/>
              <a:t>z pozdějších forem gregoriánského chorálu se vyvinula </a:t>
            </a:r>
            <a:r>
              <a:rPr lang="cs-CZ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lidová duchovní píseň</a:t>
            </a:r>
            <a:endParaRPr lang="cs-CZ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rozvoj </a:t>
            </a:r>
            <a:r>
              <a:rPr lang="cs-CZ" sz="2800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hudby </a:t>
            </a:r>
            <a:r>
              <a:rPr lang="cs-CZ" sz="2800" dirty="0" smtClean="0"/>
              <a:t>začíná v </a:t>
            </a:r>
            <a:r>
              <a:rPr lang="cs-CZ" sz="2800" b="1" dirty="0" smtClean="0"/>
              <a:t>9.stol.</a:t>
            </a:r>
          </a:p>
          <a:p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r>
              <a:rPr lang="cs-CZ" sz="2800" dirty="0" smtClean="0"/>
              <a:t> souvisí s </a:t>
            </a:r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šířením křesťanství </a:t>
            </a:r>
            <a:r>
              <a:rPr lang="cs-CZ" sz="2800" dirty="0" smtClean="0"/>
              <a:t>a příchodem věrozvěstů </a:t>
            </a:r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roku 863 </a:t>
            </a:r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Konstantina a Metoděje</a:t>
            </a:r>
          </a:p>
          <a:p>
            <a:r>
              <a:rPr lang="cs-CZ" sz="2800" dirty="0" smtClean="0"/>
              <a:t>pronikal  k nám  </a:t>
            </a:r>
            <a:r>
              <a:rPr lang="cs-CZ" sz="2800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chorál</a:t>
            </a:r>
          </a:p>
          <a:p>
            <a:r>
              <a:rPr lang="cs-CZ" sz="2800" dirty="0" smtClean="0"/>
              <a:t>slovanská liturgie je vytlačována liturgií latinskou</a:t>
            </a:r>
            <a:endParaRPr lang="cs-CZ" sz="2800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k nejstarším písním ovlivněným Gregoriánským chorálem je česká píseň </a:t>
            </a:r>
            <a:r>
              <a:rPr lang="cs-CZ" sz="3200" b="1" i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Hospodine pomiluj </a:t>
            </a:r>
            <a:r>
              <a:rPr lang="cs-CZ" sz="3200" b="1" i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</a:t>
            </a:r>
            <a:endParaRPr lang="cs-CZ" dirty="0" smtClean="0"/>
          </a:p>
          <a:p>
            <a:r>
              <a:rPr lang="cs-CZ" dirty="0" smtClean="0"/>
              <a:t> má původ možná již v 10. století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http://www.collegium.cz/waldorf/hudba/hdejiny/hospodi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80728"/>
            <a:ext cx="3790950" cy="50673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0180" name="Picture 4" descr="http://nd03.jxs.cz/951/249/767eeff7d0_56037203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16957" y="476672"/>
            <a:ext cx="3469607" cy="5112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ucebnice-dejepisu.ic.cz/img/e/big/450px-Vysehrad-rotun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188" y="620688"/>
            <a:ext cx="4391820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2" name="Picture 4" descr="http://digilander.libero.it/mediaivrea/medioimg/monumimg/stilro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107104"/>
            <a:ext cx="4248471" cy="2053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http://www.florenceholidays.com/images/firenze-madonna-col-bambin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505478"/>
            <a:ext cx="2448272" cy="4154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1907704" y="6203667"/>
            <a:ext cx="380729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http://www.magazin.ksoft.cz/images/kostym_romansky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24744"/>
            <a:ext cx="6105525" cy="4552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79712" y="6203667"/>
            <a:ext cx="37352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5.-http://www.</a:t>
            </a:r>
            <a:r>
              <a:rPr lang="cs-CZ" dirty="0" err="1" smtClean="0"/>
              <a:t>provitacz.cz</a:t>
            </a:r>
            <a:r>
              <a:rPr lang="cs-CZ" dirty="0" smtClean="0"/>
              <a:t>/</a:t>
            </a:r>
            <a:r>
              <a:rPr lang="cs-CZ" dirty="0" err="1" smtClean="0"/>
              <a:t>nastenne</a:t>
            </a:r>
            <a:r>
              <a:rPr lang="cs-CZ" dirty="0" smtClean="0"/>
              <a:t>-mapy-pro-</a:t>
            </a:r>
            <a:r>
              <a:rPr lang="cs-CZ" dirty="0" err="1" smtClean="0"/>
              <a:t>dejepis</a:t>
            </a:r>
            <a:r>
              <a:rPr lang="cs-CZ" dirty="0" smtClean="0"/>
              <a:t>-a-</a:t>
            </a:r>
            <a:r>
              <a:rPr lang="cs-CZ" dirty="0" err="1" smtClean="0"/>
              <a:t>vlastivedu</a:t>
            </a:r>
            <a:r>
              <a:rPr lang="cs-CZ" dirty="0" smtClean="0"/>
              <a:t>/</a:t>
            </a:r>
            <a:r>
              <a:rPr lang="cs-CZ" dirty="0" err="1" smtClean="0"/>
              <a:t>evropa</a:t>
            </a:r>
            <a:r>
              <a:rPr lang="cs-CZ" dirty="0" smtClean="0"/>
              <a:t>-a-</a:t>
            </a:r>
            <a:r>
              <a:rPr lang="cs-CZ" dirty="0" err="1" smtClean="0"/>
              <a:t>franska</a:t>
            </a:r>
            <a:r>
              <a:rPr lang="cs-CZ" dirty="0" smtClean="0"/>
              <a:t>-</a:t>
            </a:r>
            <a:r>
              <a:rPr lang="cs-CZ" dirty="0" err="1" smtClean="0"/>
              <a:t>rise</a:t>
            </a:r>
            <a:r>
              <a:rPr lang="cs-CZ" dirty="0" smtClean="0"/>
              <a:t>-v-8-9-</a:t>
            </a:r>
            <a:r>
              <a:rPr lang="cs-CZ" dirty="0" err="1" smtClean="0"/>
              <a:t>stoleti</a:t>
            </a:r>
            <a:endParaRPr lang="cs-CZ" dirty="0" smtClean="0"/>
          </a:p>
          <a:p>
            <a:r>
              <a:rPr lang="cs-CZ" dirty="0" smtClean="0"/>
              <a:t>7.-http://rossopompeiano.forumcommunity.net/?t=44165191</a:t>
            </a:r>
          </a:p>
          <a:p>
            <a:r>
              <a:rPr lang="cs-CZ" dirty="0" smtClean="0"/>
              <a:t>11.- http://sunforged.hubpages.com/hub/Buy-Gregorian-Chant-Music</a:t>
            </a:r>
          </a:p>
          <a:p>
            <a:r>
              <a:rPr lang="cs-CZ" dirty="0" smtClean="0"/>
              <a:t>11.- http://cs.wikipedia.org/wiki/Gregori%C3%A1nsk%C3%BD_chor%C3%A1l</a:t>
            </a:r>
          </a:p>
          <a:p>
            <a:r>
              <a:rPr lang="cs-CZ" dirty="0" smtClean="0"/>
              <a:t>14.- http://www.</a:t>
            </a:r>
            <a:r>
              <a:rPr lang="cs-CZ" dirty="0" err="1" smtClean="0"/>
              <a:t>collegium.cz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?menu=</a:t>
            </a:r>
            <a:r>
              <a:rPr lang="cs-CZ" dirty="0" err="1" smtClean="0"/>
              <a:t>waldorf</a:t>
            </a:r>
            <a:r>
              <a:rPr lang="cs-CZ" dirty="0" smtClean="0"/>
              <a:t>/hudba&amp;</a:t>
            </a:r>
            <a:r>
              <a:rPr lang="cs-CZ" dirty="0" err="1" smtClean="0"/>
              <a:t>page</a:t>
            </a:r>
            <a:r>
              <a:rPr lang="cs-CZ" dirty="0" smtClean="0"/>
              <a:t>=</a:t>
            </a:r>
            <a:r>
              <a:rPr lang="cs-CZ" dirty="0" err="1" smtClean="0"/>
              <a:t>hdejiny</a:t>
            </a:r>
            <a:endParaRPr lang="cs-CZ" dirty="0" smtClean="0"/>
          </a:p>
          <a:p>
            <a:r>
              <a:rPr lang="cs-CZ" dirty="0" smtClean="0"/>
              <a:t>14.-http://history-if.blog.cz/0911/romanska-kultura</a:t>
            </a:r>
          </a:p>
          <a:p>
            <a:r>
              <a:rPr lang="cs-CZ" dirty="0" smtClean="0"/>
              <a:t>15.-http://www.</a:t>
            </a:r>
            <a:r>
              <a:rPr lang="cs-CZ" dirty="0" err="1" smtClean="0"/>
              <a:t>ucebnice</a:t>
            </a:r>
            <a:r>
              <a:rPr lang="cs-CZ" dirty="0" smtClean="0"/>
              <a:t>-</a:t>
            </a:r>
            <a:r>
              <a:rPr lang="cs-CZ" dirty="0" err="1" smtClean="0"/>
              <a:t>dejepisu.ic.cz</a:t>
            </a:r>
            <a:r>
              <a:rPr lang="cs-CZ" dirty="0" smtClean="0"/>
              <a:t>/0415-</a:t>
            </a:r>
            <a:r>
              <a:rPr lang="cs-CZ" dirty="0" err="1" smtClean="0"/>
              <a:t>rany</a:t>
            </a:r>
            <a:r>
              <a:rPr lang="cs-CZ" dirty="0" smtClean="0"/>
              <a:t>-</a:t>
            </a:r>
            <a:r>
              <a:rPr lang="cs-CZ" dirty="0" err="1" smtClean="0"/>
              <a:t>stredovek</a:t>
            </a:r>
            <a:r>
              <a:rPr lang="cs-CZ" dirty="0" smtClean="0"/>
              <a:t>-</a:t>
            </a:r>
            <a:r>
              <a:rPr lang="cs-CZ" dirty="0" err="1" smtClean="0"/>
              <a:t>romanska</a:t>
            </a:r>
            <a:r>
              <a:rPr lang="cs-CZ" dirty="0" smtClean="0"/>
              <a:t>-kultura.</a:t>
            </a:r>
            <a:r>
              <a:rPr lang="cs-CZ" dirty="0" err="1" smtClean="0"/>
              <a:t>php</a:t>
            </a:r>
            <a:endParaRPr lang="cs-CZ" dirty="0" smtClean="0"/>
          </a:p>
          <a:p>
            <a:r>
              <a:rPr lang="cs-CZ" dirty="0" smtClean="0"/>
              <a:t>15.-http://digilander.libero.it/mediaivrea/medioeng/monument/romnicen.htm</a:t>
            </a:r>
          </a:p>
          <a:p>
            <a:r>
              <a:rPr lang="cs-CZ" dirty="0" smtClean="0"/>
              <a:t>15.-http://www.</a:t>
            </a:r>
            <a:r>
              <a:rPr lang="cs-CZ" dirty="0" err="1" smtClean="0"/>
              <a:t>florenceholidays.com</a:t>
            </a:r>
            <a:r>
              <a:rPr lang="cs-CZ" dirty="0" smtClean="0"/>
              <a:t>/</a:t>
            </a:r>
            <a:r>
              <a:rPr lang="cs-CZ" dirty="0" err="1" smtClean="0"/>
              <a:t>florence</a:t>
            </a:r>
            <a:r>
              <a:rPr lang="cs-CZ" dirty="0" smtClean="0"/>
              <a:t>-</a:t>
            </a:r>
            <a:r>
              <a:rPr lang="cs-CZ" dirty="0" err="1" smtClean="0"/>
              <a:t>vacation</a:t>
            </a:r>
            <a:r>
              <a:rPr lang="cs-CZ" dirty="0" smtClean="0"/>
              <a:t>-</a:t>
            </a:r>
            <a:r>
              <a:rPr lang="cs-CZ" dirty="0" err="1" smtClean="0"/>
              <a:t>painting</a:t>
            </a:r>
            <a:r>
              <a:rPr lang="cs-CZ" dirty="0" smtClean="0"/>
              <a:t>-</a:t>
            </a:r>
            <a:r>
              <a:rPr lang="cs-CZ" dirty="0" err="1" smtClean="0"/>
              <a:t>sculpture</a:t>
            </a:r>
            <a:r>
              <a:rPr lang="cs-CZ" dirty="0" smtClean="0"/>
              <a:t>-in-</a:t>
            </a:r>
            <a:r>
              <a:rPr lang="cs-CZ" dirty="0" err="1" smtClean="0"/>
              <a:t>florence.html</a:t>
            </a:r>
            <a:endParaRPr lang="cs-CZ" dirty="0" smtClean="0"/>
          </a:p>
          <a:p>
            <a:r>
              <a:rPr lang="cs-CZ" dirty="0" smtClean="0"/>
              <a:t>16.-http://adnija.blog.cz/0609/historicke-slohy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979712" y="6203667"/>
            <a:ext cx="37352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ROMÁNSKÁ  DOBA</a:t>
            </a:r>
          </a:p>
          <a:p>
            <a:pPr algn="r"/>
            <a:r>
              <a:rPr lang="cs-CZ" dirty="0" smtClean="0">
                <a:solidFill>
                  <a:schemeClr val="tx1"/>
                </a:solidFill>
              </a:rPr>
              <a:t>Zpracovala:  Mgr. Ilona Daňková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AE598B-B264-4E8D-AE57-3ED73CC89971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>
          <a:xfrm>
            <a:off x="1979712" y="6203667"/>
            <a:ext cx="37352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251</TotalTime>
  <Words>695</Words>
  <Application>Microsoft Office PowerPoint</Application>
  <PresentationFormat>Předvádění na obrazovce (4:3)</PresentationFormat>
  <Paragraphs>151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CESTA  Z  PRAVĚKU</vt:lpstr>
      <vt:lpstr>Středověk</vt:lpstr>
      <vt:lpstr>Středověk</vt:lpstr>
      <vt:lpstr>Románská  doba</vt:lpstr>
      <vt:lpstr>Románská  doba</vt:lpstr>
      <vt:lpstr>Románská  doba</vt:lpstr>
      <vt:lpstr>Románská  doba</vt:lpstr>
      <vt:lpstr>Románská  doba</vt:lpstr>
      <vt:lpstr>Románská  doba</vt:lpstr>
      <vt:lpstr>Románská  doba</vt:lpstr>
      <vt:lpstr>Prezentace aplikace PowerPoint</vt:lpstr>
      <vt:lpstr>Románská  doba</vt:lpstr>
      <vt:lpstr>Románská  doba</vt:lpstr>
      <vt:lpstr>Prezentace aplikace PowerPoint</vt:lpstr>
      <vt:lpstr>Prezentace aplikace PowerPoint</vt:lpstr>
      <vt:lpstr>Prezentace aplikace PowerPoint</vt:lpstr>
      <vt:lpstr>Zdroje použitých obrázků:</vt:lpstr>
      <vt:lpstr>CESTA  Z  PRAVĚKU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Vaše jméno</cp:lastModifiedBy>
  <cp:revision>26</cp:revision>
  <dcterms:created xsi:type="dcterms:W3CDTF">2012-10-26T17:49:20Z</dcterms:created>
  <dcterms:modified xsi:type="dcterms:W3CDTF">2013-01-27T15:28:39Z</dcterms:modified>
</cp:coreProperties>
</file>