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65" r:id="rId3"/>
    <p:sldId id="256" r:id="rId4"/>
    <p:sldId id="258" r:id="rId5"/>
    <p:sldId id="259" r:id="rId6"/>
    <p:sldId id="262" r:id="rId7"/>
    <p:sldId id="260" r:id="rId8"/>
    <p:sldId id="261" r:id="rId9"/>
    <p:sldId id="264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NÁZEV:VZ_32_INOVACE_0 7 ČESKÝ JAZYK 1.R.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smtClean="0"/>
            <a:t>AUTOR: MGR. ADELHEIDA  </a:t>
          </a:r>
          <a:r>
            <a:rPr lang="cs-CZ" sz="2000" dirty="0" smtClean="0"/>
            <a:t>RYCKOVÁ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ČENÍ SE SLABIKOU  MA, ME,……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270D6D1-541E-4777-91A3-85A0FC438A30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B7A0C3B-A1E5-4243-8375-F53687124625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0D20E93-0838-4CF9-8467-B877BCC04CAD}" type="presOf" srcId="{B651F6E3-6281-48DB-9319-2AEAFDAE7572}" destId="{6BB5E863-4638-4E1D-BFDE-399D028AC4ED}" srcOrd="1" destOrd="0" presId="urn:microsoft.com/office/officeart/2005/8/layout/target3"/>
    <dgm:cxn modelId="{5BDD9BAA-71B5-4D0C-8B95-36E2E4BC7594}" type="presOf" srcId="{D1D4F407-5343-4D3F-B5B9-D407B03CAEB4}" destId="{AED2198E-93D5-4001-81B4-73124B309672}" srcOrd="1" destOrd="0" presId="urn:microsoft.com/office/officeart/2005/8/layout/target3"/>
    <dgm:cxn modelId="{515C2DAC-43E7-493C-8A85-4477F297C43D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24D6C73-39C5-45F2-9ABA-09DD467CA526}" type="presOf" srcId="{D1B46980-6531-4606-95E6-44980827E919}" destId="{6140AFEC-043D-4C43-A2F9-D0F5331DF3A3}" srcOrd="0" destOrd="0" presId="urn:microsoft.com/office/officeart/2005/8/layout/target3"/>
    <dgm:cxn modelId="{57D8F17B-2C24-4805-B45B-5E38FF9D3597}" type="presOf" srcId="{D1B46980-6531-4606-95E6-44980827E919}" destId="{2BE915AB-18AA-4053-B92C-3BFC9ED204BB}" srcOrd="1" destOrd="0" presId="urn:microsoft.com/office/officeart/2005/8/layout/target3"/>
    <dgm:cxn modelId="{F9F0FC90-27D0-47FF-AE99-B7DB8310BDEE}" type="presOf" srcId="{D8197B8C-B260-4A16-BDF4-0947B075E274}" destId="{5A5FFA88-C948-4069-8E93-59FA12366E83}" srcOrd="1" destOrd="0" presId="urn:microsoft.com/office/officeart/2005/8/layout/target3"/>
    <dgm:cxn modelId="{B49EB801-CBC8-463B-A945-1D0026736B4A}" type="presOf" srcId="{D1D4F407-5343-4D3F-B5B9-D407B03CAEB4}" destId="{D005CE8C-CC26-4C3E-AC11-E15060ECD759}" srcOrd="0" destOrd="0" presId="urn:microsoft.com/office/officeart/2005/8/layout/target3"/>
    <dgm:cxn modelId="{61168653-B0F4-4A15-8BE7-5D0E1120D0DC}" type="presOf" srcId="{4C35D32F-0EAB-4CD7-82EE-45574DC2A586}" destId="{890E4F0B-2866-4A3F-A3C7-2A14B1797930}" srcOrd="1" destOrd="0" presId="urn:microsoft.com/office/officeart/2005/8/layout/target3"/>
    <dgm:cxn modelId="{8B3358B1-A24F-4818-BB2D-187BE588E846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DA27B40-59EF-4771-9302-17D4042F6374}" type="presParOf" srcId="{333A1088-737F-45CB-B68E-254E46348037}" destId="{F5ABB229-8D3B-4694-996A-96F23CF14429}" srcOrd="0" destOrd="0" presId="urn:microsoft.com/office/officeart/2005/8/layout/target3"/>
    <dgm:cxn modelId="{35FD1133-A52E-4D99-8E25-BA69390C6E39}" type="presParOf" srcId="{333A1088-737F-45CB-B68E-254E46348037}" destId="{F41139FD-01EE-4571-8B17-4FB00FC51163}" srcOrd="1" destOrd="0" presId="urn:microsoft.com/office/officeart/2005/8/layout/target3"/>
    <dgm:cxn modelId="{10E8D293-E5CC-4DE6-A1B8-68FBEE2466AE}" type="presParOf" srcId="{333A1088-737F-45CB-B68E-254E46348037}" destId="{D005CE8C-CC26-4C3E-AC11-E15060ECD759}" srcOrd="2" destOrd="0" presId="urn:microsoft.com/office/officeart/2005/8/layout/target3"/>
    <dgm:cxn modelId="{8C494C76-8A1F-4871-A0E2-54CC6E6500CE}" type="presParOf" srcId="{333A1088-737F-45CB-B68E-254E46348037}" destId="{2C702D82-9B77-49B7-9568-BB8EB47C3372}" srcOrd="3" destOrd="0" presId="urn:microsoft.com/office/officeart/2005/8/layout/target3"/>
    <dgm:cxn modelId="{154B5FE2-2148-4F09-A91B-2C6257D30858}" type="presParOf" srcId="{333A1088-737F-45CB-B68E-254E46348037}" destId="{A52A0455-90FF-4808-ABD0-F02540D31D5A}" srcOrd="4" destOrd="0" presId="urn:microsoft.com/office/officeart/2005/8/layout/target3"/>
    <dgm:cxn modelId="{5E9EDFB3-3021-4DF6-BE27-12A47131FF44}" type="presParOf" srcId="{333A1088-737F-45CB-B68E-254E46348037}" destId="{6140AFEC-043D-4C43-A2F9-D0F5331DF3A3}" srcOrd="5" destOrd="0" presId="urn:microsoft.com/office/officeart/2005/8/layout/target3"/>
    <dgm:cxn modelId="{8100D470-E21A-4164-9E22-C453A8FED667}" type="presParOf" srcId="{333A1088-737F-45CB-B68E-254E46348037}" destId="{9358AC05-5D7D-4327-9F80-1AD486AEA664}" srcOrd="6" destOrd="0" presId="urn:microsoft.com/office/officeart/2005/8/layout/target3"/>
    <dgm:cxn modelId="{A97A2AED-6176-4228-BE48-26236461B220}" type="presParOf" srcId="{333A1088-737F-45CB-B68E-254E46348037}" destId="{313FC574-E1CD-4FB4-B054-0B805CE0447D}" srcOrd="7" destOrd="0" presId="urn:microsoft.com/office/officeart/2005/8/layout/target3"/>
    <dgm:cxn modelId="{3A4B3D39-E847-4734-9CFD-839DEDEF507C}" type="presParOf" srcId="{333A1088-737F-45CB-B68E-254E46348037}" destId="{619D679B-A015-4ECF-8348-D1034C574F40}" srcOrd="8" destOrd="0" presId="urn:microsoft.com/office/officeart/2005/8/layout/target3"/>
    <dgm:cxn modelId="{B8792E93-3D9B-479D-B47A-46286DE37F40}" type="presParOf" srcId="{333A1088-737F-45CB-B68E-254E46348037}" destId="{322283A8-4A27-4CDA-BAE3-F381106A9174}" srcOrd="9" destOrd="0" presId="urn:microsoft.com/office/officeart/2005/8/layout/target3"/>
    <dgm:cxn modelId="{FFF1ABEC-3093-4BDD-9338-36B48A0B87D2}" type="presParOf" srcId="{333A1088-737F-45CB-B68E-254E46348037}" destId="{FFC9F71D-1B4F-4AD9-A4A6-86ADEFC8AF5C}" srcOrd="10" destOrd="0" presId="urn:microsoft.com/office/officeart/2005/8/layout/target3"/>
    <dgm:cxn modelId="{F5C24A42-3B48-4336-9481-FA3EA1750637}" type="presParOf" srcId="{333A1088-737F-45CB-B68E-254E46348037}" destId="{25B08C86-7E15-44DC-BE7F-FFB55DD49D12}" srcOrd="11" destOrd="0" presId="urn:microsoft.com/office/officeart/2005/8/layout/target3"/>
    <dgm:cxn modelId="{B7222E85-0EF0-4B50-8AAB-5298D4CABB85}" type="presParOf" srcId="{333A1088-737F-45CB-B68E-254E46348037}" destId="{76644BE8-9D7C-4C09-B250-3D10AF48CBB7}" srcOrd="12" destOrd="0" presId="urn:microsoft.com/office/officeart/2005/8/layout/target3"/>
    <dgm:cxn modelId="{FA84FCFB-AA7D-4597-9ECC-9B884FB97624}" type="presParOf" srcId="{333A1088-737F-45CB-B68E-254E46348037}" destId="{EE85B701-7295-41C0-BA7A-34D3756A2AE6}" srcOrd="13" destOrd="0" presId="urn:microsoft.com/office/officeart/2005/8/layout/target3"/>
    <dgm:cxn modelId="{66C73DA1-3EB2-440B-AC29-2CD44F4803EE}" type="presParOf" srcId="{333A1088-737F-45CB-B68E-254E46348037}" destId="{8BEBB6EC-1DAA-4CAC-8A25-BC0FCBD5DBD5}" srcOrd="14" destOrd="0" presId="urn:microsoft.com/office/officeart/2005/8/layout/target3"/>
    <dgm:cxn modelId="{1A10CC2F-D7A1-423D-9543-7C723066EEED}" type="presParOf" srcId="{333A1088-737F-45CB-B68E-254E46348037}" destId="{AED2198E-93D5-4001-81B4-73124B309672}" srcOrd="15" destOrd="0" presId="urn:microsoft.com/office/officeart/2005/8/layout/target3"/>
    <dgm:cxn modelId="{40834F49-D0FA-4195-9014-B08382CEE02E}" type="presParOf" srcId="{333A1088-737F-45CB-B68E-254E46348037}" destId="{2BE915AB-18AA-4053-B92C-3BFC9ED204BB}" srcOrd="16" destOrd="0" presId="urn:microsoft.com/office/officeart/2005/8/layout/target3"/>
    <dgm:cxn modelId="{917B4F89-0AB5-4B1C-9BFA-048ABF9DA575}" type="presParOf" srcId="{333A1088-737F-45CB-B68E-254E46348037}" destId="{6BB5E863-4638-4E1D-BFDE-399D028AC4ED}" srcOrd="17" destOrd="0" presId="urn:microsoft.com/office/officeart/2005/8/layout/target3"/>
    <dgm:cxn modelId="{948301E2-891E-4691-BF03-65FA208C4939}" type="presParOf" srcId="{333A1088-737F-45CB-B68E-254E46348037}" destId="{5A5FFA88-C948-4069-8E93-59FA12366E83}" srcOrd="18" destOrd="0" presId="urn:microsoft.com/office/officeart/2005/8/layout/target3"/>
    <dgm:cxn modelId="{7BA7D68F-24F3-4B2F-B167-6BEDA982B72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AUTOR: MGR. ADELHEIDA  </a:t>
          </a:r>
          <a:r>
            <a:rPr lang="cs-CZ" sz="2000" kern="1200" dirty="0" smtClean="0"/>
            <a:t>RYCKOVÁ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NÁZEV:VZ_32_INOVACE_0 7 ČESKÝ JAZYK 1.R.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ČENÍ SE SLABIKOU  MA, ME,……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 Same Side Corner Rectangle 6"/>
          <p:cNvSpPr/>
          <p:nvPr/>
        </p:nvSpPr>
        <p:spPr>
          <a:xfrm flipV="1">
            <a:off x="228600" y="4724400"/>
            <a:ext cx="8686800" cy="1828800"/>
          </a:xfrm>
          <a:prstGeom prst="round2SameRect">
            <a:avLst>
              <a:gd name="adj1" fmla="val 10784"/>
              <a:gd name="adj2" fmla="val 0"/>
            </a:avLst>
          </a:prstGeom>
          <a:solidFill>
            <a:schemeClr val="tx2"/>
          </a:soli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ound Same Side Corner Rectangle 7"/>
          <p:cNvSpPr/>
          <p:nvPr/>
        </p:nvSpPr>
        <p:spPr>
          <a:xfrm>
            <a:off x="228600" y="228600"/>
            <a:ext cx="8686800" cy="4419600"/>
          </a:xfrm>
          <a:prstGeom prst="round2SameRect">
            <a:avLst>
              <a:gd name="adj1" fmla="val 2821"/>
              <a:gd name="adj2" fmla="val 0"/>
            </a:avLst>
          </a:prstGeom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>
            <a:spLocks noGrp="1"/>
          </p:cNvSpPr>
          <p:nvPr>
            <p:ph type="ctrTitle"/>
          </p:nvPr>
        </p:nvSpPr>
        <p:spPr>
          <a:xfrm>
            <a:off x="609600" y="533400"/>
            <a:ext cx="7924800" cy="3886201"/>
          </a:xfrm>
        </p:spPr>
        <p:txBody>
          <a:bodyPr>
            <a:normAutofit/>
          </a:bodyPr>
          <a:lstStyle>
            <a:lvl1pPr algn="ctr">
              <a:defRPr sz="480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subTitle" idx="1"/>
          </p:nvPr>
        </p:nvSpPr>
        <p:spPr>
          <a:xfrm>
            <a:off x="304800" y="4800600"/>
            <a:ext cx="8534400" cy="16002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800">
                <a:solidFill>
                  <a:schemeClr val="bg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dt" sz="half" idx="10"/>
          </p:nvPr>
        </p:nvSpPr>
        <p:spPr>
          <a:xfrm>
            <a:off x="228600" y="6553200"/>
            <a:ext cx="2133600" cy="287782"/>
          </a:xfrm>
        </p:spPr>
        <p:txBody>
          <a:bodyPr/>
          <a:lstStyle/>
          <a:p>
            <a:fld id="{BB03A91A-2855-4DDD-A63B-0A01F357B3BA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Rectangle 4"/>
          <p:cNvSpPr>
            <a:spLocks noGrp="1"/>
          </p:cNvSpPr>
          <p:nvPr>
            <p:ph type="ftr" sz="quarter" idx="11"/>
          </p:nvPr>
        </p:nvSpPr>
        <p:spPr>
          <a:xfrm>
            <a:off x="2895600" y="6553200"/>
            <a:ext cx="3429000" cy="287782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sldNum" sz="quarter" idx="12"/>
          </p:nvPr>
        </p:nvSpPr>
        <p:spPr>
          <a:xfrm>
            <a:off x="6858000" y="6553200"/>
            <a:ext cx="2057400" cy="287782"/>
          </a:xfrm>
        </p:spPr>
        <p:txBody>
          <a:bodyPr/>
          <a:lstStyle/>
          <a:p>
            <a:fld id="{600E3F28-1181-4BF5-9754-8759EB57F21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3A91A-2855-4DDD-A63B-0A01F357B3BA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0E3F28-1181-4BF5-9754-8759EB57F21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 Same Side Corner Rectangle 7"/>
          <p:cNvSpPr/>
          <p:nvPr/>
        </p:nvSpPr>
        <p:spPr>
          <a:xfrm>
            <a:off x="228600" y="228600"/>
            <a:ext cx="8686800" cy="4953000"/>
          </a:xfrm>
          <a:prstGeom prst="round2SameRect">
            <a:avLst>
              <a:gd name="adj1" fmla="val 2821"/>
              <a:gd name="adj2" fmla="val 0"/>
            </a:avLst>
          </a:prstGeom>
          <a:solidFill>
            <a:schemeClr val="tx2"/>
          </a:soli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ound Same Side Corner Rectangle 6"/>
          <p:cNvSpPr/>
          <p:nvPr/>
        </p:nvSpPr>
        <p:spPr>
          <a:xfrm flipV="1">
            <a:off x="228600" y="5257800"/>
            <a:ext cx="8686800" cy="1295400"/>
          </a:xfrm>
          <a:prstGeom prst="round2SameRect">
            <a:avLst>
              <a:gd name="adj1" fmla="val 10784"/>
              <a:gd name="adj2" fmla="val 0"/>
            </a:avLst>
          </a:prstGeom>
          <a:solidFill>
            <a:schemeClr val="accent1"/>
          </a:soli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685800" y="838200"/>
            <a:ext cx="7772400" cy="4191000"/>
          </a:xfrm>
        </p:spPr>
        <p:txBody>
          <a:bodyPr anchor="ctr"/>
          <a:lstStyle>
            <a:lvl1pPr algn="ctr">
              <a:defRPr sz="4800" b="0" cap="none" baseline="0">
                <a:solidFill>
                  <a:schemeClr val="bg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722313" y="5410200"/>
            <a:ext cx="7772400" cy="104298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8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3A91A-2855-4DDD-A63B-0A01F357B3BA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0E3F28-1181-4BF5-9754-8759EB57F21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301752" y="1600200"/>
            <a:ext cx="4160520" cy="47548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160520" cy="47548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3A91A-2855-4DDD-A63B-0A01F357B3BA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0E3F28-1181-4BF5-9754-8759EB57F21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301752" y="1535112"/>
            <a:ext cx="4160520" cy="827087"/>
          </a:xfrm>
        </p:spPr>
        <p:txBody>
          <a:bodyPr anchor="ctr"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>
              <a:contourClr>
                <a:schemeClr val="accent2">
                  <a:shade val="75000"/>
                </a:schemeClr>
              </a:contourClr>
            </a:sp3d>
          </a:bodyPr>
          <a:lstStyle>
            <a:lvl1pPr marL="0" indent="0" algn="ctr">
              <a:buNone/>
              <a:defRPr lang="en-US" sz="2400" b="0" dirty="0" smtClean="0">
                <a:ln w="11430"/>
                <a:solidFill>
                  <a:schemeClr val="tx2"/>
                </a:solidFill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301752" y="2373312"/>
            <a:ext cx="41605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4" y="1535112"/>
            <a:ext cx="4160520" cy="827087"/>
          </a:xfrm>
        </p:spPr>
        <p:txBody>
          <a:bodyPr anchor="ctr"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>
              <a:contourClr>
                <a:schemeClr val="accent2">
                  <a:shade val="75000"/>
                </a:schemeClr>
              </a:contourClr>
            </a:sp3d>
          </a:bodyPr>
          <a:lstStyle>
            <a:lvl1pPr marL="0" indent="0" algn="ctr">
              <a:buNone/>
              <a:defRPr lang="en-US" sz="2400" b="0" dirty="0" smtClean="0">
                <a:ln w="11430"/>
                <a:solidFill>
                  <a:schemeClr val="tx2"/>
                </a:solidFill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4" y="2373312"/>
            <a:ext cx="41605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3A91A-2855-4DDD-A63B-0A01F357B3BA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0E3F28-1181-4BF5-9754-8759EB57F21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3A91A-2855-4DDD-A63B-0A01F357B3BA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4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0E3F28-1181-4BF5-9754-8759EB57F21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3A91A-2855-4DDD-A63B-0A01F357B3BA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3" name="Rectangle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0E3F28-1181-4BF5-9754-8759EB57F21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 Same Side Corner Rectangle 7"/>
          <p:cNvSpPr/>
          <p:nvPr/>
        </p:nvSpPr>
        <p:spPr>
          <a:xfrm>
            <a:off x="228600" y="152400"/>
            <a:ext cx="8686800" cy="1295400"/>
          </a:xfrm>
          <a:prstGeom prst="round2SameRect">
            <a:avLst>
              <a:gd name="adj1" fmla="val 4902"/>
              <a:gd name="adj2" fmla="val 0"/>
            </a:avLst>
          </a:prstGeom>
          <a:solidFill>
            <a:schemeClr val="accent1"/>
          </a:soli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304800" y="228600"/>
            <a:ext cx="4495800" cy="1143000"/>
          </a:xfrm>
        </p:spPr>
        <p:txBody>
          <a:bodyPr anchor="ctr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28600" y="1600200"/>
            <a:ext cx="8686800" cy="4724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3A91A-2855-4DDD-A63B-0A01F357B3BA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0E3F28-1181-4BF5-9754-8759EB57F21D}" type="slidenum">
              <a:rPr lang="cs-CZ" smtClean="0"/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>
            <a:off x="228600" y="6528816"/>
            <a:ext cx="8686800" cy="1588"/>
          </a:xfrm>
          <a:prstGeom prst="line">
            <a:avLst/>
          </a:prstGeom>
          <a:ln w="12700" cap="rnd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0" name="Rectangle 9"/>
          <p:cNvSpPr/>
          <p:nvPr/>
        </p:nvSpPr>
        <p:spPr>
          <a:xfrm>
            <a:off x="4876800" y="152400"/>
            <a:ext cx="3581400" cy="1295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4967288" y="152400"/>
            <a:ext cx="3400425" cy="12954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5105400" y="228600"/>
            <a:ext cx="3200400" cy="1143000"/>
          </a:xfrm>
        </p:spPr>
        <p:txBody>
          <a:bodyPr anchor="ctr">
            <a:normAutofit/>
          </a:bodyPr>
          <a:lstStyle>
            <a:lvl1pPr marL="0" indent="0" algn="l">
              <a:buNone/>
              <a:defRPr sz="1600">
                <a:solidFill>
                  <a:schemeClr val="bg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 Same Side Corner Rectangle 7"/>
          <p:cNvSpPr/>
          <p:nvPr/>
        </p:nvSpPr>
        <p:spPr>
          <a:xfrm>
            <a:off x="228600" y="152400"/>
            <a:ext cx="8686800" cy="1295400"/>
          </a:xfrm>
          <a:prstGeom prst="round2SameRect">
            <a:avLst>
              <a:gd name="adj1" fmla="val 4902"/>
              <a:gd name="adj2" fmla="val 0"/>
            </a:avLst>
          </a:prstGeom>
          <a:solidFill>
            <a:schemeClr val="accent1"/>
          </a:soli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pic" idx="1"/>
          </p:nvPr>
        </p:nvSpPr>
        <p:spPr>
          <a:xfrm>
            <a:off x="228600" y="1524000"/>
            <a:ext cx="8686800" cy="4910328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3A91A-2855-4DDD-A63B-0A01F357B3BA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0E3F28-1181-4BF5-9754-8759EB57F21D}" type="slidenum">
              <a:rPr lang="cs-CZ" smtClean="0"/>
              <a:t>‹#›</a:t>
            </a:fld>
            <a:endParaRPr lang="cs-CZ"/>
          </a:p>
        </p:txBody>
      </p:sp>
      <p:sp useBgFill="1">
        <p:nvSpPr>
          <p:cNvPr id="9" name="Rectangle 8"/>
          <p:cNvSpPr/>
          <p:nvPr/>
        </p:nvSpPr>
        <p:spPr>
          <a:xfrm>
            <a:off x="4876800" y="152400"/>
            <a:ext cx="3581400" cy="1295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4967288" y="152400"/>
            <a:ext cx="3400425" cy="12954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304800" y="228600"/>
            <a:ext cx="4495800" cy="1143000"/>
          </a:xfrm>
        </p:spPr>
        <p:txBody>
          <a:bodyPr anchor="ctr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5105400" y="228600"/>
            <a:ext cx="3200400" cy="1143000"/>
          </a:xfrm>
        </p:spPr>
        <p:txBody>
          <a:bodyPr anchor="ctr">
            <a:normAutofit/>
          </a:bodyPr>
          <a:lstStyle>
            <a:lvl1pPr marL="0" indent="0">
              <a:buNone/>
              <a:defRPr sz="1600">
                <a:solidFill>
                  <a:schemeClr val="bg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cxnSp>
        <p:nvCxnSpPr>
          <p:cNvPr id="11" name="Straight Connector 10"/>
          <p:cNvCxnSpPr/>
          <p:nvPr/>
        </p:nvCxnSpPr>
        <p:spPr>
          <a:xfrm>
            <a:off x="228600" y="6528816"/>
            <a:ext cx="8686800" cy="1588"/>
          </a:xfrm>
          <a:prstGeom prst="line">
            <a:avLst/>
          </a:prstGeom>
          <a:ln w="12700" cap="rnd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3A91A-2855-4DDD-A63B-0A01F357B3BA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0E3F28-1181-4BF5-9754-8759EB57F21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400800" cy="60499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03A91A-2855-4DDD-A63B-0A01F357B3BA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0E3F28-1181-4BF5-9754-8759EB57F21D}" type="slidenum">
              <a:rPr lang="cs-CZ" smtClean="0"/>
              <a:t>‹#›</a:t>
            </a:fld>
            <a:endParaRPr lang="cs-CZ"/>
          </a:p>
        </p:txBody>
      </p:sp>
      <p:sp>
        <p:nvSpPr>
          <p:cNvPr id="7" name="Round Same Side Corner Rectangle 6"/>
          <p:cNvSpPr/>
          <p:nvPr/>
        </p:nvSpPr>
        <p:spPr>
          <a:xfrm rot="5400000">
            <a:off x="4862513" y="2300287"/>
            <a:ext cx="6096000" cy="1952625"/>
          </a:xfrm>
          <a:prstGeom prst="round2SameRect">
            <a:avLst>
              <a:gd name="adj1" fmla="val 4902"/>
              <a:gd name="adj2" fmla="val 0"/>
            </a:avLst>
          </a:prstGeom>
          <a:solidFill>
            <a:schemeClr val="accent1"/>
          </a:soli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>
            <a:spLocks noGrp="1"/>
          </p:cNvSpPr>
          <p:nvPr>
            <p:ph type="title" orient="vert"/>
          </p:nvPr>
        </p:nvSpPr>
        <p:spPr>
          <a:xfrm>
            <a:off x="7029450" y="274638"/>
            <a:ext cx="1752600" cy="5973762"/>
          </a:xfrm>
        </p:spPr>
        <p:txBody>
          <a:bodyPr vert="eaVert"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228600" y="6528816"/>
            <a:ext cx="8686800" cy="1588"/>
          </a:xfrm>
          <a:prstGeom prst="line">
            <a:avLst/>
          </a:prstGeom>
          <a:ln w="12700" cap="rnd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 Same Side Corner Rectangle 6"/>
          <p:cNvSpPr/>
          <p:nvPr/>
        </p:nvSpPr>
        <p:spPr>
          <a:xfrm>
            <a:off x="228600" y="152400"/>
            <a:ext cx="8686800" cy="1295400"/>
          </a:xfrm>
          <a:prstGeom prst="round2SameRect">
            <a:avLst>
              <a:gd name="adj1" fmla="val 4902"/>
              <a:gd name="adj2" fmla="val 0"/>
            </a:avLst>
          </a:prstGeom>
          <a:solidFill>
            <a:schemeClr val="accent1"/>
          </a:soli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04800" y="274638"/>
            <a:ext cx="85344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600200"/>
            <a:ext cx="85344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28600" y="6520942"/>
            <a:ext cx="21336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BB03A91A-2855-4DDD-A63B-0A01F357B3BA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5600" y="6520942"/>
            <a:ext cx="34290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781800" y="6520942"/>
            <a:ext cx="21336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600E3F28-1181-4BF5-9754-8759EB57F21D}" type="slidenum">
              <a:rPr lang="cs-CZ" smtClean="0"/>
              <a:t>‹#›</a:t>
            </a:fld>
            <a:endParaRPr lang="cs-CZ"/>
          </a:p>
        </p:txBody>
      </p:sp>
      <p:cxnSp>
        <p:nvCxnSpPr>
          <p:cNvPr id="8" name="Straight Connector 7"/>
          <p:cNvCxnSpPr/>
          <p:nvPr/>
        </p:nvCxnSpPr>
        <p:spPr>
          <a:xfrm>
            <a:off x="228600" y="6524625"/>
            <a:ext cx="8686800" cy="1588"/>
          </a:xfrm>
          <a:prstGeom prst="line">
            <a:avLst/>
          </a:prstGeom>
          <a:ln w="12700" cap="rnd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600" kern="1200">
          <a:solidFill>
            <a:srgbClr val="FFFFFF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Wingdings 2" pitchFamily="18" charset="2"/>
        <a:buChar char="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2"/>
        </a:buClr>
        <a:buSzPct val="100000"/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630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173736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2194560" indent="-182880" algn="l" defTabSz="914400" rtl="0" eaLnBrk="1" latinLnBrk="0" hangingPunct="1">
        <a:spcBef>
          <a:spcPts val="310"/>
        </a:spcBef>
        <a:buClr>
          <a:schemeClr val="accent2"/>
        </a:buClr>
        <a:buFont typeface="Arial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jpeg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wmf"/><Relationship Id="rId2" Type="http://schemas.openxmlformats.org/officeDocument/2006/relationships/image" Target="../media/image3.gif"/><Relationship Id="rId16" Type="http://schemas.openxmlformats.org/officeDocument/2006/relationships/image" Target="../media/image17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gif"/><Relationship Id="rId11" Type="http://schemas.openxmlformats.org/officeDocument/2006/relationships/image" Target="../media/image12.png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wmf"/><Relationship Id="rId4" Type="http://schemas.openxmlformats.org/officeDocument/2006/relationships/image" Target="../media/image5.gif"/><Relationship Id="rId9" Type="http://schemas.openxmlformats.org/officeDocument/2006/relationships/image" Target="../media/image10.wmf"/><Relationship Id="rId14" Type="http://schemas.openxmlformats.org/officeDocument/2006/relationships/image" Target="../media/image15.e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wmf"/><Relationship Id="rId3" Type="http://schemas.openxmlformats.org/officeDocument/2006/relationships/image" Target="../media/image4.gif"/><Relationship Id="rId7" Type="http://schemas.openxmlformats.org/officeDocument/2006/relationships/image" Target="../media/image6.gif"/><Relationship Id="rId12" Type="http://schemas.openxmlformats.org/officeDocument/2006/relationships/image" Target="../media/image16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gif"/><Relationship Id="rId11" Type="http://schemas.openxmlformats.org/officeDocument/2006/relationships/image" Target="../media/image21.wmf"/><Relationship Id="rId5" Type="http://schemas.openxmlformats.org/officeDocument/2006/relationships/image" Target="../media/image7.gif"/><Relationship Id="rId10" Type="http://schemas.openxmlformats.org/officeDocument/2006/relationships/image" Target="../media/image20.png"/><Relationship Id="rId4" Type="http://schemas.openxmlformats.org/officeDocument/2006/relationships/image" Target="../media/image8.gif"/><Relationship Id="rId9" Type="http://schemas.openxmlformats.org/officeDocument/2006/relationships/image" Target="../media/image19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gif"/><Relationship Id="rId3" Type="http://schemas.openxmlformats.org/officeDocument/2006/relationships/image" Target="../media/image3.gif"/><Relationship Id="rId7" Type="http://schemas.openxmlformats.org/officeDocument/2006/relationships/image" Target="../media/image6.gif"/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gif"/><Relationship Id="rId5" Type="http://schemas.openxmlformats.org/officeDocument/2006/relationships/image" Target="../media/image4.gif"/><Relationship Id="rId4" Type="http://schemas.openxmlformats.org/officeDocument/2006/relationships/image" Target="../media/image23.png"/><Relationship Id="rId9" Type="http://schemas.openxmlformats.org/officeDocument/2006/relationships/image" Target="../media/image8.gi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wmf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wmf"/><Relationship Id="rId7" Type="http://schemas.openxmlformats.org/officeDocument/2006/relationships/image" Target="../media/image30.wmf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png"/><Relationship Id="rId5" Type="http://schemas.openxmlformats.org/officeDocument/2006/relationships/image" Target="../media/image28.jpeg"/><Relationship Id="rId4" Type="http://schemas.openxmlformats.org/officeDocument/2006/relationships/image" Target="../media/image27.w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16490177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09691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386"/>
    </mc:Choice>
    <mc:Fallback xmlns="">
      <p:transition spd="slow" advTm="9386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534400" cy="1143000"/>
          </a:xfrm>
        </p:spPr>
        <p:txBody>
          <a:bodyPr/>
          <a:lstStyle/>
          <a:p>
            <a:pPr marL="571500" indent="-571500">
              <a:buFont typeface="Wingdings" pitchFamily="2" charset="2"/>
              <a:buChar char="§"/>
            </a:pPr>
            <a:r>
              <a:rPr lang="cs-CZ" sz="3600" dirty="0" smtClean="0">
                <a:solidFill>
                  <a:schemeClr val="tx1"/>
                </a:solidFill>
                <a:latin typeface="+mn-lt"/>
              </a:rPr>
              <a:t/>
            </a:r>
            <a:br>
              <a:rPr lang="cs-CZ" sz="3600" dirty="0" smtClean="0">
                <a:solidFill>
                  <a:schemeClr val="tx1"/>
                </a:solidFill>
                <a:latin typeface="+mn-lt"/>
              </a:rPr>
            </a:br>
            <a:r>
              <a:rPr lang="cs-CZ" dirty="0" smtClean="0">
                <a:solidFill>
                  <a:schemeClr val="tx1"/>
                </a:solidFill>
                <a:latin typeface="+mn-lt"/>
              </a:rPr>
              <a:t/>
            </a:r>
            <a:br>
              <a:rPr lang="cs-CZ" dirty="0" smtClean="0">
                <a:solidFill>
                  <a:schemeClr val="tx1"/>
                </a:solidFill>
                <a:latin typeface="+mn-lt"/>
              </a:rPr>
            </a:br>
            <a:r>
              <a:rPr lang="cs-CZ" dirty="0" smtClean="0">
                <a:solidFill>
                  <a:schemeClr val="tx1"/>
                </a:solidFill>
                <a:latin typeface="+mn-lt"/>
              </a:rPr>
              <a:t/>
            </a:r>
            <a:br>
              <a:rPr lang="cs-CZ" dirty="0" smtClean="0">
                <a:solidFill>
                  <a:schemeClr val="tx1"/>
                </a:solidFill>
                <a:latin typeface="+mn-lt"/>
              </a:rPr>
            </a:br>
            <a:r>
              <a:rPr lang="cs-CZ" dirty="0" smtClean="0">
                <a:solidFill>
                  <a:schemeClr val="tx1"/>
                </a:solidFill>
                <a:latin typeface="+mn-lt"/>
              </a:rPr>
              <a:t/>
            </a:r>
            <a:br>
              <a:rPr lang="cs-CZ" dirty="0" smtClean="0">
                <a:solidFill>
                  <a:schemeClr val="tx1"/>
                </a:solidFill>
                <a:latin typeface="+mn-lt"/>
              </a:rPr>
            </a:br>
            <a:r>
              <a:rPr lang="cs-CZ" sz="3600" dirty="0" smtClean="0">
                <a:solidFill>
                  <a:schemeClr val="tx1"/>
                </a:solidFill>
                <a:latin typeface="+mn-lt"/>
              </a:rPr>
              <a:t>Anotace:</a:t>
            </a:r>
            <a:br>
              <a:rPr lang="cs-CZ" sz="3600" dirty="0" smtClean="0">
                <a:solidFill>
                  <a:schemeClr val="tx1"/>
                </a:solidFill>
                <a:latin typeface="+mn-lt"/>
              </a:rPr>
            </a:br>
            <a:r>
              <a:rPr lang="cs-CZ" sz="3600" dirty="0" smtClean="0">
                <a:solidFill>
                  <a:schemeClr val="tx1"/>
                </a:solidFill>
                <a:latin typeface="+mn-lt"/>
              </a:rPr>
              <a:t> první čtení slabiky</a:t>
            </a:r>
            <a:br>
              <a:rPr lang="cs-CZ" sz="3600" dirty="0" smtClean="0">
                <a:solidFill>
                  <a:schemeClr val="tx1"/>
                </a:solidFill>
                <a:latin typeface="+mn-lt"/>
              </a:rPr>
            </a:br>
            <a:r>
              <a:rPr lang="cs-CZ" sz="3600" dirty="0" smtClean="0">
                <a:solidFill>
                  <a:schemeClr val="tx1"/>
                </a:solidFill>
                <a:latin typeface="+mn-lt"/>
              </a:rPr>
              <a:t>čtení s pomocí obrázků</a:t>
            </a:r>
            <a:br>
              <a:rPr lang="cs-CZ" sz="3600" dirty="0" smtClean="0">
                <a:solidFill>
                  <a:schemeClr val="tx1"/>
                </a:solidFill>
                <a:latin typeface="+mn-lt"/>
              </a:rPr>
            </a:br>
            <a:r>
              <a:rPr lang="cs-CZ" sz="3600" dirty="0" smtClean="0">
                <a:solidFill>
                  <a:schemeClr val="tx1"/>
                </a:solidFill>
                <a:latin typeface="+mn-lt"/>
              </a:rPr>
              <a:t>čtení jednoduchých vět</a:t>
            </a:r>
            <a:r>
              <a:rPr lang="cs-CZ" dirty="0">
                <a:solidFill>
                  <a:schemeClr val="tx1"/>
                </a:solidFill>
                <a:latin typeface="+mn-lt"/>
              </a:rPr>
              <a:t/>
            </a:r>
            <a:br>
              <a:rPr lang="cs-CZ" dirty="0">
                <a:solidFill>
                  <a:schemeClr val="tx1"/>
                </a:solidFill>
                <a:latin typeface="+mn-lt"/>
              </a:rPr>
            </a:br>
            <a:r>
              <a:rPr lang="cs-CZ" dirty="0" smtClean="0">
                <a:solidFill>
                  <a:schemeClr val="tx1"/>
                </a:solidFill>
                <a:latin typeface="+mn-lt"/>
              </a:rPr>
              <a:t>žáci pracují na interaktivní tabuli fixem</a:t>
            </a:r>
            <a:br>
              <a:rPr lang="cs-CZ" dirty="0" smtClean="0">
                <a:solidFill>
                  <a:schemeClr val="tx1"/>
                </a:solidFill>
                <a:latin typeface="+mn-lt"/>
              </a:rPr>
            </a:br>
            <a:r>
              <a:rPr lang="cs-CZ" dirty="0" smtClean="0">
                <a:solidFill>
                  <a:schemeClr val="tx1"/>
                </a:solidFill>
                <a:latin typeface="+mn-lt"/>
              </a:rPr>
              <a:t>správné řešení se objeví po kliknutí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7651355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 Rounded MT Bold" pitchFamily="34" charset="0"/>
                <a:cs typeface="Aharoni" pitchFamily="2" charset="-79"/>
              </a:rPr>
              <a:t>Spoj  slabiku a obrázek</a:t>
            </a:r>
            <a:endParaRPr lang="cs-CZ" dirty="0">
              <a:latin typeface="Arial Rounded MT Bold" pitchFamily="34" charset="0"/>
              <a:cs typeface="Aharoni" pitchFamily="2" charset="-79"/>
            </a:endParaRPr>
          </a:p>
        </p:txBody>
      </p:sp>
      <p:pic>
        <p:nvPicPr>
          <p:cNvPr id="1026" name="Picture 2" descr="C:\Users\08C1\AppData\Local\Microsoft\Windows\Temporary Internet Files\Content.IE5\A2754ZST\MM900178219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82734" y="4291411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08C1\AppData\Local\Microsoft\Windows\Temporary Internet Files\Content.IE5\A2754ZST\MM900178219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5289" y="5312756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08C1\AppData\Local\Microsoft\Windows\Temporary Internet Files\Content.IE5\A2754ZST\MM900178219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4485" y="1994620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08C1\AppData\Local\Microsoft\Windows\Temporary Internet Files\Content.IE5\A2754ZST\MM900178219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2420888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C:\Users\08C1\AppData\Local\Microsoft\Windows\Temporary Internet Files\Content.IE5\A2754ZST\MM900178219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74018" y="3796146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8C1\AppData\Local\Microsoft\Windows\Temporary Internet Files\Content.IE5\AM1I8PN9\MM900178207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5984" y="1994620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8C1\AppData\Local\Microsoft\Windows\Temporary Internet Files\Content.IE5\7IACVERO\MM900178211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2424113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8C1\AppData\Local\Microsoft\Windows\Temporary Internet Files\Content.IE5\AM1I8PN9\MM900178215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08762" y="5293231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08C1\AppData\Local\Microsoft\Windows\Temporary Internet Files\Content.IE5\K0O7W0UI\MM900178221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8870" y="3796146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08C1\AppData\Local\Microsoft\Windows\Temporary Internet Files\Content.IE5\DE4CGPLA\MM900178227[1]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4534" y="4291411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08C1\AppData\Local\Microsoft\Windows\Temporary Internet Files\Content.IE5\7IACVERO\MC900436900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6754" y="1902160"/>
            <a:ext cx="851671" cy="8516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08C1\AppData\Local\Microsoft\Windows\Temporary Internet Files\Content.IE5\A2754ZST\MC900191845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4890" y="4774597"/>
            <a:ext cx="1654712" cy="12049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08C1\AppData\Local\Microsoft\Windows\Temporary Internet Files\Content.IE5\DE4CGPLA\MC900336110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9911" y="2660997"/>
            <a:ext cx="1283303" cy="8532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08C1\AppData\Local\Microsoft\Windows\Temporary Internet Files\Content.IE5\LDOPNIE0\MC900436903[1].pn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6136" y="3811588"/>
            <a:ext cx="898714" cy="898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08C1\AppData\Local\Microsoft\Windows\Temporary Internet Files\Content.IE5\LDOPNIE0\MC900356369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5907" y="1239379"/>
            <a:ext cx="1204004" cy="1325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Users\08C1\AppData\Local\Microsoft\Windows\Temporary Internet Files\Content.IE5\AM1I8PN9\MP900185174[1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552" y="3116768"/>
            <a:ext cx="1722683" cy="1162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/>
          <p:cNvPicPr>
            <a:picLocks noGrp="1" noChangeAspect="1" noChangeArrowheads="1"/>
          </p:cNvPicPr>
          <p:nvPr>
            <p:ph idx="1"/>
          </p:nvPr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2733" y="5078837"/>
            <a:ext cx="1686502" cy="1134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4" name="Picture 20" descr="C:\Users\08C1\AppData\Local\Microsoft\Windows\Temporary Internet Files\Content.IE5\AM1I8PN9\MM900283457[1].gif"/>
          <p:cNvPicPr>
            <a:picLocks noChangeAspect="1" noChangeArrowheads="1" noCrop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175" y="866704"/>
            <a:ext cx="1217066" cy="1217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5" name="Picture 21" descr="C:\Users\08C1\AppData\Local\Microsoft\Windows\Temporary Internet Files\Content.IE5\YYPZW21M\MC900351218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6819" y="980145"/>
            <a:ext cx="1064284" cy="10807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20216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Hledej obrázek, kde slyšíš slabiku.</a:t>
            </a:r>
            <a:endParaRPr lang="cs-CZ" dirty="0">
              <a:solidFill>
                <a:srgbClr val="0070C0"/>
              </a:solidFill>
            </a:endParaRPr>
          </a:p>
        </p:txBody>
      </p:sp>
      <p:pic>
        <p:nvPicPr>
          <p:cNvPr id="5" name="Picture 2" descr="C:\Users\08C1\AppData\Local\Microsoft\Windows\Temporary Internet Files\Content.IE5\A2754ZST\MM900178219[1].gif"/>
          <p:cNvPicPr>
            <a:picLocks noGrp="1" noChangeAspect="1" noChangeArrowheads="1" noCro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8756" y="3178888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08C1\AppData\Local\Microsoft\Windows\Temporary Internet Files\Content.IE5\A2754ZST\MM900178219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783963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08C1\AppData\Local\Microsoft\Windows\Temporary Internet Files\Content.IE5\A2754ZST\MM900178219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4414" y="4797152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08C1\AppData\Local\Microsoft\Windows\Temporary Internet Files\Content.IE5\A2754ZST\MM900178219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2044890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08C1\AppData\Local\Microsoft\Windows\Temporary Internet Files\Content.IE5\A2754ZST\MM900178219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5872" y="4939373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 descr="C:\Users\08C1\AppData\Local\Microsoft\Windows\Temporary Internet Files\Content.IE5\AM1I8PN9\MM900178207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8507" y="2754263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7" descr="C:\Users\08C1\AppData\Local\Microsoft\Windows\Temporary Internet Files\Content.IE5\DE4CGPLA\MM900178227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1891" y="4798023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6" descr="C:\Users\08C1\AppData\Local\Microsoft\Windows\Temporary Internet Files\Content.IE5\K0O7W0UI\MM900178221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2852" y="4938307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4" descr="C:\Users\08C1\AppData\Local\Microsoft\Windows\Temporary Internet Files\Content.IE5\7IACVERO\MM900178211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15014" y="2032528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5" descr="C:\Users\08C1\AppData\Local\Microsoft\Windows\Temporary Internet Files\Content.IE5\AM1I8PN9\MM900178215[1]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6065" y="3178888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08C1\AppData\Local\Microsoft\Windows\Temporary Internet Files\Content.IE5\AM1I8PN9\MC90036202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491491"/>
            <a:ext cx="1561157" cy="1562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08C1\AppData\Local\Microsoft\Windows\Temporary Internet Files\Content.IE5\7IACVERO\MC90041349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9247" y="2974425"/>
            <a:ext cx="1693852" cy="1516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08C1\AppData\Local\Microsoft\Windows\Temporary Internet Files\Content.IE5\A2754ZST\MC900441720[1].pn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9440" y="1542010"/>
            <a:ext cx="1575328" cy="1575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08C1\AppData\Local\Microsoft\Windows\Temporary Internet Files\Content.IE5\DE4CGPLA\MC900336072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5257" y="1467731"/>
            <a:ext cx="1859132" cy="15066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20" descr="C:\Users\08C1\AppData\Local\Microsoft\Windows\Temporary Internet Files\Content.IE5\AM1I8PN9\MM900283457[1].gif"/>
          <p:cNvPicPr>
            <a:picLocks noChangeAspect="1" noChangeArrowheads="1" noCrop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7864" y="4663149"/>
            <a:ext cx="1217066" cy="1217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9242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>
          <a:xfrm>
            <a:off x="270148" y="316706"/>
            <a:ext cx="8534400" cy="1143000"/>
          </a:xfrm>
        </p:spPr>
        <p:txBody>
          <a:bodyPr/>
          <a:lstStyle/>
          <a:p>
            <a:r>
              <a:rPr lang="cs-CZ" dirty="0" smtClean="0"/>
              <a:t>Vylezeš až nahoru?</a:t>
            </a:r>
            <a:endParaRPr lang="cs-CZ" dirty="0"/>
          </a:p>
        </p:txBody>
      </p:sp>
      <p:pic>
        <p:nvPicPr>
          <p:cNvPr id="3077" name="Picture 5" descr="C:\Users\08C1\AppData\Local\Microsoft\Windows\Temporary Internet Files\Content.IE5\7IACVERO\MC9003617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9050" y="948887"/>
            <a:ext cx="4441924" cy="57352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C:\Users\08C1\AppData\Local\Microsoft\Windows\Temporary Internet Files\Content.IE5\A2754ZST\MM900178219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8537" y="3212976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C:\Users\08C1\AppData\Local\Microsoft\Windows\Temporary Internet Files\Content.IE5\A2754ZST\MM900178219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5229200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/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3879726"/>
            <a:ext cx="670618" cy="6706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93" y="1124744"/>
            <a:ext cx="669925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7013" y="2204864"/>
            <a:ext cx="669925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1" name="Picture 3" descr="C:\Users\08C1\AppData\Local\Microsoft\Windows\Temporary Internet Files\Content.IE5\AM1I8PN9\MM900178207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6938" y="3212976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4" descr="C:\Users\08C1\AppData\Local\Microsoft\Windows\Temporary Internet Files\Content.IE5\7IACVERO\MM900178211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6637" y="1115868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5" descr="C:\Users\08C1\AppData\Local\Microsoft\Windows\Temporary Internet Files\Content.IE5\7IACVERO\MC9003617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614" y="1012123"/>
            <a:ext cx="4441924" cy="57352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2" descr="C:\Users\08C1\AppData\Local\Microsoft\Windows\Temporary Internet Files\Content.IE5\A2754ZST\MM900178219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4597815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2" descr="C:\Users\08C1\AppData\Local\Microsoft\Windows\Temporary Internet Files\Content.IE5\A2754ZST\MM900178219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5381600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2" descr="C:\Users\08C1\AppData\Local\Microsoft\Windows\Temporary Internet Files\Content.IE5\A2754ZST\MM900178219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5826" y="3284984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2" descr="C:\Users\08C1\AppData\Local\Microsoft\Windows\Temporary Internet Files\Content.IE5\A2754ZST\MM900178219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7326" y="2208039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2" descr="C:\Users\08C1\AppData\Local\Microsoft\Windows\Temporary Internet Files\Content.IE5\A2754ZST\MM900178219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65826" y="1196752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3" descr="C:\Users\08C1\AppData\Local\Microsoft\Windows\Temporary Internet Files\Content.IE5\AM1I8PN9\MM900178207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5503" y="5381600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4" descr="C:\Users\08C1\AppData\Local\Microsoft\Windows\Temporary Internet Files\Content.IE5\7IACVERO\MM900178211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0598" y="4607877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5" descr="C:\Users\08C1\AppData\Local\Microsoft\Windows\Temporary Internet Files\Content.IE5\AM1I8PN9\MM900178215[1]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37098" y="3284984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5" descr="C:\Users\08C1\AppData\Local\Microsoft\Windows\Temporary Internet Files\Content.IE5\AM1I8PN9\MM900178215[1].gif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0918" y="5203151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6" descr="C:\Users\08C1\AppData\Local\Microsoft\Windows\Temporary Internet Files\Content.IE5\K0O7W0UI\MM900178221[1].gif"/>
          <p:cNvPicPr>
            <a:picLocks noChangeAspect="1" noChangeArrowheads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74091" y="3879725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6" descr="C:\Users\08C1\AppData\Local\Microsoft\Windows\Temporary Internet Files\Content.IE5\K0O7W0UI\MM900178221[1].gif"/>
          <p:cNvPicPr>
            <a:picLocks noChangeAspect="1" noChangeArrowheads="1" noCrop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2576" y="2208039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7" descr="C:\Users\08C1\AppData\Local\Microsoft\Windows\Temporary Internet Files\Content.IE5\DE4CGPLA\MM900178227[1].gif"/>
          <p:cNvPicPr>
            <a:picLocks noChangeAspect="1" noChangeArrowheads="1" noCrop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0581" y="1196752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7" descr="C:\Users\08C1\AppData\Local\Microsoft\Windows\Temporary Internet Files\Content.IE5\DE4CGPLA\MM900178227[1].gif"/>
          <p:cNvPicPr>
            <a:picLocks noChangeAspect="1" noChangeArrowheads="1" noCrop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6637" y="2208039"/>
            <a:ext cx="666750" cy="666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58746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Čti  po slabikách a vytleskej.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M</a:t>
            </a:r>
          </a:p>
          <a:p>
            <a:r>
              <a:rPr lang="cs-CZ" sz="36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M a</a:t>
            </a:r>
          </a:p>
          <a:p>
            <a:r>
              <a:rPr lang="cs-CZ" sz="36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Má </a:t>
            </a:r>
            <a:r>
              <a:rPr lang="cs-CZ" sz="3600" dirty="0" err="1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ma</a:t>
            </a:r>
            <a:endParaRPr lang="cs-CZ" sz="3600" dirty="0" smtClean="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endParaRPr lang="cs-CZ" sz="3600" dirty="0"/>
          </a:p>
          <a:p>
            <a:r>
              <a:rPr lang="cs-CZ" sz="3600" dirty="0" smtClean="0">
                <a:solidFill>
                  <a:srgbClr val="0070C0"/>
                </a:solidFill>
              </a:rPr>
              <a:t>Má </a:t>
            </a:r>
            <a:r>
              <a:rPr lang="cs-CZ" sz="3600" dirty="0" err="1" smtClean="0">
                <a:solidFill>
                  <a:srgbClr val="0070C0"/>
                </a:solidFill>
              </a:rPr>
              <a:t>ma</a:t>
            </a:r>
            <a:r>
              <a:rPr lang="cs-CZ" sz="3600" dirty="0" smtClean="0">
                <a:solidFill>
                  <a:srgbClr val="0070C0"/>
                </a:solidFill>
              </a:rPr>
              <a:t>      má </a:t>
            </a:r>
            <a:r>
              <a:rPr lang="cs-CZ" sz="3600" dirty="0" err="1" smtClean="0">
                <a:solidFill>
                  <a:srgbClr val="0070C0"/>
                </a:solidFill>
              </a:rPr>
              <a:t>mo</a:t>
            </a:r>
            <a:r>
              <a:rPr lang="cs-CZ" sz="3600" dirty="0" smtClean="0">
                <a:solidFill>
                  <a:srgbClr val="0070C0"/>
                </a:solidFill>
              </a:rPr>
              <a:t>       má </a:t>
            </a:r>
            <a:r>
              <a:rPr lang="cs-CZ" sz="3600" dirty="0" err="1" smtClean="0">
                <a:solidFill>
                  <a:srgbClr val="0070C0"/>
                </a:solidFill>
              </a:rPr>
              <a:t>me</a:t>
            </a:r>
            <a:endParaRPr lang="cs-CZ" sz="3600" dirty="0" smtClean="0">
              <a:solidFill>
                <a:srgbClr val="0070C0"/>
              </a:solidFill>
            </a:endParaRPr>
          </a:p>
          <a:p>
            <a:endParaRPr lang="cs-CZ" sz="3600" dirty="0"/>
          </a:p>
          <a:p>
            <a:r>
              <a:rPr lang="cs-CZ" sz="3600" dirty="0" smtClean="0">
                <a:solidFill>
                  <a:srgbClr val="7030A0"/>
                </a:solidFill>
              </a:rPr>
              <a:t>E </a:t>
            </a:r>
            <a:r>
              <a:rPr lang="cs-CZ" sz="3600" dirty="0" err="1" smtClean="0">
                <a:solidFill>
                  <a:srgbClr val="7030A0"/>
                </a:solidFill>
              </a:rPr>
              <a:t>ma</a:t>
            </a:r>
            <a:r>
              <a:rPr lang="cs-CZ" sz="3600" dirty="0" smtClean="0">
                <a:solidFill>
                  <a:srgbClr val="7030A0"/>
                </a:solidFill>
              </a:rPr>
              <a:t>      E </a:t>
            </a:r>
            <a:r>
              <a:rPr lang="cs-CZ" sz="3600" dirty="0" err="1" smtClean="0">
                <a:solidFill>
                  <a:srgbClr val="7030A0"/>
                </a:solidFill>
              </a:rPr>
              <a:t>mo</a:t>
            </a:r>
            <a:r>
              <a:rPr lang="cs-CZ" sz="3600" dirty="0" smtClean="0">
                <a:solidFill>
                  <a:srgbClr val="7030A0"/>
                </a:solidFill>
              </a:rPr>
              <a:t>        u mí</a:t>
            </a:r>
          </a:p>
          <a:p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4359600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Čti věty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Máma má</a:t>
            </a:r>
          </a:p>
          <a:p>
            <a:endParaRPr lang="cs-CZ" sz="4400" dirty="0" smtClean="0"/>
          </a:p>
          <a:p>
            <a:endParaRPr lang="cs-CZ" sz="4400" dirty="0"/>
          </a:p>
          <a:p>
            <a:r>
              <a:rPr lang="cs-CZ" sz="4400" dirty="0" smtClean="0"/>
              <a:t>Máma má</a:t>
            </a:r>
          </a:p>
          <a:p>
            <a:endParaRPr lang="cs-CZ" sz="4400" dirty="0"/>
          </a:p>
        </p:txBody>
      </p:sp>
      <p:pic>
        <p:nvPicPr>
          <p:cNvPr id="4" name="Picture 18" descr="C:\Users\08C1\AppData\Local\Microsoft\Windows\Temporary Internet Files\Content.IE5\AM1I8PN9\MP90018517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5907" y="1589127"/>
            <a:ext cx="1722683" cy="1162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08C1\AppData\Local\Microsoft\Windows\Temporary Internet Files\Content.IE5\S7687CZ2\MC90001974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3405" y="3354304"/>
            <a:ext cx="1607686" cy="2447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6571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Má </a:t>
            </a:r>
            <a:r>
              <a:rPr lang="cs-CZ" sz="4400" dirty="0" err="1" smtClean="0"/>
              <a:t>ma</a:t>
            </a:r>
            <a:r>
              <a:rPr lang="cs-CZ" sz="4400" dirty="0" smtClean="0"/>
              <a:t>   u mí</a:t>
            </a:r>
          </a:p>
          <a:p>
            <a:endParaRPr lang="cs-CZ" sz="4400" dirty="0"/>
          </a:p>
          <a:p>
            <a:r>
              <a:rPr lang="cs-CZ" sz="4400" dirty="0" smtClean="0"/>
              <a:t>Máma umí</a:t>
            </a:r>
          </a:p>
          <a:p>
            <a:endParaRPr lang="cs-CZ" sz="4400" dirty="0"/>
          </a:p>
          <a:p>
            <a:r>
              <a:rPr lang="cs-CZ" sz="4400" dirty="0" smtClean="0"/>
              <a:t>Máma umí</a:t>
            </a:r>
            <a:endParaRPr lang="cs-CZ" sz="4400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04800" y="344156"/>
            <a:ext cx="8534400" cy="1073482"/>
          </a:xfrm>
        </p:spPr>
        <p:txBody>
          <a:bodyPr/>
          <a:lstStyle/>
          <a:p>
            <a:r>
              <a:rPr lang="cs-CZ" dirty="0" smtClean="0"/>
              <a:t>Co umí máma?</a:t>
            </a:r>
            <a:endParaRPr lang="cs-CZ" dirty="0"/>
          </a:p>
        </p:txBody>
      </p:sp>
      <p:pic>
        <p:nvPicPr>
          <p:cNvPr id="5125" name="Picture 5" descr="C:\Users\08C1\AppData\Local\Microsoft\Windows\Temporary Internet Files\Content.IE5\AM1I8PN9\MP90038755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8867" y="3506791"/>
            <a:ext cx="2128136" cy="15185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08C1\AppData\Local\Microsoft\Windows\Temporary Internet Files\Content.IE5\DE4CGPLA\MC90023776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6500" y="1916541"/>
            <a:ext cx="1367852" cy="1374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9" name="Picture 9" descr="C:\Users\08C1\AppData\Local\Microsoft\Windows\Temporary Internet Files\Content.IE5\DE4CGPLA\MC90001930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6103" y="2852936"/>
            <a:ext cx="1471032" cy="12836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0" name="Picture 10" descr="C:\Users\08C1\AppData\Local\Microsoft\Windows\Temporary Internet Files\Content.IE5\DE4CGPLA\MP90042218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8815" y="1431992"/>
            <a:ext cx="1240105" cy="1859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1" name="Picture 11" descr="C:\Users\08C1\AppData\Local\Microsoft\Windows\Temporary Internet Files\Content.IE5\LDOPNIE0\MC900441736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5403" y="5177393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2" name="Picture 12" descr="C:\Program Files (x86)\Microsoft Office\MEDIA\CAGCAT10\j0195384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79863" y="4415441"/>
            <a:ext cx="1795462" cy="1833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92181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4800" dirty="0" smtClean="0">
                <a:solidFill>
                  <a:srgbClr val="FF0000"/>
                </a:solidFill>
              </a:rPr>
              <a:t>Máma.</a:t>
            </a:r>
          </a:p>
          <a:p>
            <a:pPr marL="0" indent="0">
              <a:buNone/>
            </a:pPr>
            <a:r>
              <a:rPr lang="cs-CZ" sz="4800" dirty="0" smtClean="0">
                <a:solidFill>
                  <a:srgbClr val="00B0F0"/>
                </a:solidFill>
              </a:rPr>
              <a:t>Máme mámu.</a:t>
            </a:r>
          </a:p>
          <a:p>
            <a:pPr marL="0" indent="0">
              <a:buNone/>
            </a:pPr>
            <a:r>
              <a:rPr lang="cs-CZ" sz="4800" dirty="0" smtClean="0">
                <a:solidFill>
                  <a:srgbClr val="00B050"/>
                </a:solidFill>
              </a:rPr>
              <a:t>Mámo! Mami!</a:t>
            </a:r>
          </a:p>
          <a:p>
            <a:pPr marL="0" indent="0">
              <a:buNone/>
            </a:pPr>
            <a:endParaRPr lang="cs-CZ" sz="4800" dirty="0" smtClean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sz="48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Máma má</a:t>
            </a:r>
          </a:p>
          <a:p>
            <a:pPr marL="0" indent="0">
              <a:buNone/>
            </a:pPr>
            <a:endParaRPr lang="cs-CZ" sz="4800" dirty="0" smtClean="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pPr marL="0" indent="0">
              <a:buNone/>
            </a:pPr>
            <a:r>
              <a:rPr lang="cs-CZ" sz="48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Máma má Emu.</a:t>
            </a:r>
            <a:endParaRPr lang="cs-CZ" sz="48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1029" name="Picture 5" descr="C:\Users\08C1\AppData\Local\Microsoft\Windows\Temporary Internet Files\Content.IE5\7IACVERO\MP90018517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501008"/>
            <a:ext cx="3657600" cy="2451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62866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Obrázky byly vytvořeny v otevřené galerii Microsoft </a:t>
            </a:r>
            <a:r>
              <a:rPr lang="cs-CZ" dirty="0" err="1" smtClean="0"/>
              <a:t>office</a:t>
            </a:r>
            <a:r>
              <a:rPr lang="cs-CZ" dirty="0" smtClean="0"/>
              <a:t>.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Text je vytvořen autorem materiálu.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22.11.2011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4848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efab">
  <a:themeElements>
    <a:clrScheme name="Prefab">
      <a:dk1>
        <a:sysClr val="windowText" lastClr="000000"/>
      </a:dk1>
      <a:lt1>
        <a:sysClr val="window" lastClr="FFFFFF"/>
      </a:lt1>
      <a:dk2>
        <a:srgbClr val="5D5C64"/>
      </a:dk2>
      <a:lt2>
        <a:srgbClr val="E4D9BE"/>
      </a:lt2>
      <a:accent1>
        <a:srgbClr val="E0B62E"/>
      </a:accent1>
      <a:accent2>
        <a:srgbClr val="E6632E"/>
      </a:accent2>
      <a:accent3>
        <a:srgbClr val="73C1C7"/>
      </a:accent3>
      <a:accent4>
        <a:srgbClr val="75964C"/>
      </a:accent4>
      <a:accent5>
        <a:srgbClr val="C78C45"/>
      </a:accent5>
      <a:accent6>
        <a:srgbClr val="BCA076"/>
      </a:accent6>
      <a:hlink>
        <a:srgbClr val="CF3B0D"/>
      </a:hlink>
      <a:folHlink>
        <a:srgbClr val="7E756C"/>
      </a:folHlink>
    </a:clrScheme>
    <a:fontScheme name="Prefab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宋体"/>
        <a:font script="Hant" typeface="新細明體"/>
        <a:font script="Arab" typeface="Tahoma"/>
        <a:font script="Hebr" typeface="To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Prefab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00000"/>
              </a:schemeClr>
            </a:gs>
            <a:gs pos="30000">
              <a:schemeClr val="phClr">
                <a:tint val="60000"/>
                <a:satMod val="250000"/>
              </a:schemeClr>
            </a:gs>
            <a:gs pos="50000">
              <a:schemeClr val="phClr">
                <a:tint val="57000"/>
                <a:satMod val="250000"/>
              </a:schemeClr>
            </a:gs>
            <a:gs pos="100000">
              <a:schemeClr val="phClr">
                <a:tint val="17000"/>
                <a:satMod val="350000"/>
              </a:schemeClr>
            </a:gs>
          </a:gsLst>
          <a:lin ang="4000000" scaled="1"/>
        </a:gradFill>
        <a:gradFill rotWithShape="1">
          <a:gsLst>
            <a:gs pos="0">
              <a:schemeClr val="phClr">
                <a:tint val="75000"/>
                <a:satMod val="110000"/>
              </a:schemeClr>
            </a:gs>
            <a:gs pos="30000">
              <a:schemeClr val="phClr">
                <a:shade val="75000"/>
                <a:satMod val="130000"/>
              </a:schemeClr>
            </a:gs>
            <a:gs pos="50000">
              <a:schemeClr val="phClr">
                <a:shade val="70000"/>
                <a:satMod val="135000"/>
              </a:schemeClr>
            </a:gs>
            <a:gs pos="100000">
              <a:schemeClr val="phClr">
                <a:tint val="75000"/>
                <a:satMod val="110000"/>
              </a:schemeClr>
            </a:gs>
          </a:gsLst>
          <a:lin ang="4000000" scaled="1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0000" algn="ct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110000" algn="ctr" rotWithShape="0">
              <a:srgbClr val="000000">
                <a:alpha val="65000"/>
              </a:srgbClr>
            </a:outerShdw>
          </a:effectLst>
        </a:effectStyle>
        <a:effectStyle>
          <a:effectLst>
            <a:outerShdw blurRad="120000" algn="ctr" rotWithShape="0">
              <a:srgbClr val="000000">
                <a:alpha val="70000"/>
              </a:srgbClr>
            </a:outerShdw>
          </a:effectLst>
          <a:scene3d>
            <a:camera prst="orthographicFront"/>
            <a:lightRig rig="glow" dir="t">
              <a:rot lat="0" lon="0" rev="1800000"/>
            </a:lightRig>
          </a:scene3d>
          <a:sp3d contourW="12700" prstMaterial="dkEdge">
            <a:bevelT w="50800" h="44450" prst="angle"/>
            <a:contourClr>
              <a:schemeClr val="phClr">
                <a:shade val="4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110000"/>
              </a:schemeClr>
            </a:gs>
            <a:gs pos="30000">
              <a:schemeClr val="phClr">
                <a:shade val="75000"/>
                <a:satMod val="130000"/>
              </a:schemeClr>
            </a:gs>
            <a:gs pos="50000">
              <a:schemeClr val="phClr">
                <a:shade val="70000"/>
                <a:satMod val="135000"/>
              </a:schemeClr>
            </a:gs>
            <a:gs pos="100000">
              <a:schemeClr val="phClr">
                <a:tint val="75000"/>
                <a:satMod val="110000"/>
              </a:schemeClr>
            </a:gs>
          </a:gsLst>
          <a:lin ang="4000000" scaled="1"/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20000"/>
              </a:schemeClr>
              <a:schemeClr val="phClr">
                <a:tint val="94000"/>
                <a:satMod val="21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TC010205604[[fn=Konstrukční motiv]]</Template>
  <TotalTime>116</TotalTime>
  <Words>118</Words>
  <Application>Microsoft Office PowerPoint</Application>
  <PresentationFormat>Předvádění na obrazovce (4:3)</PresentationFormat>
  <Paragraphs>42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Prefab</vt:lpstr>
      <vt:lpstr>Prezentace aplikace PowerPoint</vt:lpstr>
      <vt:lpstr>    Anotace:  první čtení slabiky čtení s pomocí obrázků čtení jednoduchých vět žáci pracují na interaktivní tabuli fixem správné řešení se objeví po kliknutí</vt:lpstr>
      <vt:lpstr>Spoj  slabiku a obrázek</vt:lpstr>
      <vt:lpstr>Hledej obrázek, kde slyšíš slabiku.</vt:lpstr>
      <vt:lpstr>Vylezeš až nahoru?</vt:lpstr>
      <vt:lpstr>Čti  po slabikách a vytleskej.</vt:lpstr>
      <vt:lpstr>Čti věty</vt:lpstr>
      <vt:lpstr>Co umí máma?</vt:lpstr>
      <vt:lpstr>ČTI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08C1</dc:creator>
  <cp:lastModifiedBy>08C1</cp:lastModifiedBy>
  <cp:revision>19</cp:revision>
  <dcterms:created xsi:type="dcterms:W3CDTF">2011-10-31T04:12:16Z</dcterms:created>
  <dcterms:modified xsi:type="dcterms:W3CDTF">2011-12-09T08:05:37Z</dcterms:modified>
</cp:coreProperties>
</file>