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VY_32_INOVACE_05_SSSR před 2. světovou válkou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SSSR před 2. světovou válkou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VY_32_INOVACE_05_SSSR před 2. světovou válkou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SSSR před 2. světovou válkou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51107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853112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 před 2. světovou 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válkou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err="1"/>
              <a:t>Vále</a:t>
            </a:r>
            <a:r>
              <a:rPr lang="cs-CZ" b="1" dirty="0"/>
              <a:t>č</a:t>
            </a:r>
            <a:r>
              <a:rPr lang="en-US" b="1" dirty="0" err="1"/>
              <a:t>ný</a:t>
            </a:r>
            <a:r>
              <a:rPr lang="en-US" b="1" dirty="0"/>
              <a:t> </a:t>
            </a:r>
            <a:r>
              <a:rPr lang="en-US" b="1" dirty="0" err="1"/>
              <a:t>komunismus</a:t>
            </a:r>
            <a:r>
              <a:rPr lang="cs-CZ" b="1" dirty="0" smtClean="0"/>
              <a:t>: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– </a:t>
            </a:r>
            <a:r>
              <a:rPr lang="en-US" b="1" dirty="0" err="1"/>
              <a:t>ob</a:t>
            </a:r>
            <a:r>
              <a:rPr lang="cs-CZ" b="1" dirty="0"/>
              <a:t>č</a:t>
            </a:r>
            <a:r>
              <a:rPr lang="en-US" b="1" dirty="0" err="1"/>
              <a:t>anská</a:t>
            </a:r>
            <a:r>
              <a:rPr lang="en-US" b="1" dirty="0"/>
              <a:t> </a:t>
            </a:r>
            <a:r>
              <a:rPr lang="en-US" b="1" dirty="0" err="1"/>
              <a:t>válka</a:t>
            </a:r>
            <a:r>
              <a:rPr lang="en-US" b="1" dirty="0"/>
              <a:t> + </a:t>
            </a:r>
            <a:r>
              <a:rPr lang="en-US" b="1" dirty="0" err="1"/>
              <a:t>intervence</a:t>
            </a:r>
            <a:r>
              <a:rPr lang="en-US" b="1" dirty="0"/>
              <a:t> + </a:t>
            </a:r>
            <a:r>
              <a:rPr lang="en-US" b="1" dirty="0" err="1"/>
              <a:t>nepromyšlené</a:t>
            </a:r>
            <a:r>
              <a:rPr lang="en-US" b="1" dirty="0"/>
              <a:t> </a:t>
            </a:r>
            <a:r>
              <a:rPr lang="en-US" b="1" dirty="0" err="1"/>
              <a:t>zestátn</a:t>
            </a:r>
            <a:r>
              <a:rPr lang="cs-CZ" b="1" dirty="0"/>
              <a:t>ě</a:t>
            </a:r>
            <a:r>
              <a:rPr lang="en-US" b="1" dirty="0" err="1"/>
              <a:t>ní</a:t>
            </a:r>
            <a:r>
              <a:rPr lang="en-US" b="1" dirty="0"/>
              <a:t> ⇒ </a:t>
            </a:r>
            <a:r>
              <a:rPr lang="en-US" b="1" dirty="0" err="1"/>
              <a:t>centráln</a:t>
            </a:r>
            <a:r>
              <a:rPr lang="cs-CZ" b="1" dirty="0"/>
              <a:t>ě</a:t>
            </a:r>
            <a:r>
              <a:rPr lang="en-US" b="1" dirty="0"/>
              <a:t> </a:t>
            </a:r>
            <a:r>
              <a:rPr lang="cs-CZ" b="1" dirty="0"/>
              <a:t>ří</a:t>
            </a:r>
            <a:r>
              <a:rPr lang="en-US" b="1" dirty="0" err="1"/>
              <a:t>zené</a:t>
            </a:r>
            <a:r>
              <a:rPr lang="en-US" b="1" dirty="0"/>
              <a:t> </a:t>
            </a:r>
            <a:r>
              <a:rPr lang="cs-CZ" b="1" dirty="0"/>
              <a:t>h</a:t>
            </a:r>
            <a:r>
              <a:rPr lang="en-US" b="1" dirty="0" err="1"/>
              <a:t>ospodá</a:t>
            </a:r>
            <a:r>
              <a:rPr lang="cs-CZ" b="1" dirty="0"/>
              <a:t>ř</a:t>
            </a:r>
            <a:r>
              <a:rPr lang="en-US" b="1" dirty="0" err="1"/>
              <a:t>ství</a:t>
            </a:r>
            <a:r>
              <a:rPr lang="en-US" b="1" dirty="0"/>
              <a:t> pod</a:t>
            </a:r>
            <a:r>
              <a:rPr lang="cs-CZ" b="1" dirty="0"/>
              <a:t>ří</a:t>
            </a:r>
            <a:r>
              <a:rPr lang="en-US" b="1" dirty="0" err="1"/>
              <a:t>zeno</a:t>
            </a:r>
            <a:r>
              <a:rPr lang="cs-CZ" b="1" dirty="0"/>
              <a:t> </a:t>
            </a:r>
            <a:r>
              <a:rPr lang="en-US" b="1" dirty="0" err="1"/>
              <a:t>zásobování</a:t>
            </a:r>
            <a:r>
              <a:rPr lang="en-US" b="1" dirty="0"/>
              <a:t> </a:t>
            </a:r>
            <a:r>
              <a:rPr lang="en-US" b="1" dirty="0" err="1"/>
              <a:t>Rudé</a:t>
            </a:r>
            <a:r>
              <a:rPr lang="en-US" b="1" dirty="0"/>
              <a:t> </a:t>
            </a:r>
            <a:r>
              <a:rPr lang="en-US" b="1" dirty="0" err="1"/>
              <a:t>armády</a:t>
            </a:r>
            <a:r>
              <a:rPr lang="en-US" b="1" dirty="0"/>
              <a:t> ⇒ </a:t>
            </a:r>
            <a:r>
              <a:rPr lang="en-US" b="1" dirty="0" err="1"/>
              <a:t>katastrofální</a:t>
            </a:r>
            <a:r>
              <a:rPr lang="en-US" b="1" dirty="0"/>
              <a:t> </a:t>
            </a:r>
            <a:r>
              <a:rPr lang="en-US" b="1" dirty="0" err="1"/>
              <a:t>zhoršení</a:t>
            </a:r>
            <a:r>
              <a:rPr lang="en-US" b="1" dirty="0"/>
              <a:t> </a:t>
            </a:r>
            <a:r>
              <a:rPr lang="en-US" b="1" dirty="0" err="1"/>
              <a:t>ekonomické</a:t>
            </a:r>
            <a:r>
              <a:rPr lang="en-US" b="1" dirty="0"/>
              <a:t> </a:t>
            </a:r>
            <a:r>
              <a:rPr lang="en-US" b="1" dirty="0" err="1"/>
              <a:t>situace</a:t>
            </a:r>
            <a:r>
              <a:rPr lang="en-US" b="1" dirty="0"/>
              <a:t>, </a:t>
            </a:r>
            <a:r>
              <a:rPr lang="en-US" b="1" dirty="0" err="1"/>
              <a:t>hlad</a:t>
            </a:r>
            <a:r>
              <a:rPr lang="en-US" b="1" dirty="0"/>
              <a:t>, </a:t>
            </a:r>
            <a:r>
              <a:rPr lang="en-US" b="1" dirty="0" err="1"/>
              <a:t>zhroucení</a:t>
            </a:r>
            <a:r>
              <a:rPr lang="en-US" b="1" dirty="0"/>
              <a:t> </a:t>
            </a:r>
            <a:r>
              <a:rPr lang="en-US" b="1" dirty="0" err="1" smtClean="0"/>
              <a:t>ekonomiky</a:t>
            </a:r>
            <a:endParaRPr lang="cs-CZ" b="1" dirty="0" smtClean="0"/>
          </a:p>
          <a:p>
            <a:pPr marL="0" indent="0">
              <a:buNone/>
            </a:pPr>
            <a:r>
              <a:rPr lang="en-US" b="1" dirty="0"/>
              <a:t>REAKCE </a:t>
            </a:r>
            <a:r>
              <a:rPr lang="en-US" dirty="0"/>
              <a:t>⇒</a:t>
            </a:r>
          </a:p>
          <a:p>
            <a:pPr marL="0" indent="0">
              <a:buNone/>
            </a:pPr>
            <a:r>
              <a:rPr lang="en-US" b="1" dirty="0"/>
              <a:t>1921 </a:t>
            </a:r>
            <a:r>
              <a:rPr lang="en-US" dirty="0"/>
              <a:t>– </a:t>
            </a:r>
            <a:r>
              <a:rPr lang="en-US" dirty="0" err="1"/>
              <a:t>bolševické</a:t>
            </a:r>
            <a:r>
              <a:rPr lang="en-US" dirty="0"/>
              <a:t> </a:t>
            </a:r>
            <a:r>
              <a:rPr lang="en-US" dirty="0" err="1"/>
              <a:t>povstání</a:t>
            </a:r>
            <a:r>
              <a:rPr lang="en-US" dirty="0"/>
              <a:t> </a:t>
            </a:r>
            <a:r>
              <a:rPr lang="en-US" dirty="0" err="1"/>
              <a:t>námo</a:t>
            </a:r>
            <a:r>
              <a:rPr lang="cs-CZ" dirty="0"/>
              <a:t>ř</a:t>
            </a:r>
            <a:r>
              <a:rPr lang="en-US" dirty="0"/>
              <a:t>n</a:t>
            </a:r>
            <a:r>
              <a:rPr lang="cs-CZ" dirty="0"/>
              <a:t>í</a:t>
            </a:r>
            <a:r>
              <a:rPr lang="en-US" dirty="0"/>
              <a:t>k</a:t>
            </a:r>
            <a:r>
              <a:rPr lang="cs-CZ" dirty="0"/>
              <a:t>ů</a:t>
            </a:r>
            <a:r>
              <a:rPr lang="en-US" dirty="0"/>
              <a:t> </a:t>
            </a:r>
            <a:r>
              <a:rPr lang="en-US" dirty="0" err="1"/>
              <a:t>ve</a:t>
            </a:r>
            <a:r>
              <a:rPr lang="en-US" dirty="0"/>
              <a:t> m</a:t>
            </a:r>
            <a:r>
              <a:rPr lang="cs-CZ" dirty="0"/>
              <a:t>ě</a:t>
            </a:r>
            <a:r>
              <a:rPr lang="en-US" dirty="0" err="1"/>
              <a:t>st</a:t>
            </a:r>
            <a:r>
              <a:rPr lang="cs-CZ" dirty="0"/>
              <a:t>ě</a:t>
            </a:r>
            <a:r>
              <a:rPr lang="en-US" dirty="0"/>
              <a:t> </a:t>
            </a:r>
            <a:r>
              <a:rPr lang="en-US" dirty="0" err="1" smtClean="0"/>
              <a:t>Kronstadt</a:t>
            </a:r>
            <a:r>
              <a:rPr lang="cs-CZ" dirty="0" smtClean="0"/>
              <a:t> - </a:t>
            </a:r>
            <a:r>
              <a:rPr lang="en-US" dirty="0" err="1"/>
              <a:t>krut</a:t>
            </a:r>
            <a:r>
              <a:rPr lang="cs-CZ" dirty="0"/>
              <a:t>ě</a:t>
            </a:r>
            <a:r>
              <a:rPr lang="en-US" dirty="0"/>
              <a:t> </a:t>
            </a:r>
            <a:r>
              <a:rPr lang="en-US" dirty="0" err="1"/>
              <a:t>potla</a:t>
            </a:r>
            <a:r>
              <a:rPr lang="cs-CZ" dirty="0"/>
              <a:t>č</a:t>
            </a:r>
            <a:r>
              <a:rPr lang="en-US" dirty="0" err="1"/>
              <a:t>eno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b="1" dirty="0"/>
          </a:p>
          <a:p>
            <a:endParaRPr lang="en-US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b="1" dirty="0"/>
              <a:t>1921 – Nová ekonomická politika (NEP)</a:t>
            </a:r>
          </a:p>
          <a:p>
            <a:r>
              <a:rPr lang="cs-CZ" b="1" dirty="0"/>
              <a:t>- vyhlášena Leninem</a:t>
            </a:r>
          </a:p>
          <a:p>
            <a:r>
              <a:rPr lang="cs-CZ" b="1" dirty="0"/>
              <a:t>- znovuzavedení trhu v zemědělství, maloobchodě, živnostech a malovýrobě - taktický ústupek: soukromý sektor</a:t>
            </a:r>
          </a:p>
          <a:p>
            <a:r>
              <a:rPr lang="cs-CZ" b="1" dirty="0"/>
              <a:t>- po neúspěchu zrušena Stalinem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 O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i="1" dirty="0"/>
              <a:t>1924 - Lenin </a:t>
            </a:r>
            <a:r>
              <a:rPr lang="en-US" b="1" i="1" dirty="0" err="1"/>
              <a:t>zem</a:t>
            </a:r>
            <a:r>
              <a:rPr lang="cs-CZ" b="1" i="1" dirty="0"/>
              <a:t>ř</a:t>
            </a:r>
            <a:r>
              <a:rPr lang="en-US" b="1" i="1" dirty="0"/>
              <a:t>el </a:t>
            </a:r>
            <a:r>
              <a:rPr lang="en-US" b="1" i="1" dirty="0" err="1"/>
              <a:t>po</a:t>
            </a:r>
            <a:r>
              <a:rPr lang="en-US" b="1" i="1" dirty="0"/>
              <a:t> </a:t>
            </a:r>
            <a:r>
              <a:rPr lang="en-US" b="1" i="1" dirty="0" err="1"/>
              <a:t>druh</a:t>
            </a:r>
            <a:r>
              <a:rPr lang="cs-CZ" b="1" i="1" dirty="0"/>
              <a:t>é</a:t>
            </a:r>
            <a:r>
              <a:rPr lang="en-US" b="1" i="1" dirty="0" smtClean="0"/>
              <a:t>m</a:t>
            </a:r>
            <a:r>
              <a:rPr lang="cs-CZ" b="1" i="1" dirty="0" smtClean="0"/>
              <a:t> </a:t>
            </a:r>
            <a:r>
              <a:rPr lang="en-US" b="1" i="1" dirty="0" err="1" smtClean="0"/>
              <a:t>záchvatu</a:t>
            </a:r>
            <a:r>
              <a:rPr lang="cs-CZ" b="1" i="1" dirty="0" smtClean="0"/>
              <a:t> </a:t>
            </a:r>
            <a:r>
              <a:rPr lang="en-US" b="1" i="1" dirty="0" err="1" smtClean="0"/>
              <a:t>mrtvice</a:t>
            </a:r>
            <a:endParaRPr lang="cs-CZ" b="1" i="1" dirty="0"/>
          </a:p>
          <a:p>
            <a:r>
              <a:rPr lang="en-US" b="1" dirty="0"/>
              <a:t>Stalin </a:t>
            </a:r>
            <a:r>
              <a:rPr lang="en-US" b="1" i="1" dirty="0" err="1"/>
              <a:t>Josif</a:t>
            </a:r>
            <a:r>
              <a:rPr lang="en-US" b="1" i="1" dirty="0"/>
              <a:t> </a:t>
            </a:r>
            <a:r>
              <a:rPr lang="en-US" b="1" i="1" dirty="0" err="1"/>
              <a:t>Vissarionovi</a:t>
            </a:r>
            <a:r>
              <a:rPr lang="cs-CZ" b="1" i="1" dirty="0"/>
              <a:t>č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err="1" smtClean="0"/>
              <a:t>vl</a:t>
            </a:r>
            <a:r>
              <a:rPr lang="en-US" dirty="0"/>
              <a:t>. </a:t>
            </a:r>
            <a:r>
              <a:rPr lang="en-US" dirty="0" err="1"/>
              <a:t>jm.</a:t>
            </a:r>
            <a:r>
              <a:rPr lang="en-US" dirty="0"/>
              <a:t> </a:t>
            </a:r>
            <a:r>
              <a:rPr lang="en-US" b="1" i="1" dirty="0" err="1" smtClean="0"/>
              <a:t>Džugašvili</a:t>
            </a:r>
            <a:endParaRPr lang="cs-CZ" b="1" i="1" dirty="0" smtClean="0"/>
          </a:p>
          <a:p>
            <a:r>
              <a:rPr lang="cs-CZ" dirty="0"/>
              <a:t> nedostudoval bohosloví </a:t>
            </a:r>
          </a:p>
          <a:p>
            <a:r>
              <a:rPr lang="cs-CZ" dirty="0"/>
              <a:t> jako mladý bolševik přepadával poštu a obstarával tak pro stranu peníze </a:t>
            </a:r>
          </a:p>
          <a:p>
            <a:r>
              <a:rPr lang="cs-CZ" dirty="0"/>
              <a:t> ⇒ několikrát vězněn</a:t>
            </a:r>
            <a:endParaRPr lang="en-US" b="1" i="1" dirty="0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1923–1929 Stalin </a:t>
            </a:r>
            <a:r>
              <a:rPr lang="cs-CZ" dirty="0"/>
              <a:t>v boji o moc jako </a:t>
            </a:r>
            <a:r>
              <a:rPr lang="cs-CZ" b="1" i="1" dirty="0"/>
              <a:t>generální tajemník komunistické strany </a:t>
            </a:r>
            <a:r>
              <a:rPr lang="cs-CZ" dirty="0"/>
              <a:t>odstranil své konkurenty :</a:t>
            </a:r>
          </a:p>
          <a:p>
            <a:pPr>
              <a:defRPr/>
            </a:pPr>
            <a:r>
              <a:rPr lang="cs-CZ" b="1" i="1" dirty="0"/>
              <a:t>G. J. </a:t>
            </a:r>
            <a:r>
              <a:rPr lang="cs-CZ" b="1" i="1" dirty="0" err="1"/>
              <a:t>Zinovjev</a:t>
            </a:r>
            <a:r>
              <a:rPr lang="cs-CZ" b="1" i="1" dirty="0"/>
              <a:t> </a:t>
            </a:r>
            <a:r>
              <a:rPr lang="cs-CZ" b="1" i="1" dirty="0" smtClean="0"/>
              <a:t>– popraven</a:t>
            </a:r>
          </a:p>
          <a:p>
            <a:r>
              <a:rPr lang="en-US" b="1" dirty="0" err="1"/>
              <a:t>Trockij</a:t>
            </a:r>
            <a:r>
              <a:rPr lang="en-US" b="1" dirty="0"/>
              <a:t> </a:t>
            </a:r>
            <a:r>
              <a:rPr lang="en-US" b="1" i="1" dirty="0"/>
              <a:t>Lev </a:t>
            </a:r>
            <a:r>
              <a:rPr lang="en-US" b="1" i="1" dirty="0" err="1"/>
              <a:t>Davidovi</a:t>
            </a:r>
            <a:r>
              <a:rPr lang="cs-CZ" b="1" i="1" dirty="0" smtClean="0"/>
              <a:t>č - </a:t>
            </a:r>
            <a:r>
              <a:rPr lang="cs-CZ" dirty="0"/>
              <a:t> </a:t>
            </a:r>
            <a:r>
              <a:rPr lang="en-US" dirty="0" err="1"/>
              <a:t>po</a:t>
            </a:r>
            <a:r>
              <a:rPr lang="en-US" dirty="0"/>
              <a:t> </a:t>
            </a:r>
            <a:r>
              <a:rPr lang="en-US" dirty="0" err="1"/>
              <a:t>Leninovi</a:t>
            </a:r>
            <a:r>
              <a:rPr lang="en-US" dirty="0"/>
              <a:t> </a:t>
            </a:r>
            <a:r>
              <a:rPr lang="en-US" dirty="0" err="1"/>
              <a:t>hlavní</a:t>
            </a:r>
            <a:r>
              <a:rPr lang="en-US" dirty="0"/>
              <a:t> </a:t>
            </a:r>
            <a:r>
              <a:rPr lang="en-US" dirty="0" err="1"/>
              <a:t>organizátor</a:t>
            </a:r>
            <a:r>
              <a:rPr lang="cs-CZ" dirty="0"/>
              <a:t> </a:t>
            </a:r>
            <a:r>
              <a:rPr lang="en-US" dirty="0" err="1"/>
              <a:t>revoluce</a:t>
            </a:r>
            <a:r>
              <a:rPr lang="en-US" dirty="0"/>
              <a:t> </a:t>
            </a:r>
            <a:r>
              <a:rPr lang="en-US" b="1" dirty="0"/>
              <a:t>1917</a:t>
            </a:r>
          </a:p>
          <a:p>
            <a:pPr marL="0" indent="0">
              <a:buNone/>
            </a:pPr>
            <a:r>
              <a:rPr lang="en-US" b="1" dirty="0"/>
              <a:t>  </a:t>
            </a:r>
            <a:r>
              <a:rPr lang="cs-CZ" b="1" dirty="0" smtClean="0"/>
              <a:t>- </a:t>
            </a:r>
            <a:r>
              <a:rPr lang="en-US" dirty="0" err="1" smtClean="0"/>
              <a:t>kritik</a:t>
            </a:r>
            <a:r>
              <a:rPr lang="en-US" dirty="0" smtClean="0"/>
              <a:t> </a:t>
            </a:r>
            <a:r>
              <a:rPr lang="en-US" dirty="0" err="1"/>
              <a:t>Stalina</a:t>
            </a:r>
            <a:r>
              <a:rPr lang="en-US" dirty="0"/>
              <a:t> - </a:t>
            </a:r>
            <a:r>
              <a:rPr lang="en-US" dirty="0" err="1"/>
              <a:t>vypov</a:t>
            </a:r>
            <a:r>
              <a:rPr lang="cs-CZ" dirty="0" err="1"/>
              <a:t>ězen</a:t>
            </a:r>
            <a:r>
              <a:rPr lang="cs-CZ" dirty="0"/>
              <a:t> ze SSR</a:t>
            </a:r>
          </a:p>
          <a:p>
            <a:pPr marL="0" indent="0">
              <a:buNone/>
            </a:pPr>
            <a:r>
              <a:rPr lang="en-US" dirty="0"/>
              <a:t>  </a:t>
            </a:r>
            <a:r>
              <a:rPr lang="cs-CZ" dirty="0" smtClean="0"/>
              <a:t>- </a:t>
            </a:r>
            <a:r>
              <a:rPr lang="en-US" dirty="0" smtClean="0"/>
              <a:t>1940 </a:t>
            </a:r>
            <a:r>
              <a:rPr lang="en-US" dirty="0"/>
              <a:t>v </a:t>
            </a:r>
            <a:r>
              <a:rPr lang="en-US" dirty="0" err="1"/>
              <a:t>Mexiku</a:t>
            </a:r>
            <a:r>
              <a:rPr lang="en-US" dirty="0"/>
              <a:t> </a:t>
            </a:r>
            <a:r>
              <a:rPr lang="en-US" dirty="0" err="1"/>
              <a:t>zavražd</a:t>
            </a:r>
            <a:r>
              <a:rPr lang="cs-CZ" dirty="0" err="1"/>
              <a:t>ěn</a:t>
            </a:r>
            <a:endParaRPr lang="en-US" b="1" i="1" dirty="0"/>
          </a:p>
          <a:p>
            <a:pPr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Berija</a:t>
            </a:r>
            <a:r>
              <a:rPr lang="cs-CZ" dirty="0"/>
              <a:t>, </a:t>
            </a:r>
            <a:r>
              <a:rPr lang="cs-CZ" b="1" i="1" dirty="0"/>
              <a:t>Lavrentij Pavlovič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šéf </a:t>
            </a:r>
            <a:r>
              <a:rPr lang="cs-CZ" b="1" dirty="0"/>
              <a:t>NKVD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Stalinův nejbližší spolupracovník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dovedl k dokonalosti praxi vykonstruovaných politických procesů a tajných poprav </a:t>
            </a:r>
            <a:r>
              <a:rPr lang="cs-CZ" dirty="0" smtClean="0"/>
              <a:t>bez soudu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859216" cy="5145435"/>
          </a:xfrm>
        </p:spPr>
        <p:txBody>
          <a:bodyPr>
            <a:normAutofit/>
          </a:bodyPr>
          <a:lstStyle/>
          <a:p>
            <a:r>
              <a:rPr lang="en-US" dirty="0"/>
              <a:t>- od r. 1930 je Stalin </a:t>
            </a:r>
            <a:r>
              <a:rPr lang="en-US" dirty="0" err="1"/>
              <a:t>neomezeným</a:t>
            </a:r>
            <a:r>
              <a:rPr lang="en-US" dirty="0"/>
              <a:t> </a:t>
            </a:r>
            <a:r>
              <a:rPr lang="en-US" dirty="0" err="1"/>
              <a:t>vládcem</a:t>
            </a:r>
            <a:r>
              <a:rPr lang="en-US" dirty="0"/>
              <a:t> SSSR → </a:t>
            </a:r>
            <a:r>
              <a:rPr lang="en-US" b="1" dirty="0" err="1"/>
              <a:t>kult</a:t>
            </a:r>
            <a:r>
              <a:rPr lang="en-US" b="1" dirty="0"/>
              <a:t> </a:t>
            </a:r>
            <a:r>
              <a:rPr lang="en-US" b="1" dirty="0" err="1"/>
              <a:t>osobnosti</a:t>
            </a:r>
            <a:endParaRPr lang="en-US" b="1" dirty="0"/>
          </a:p>
          <a:p>
            <a:r>
              <a:rPr lang="en-US" dirty="0"/>
              <a:t>- </a:t>
            </a:r>
            <a:r>
              <a:rPr lang="en-US" dirty="0" err="1"/>
              <a:t>fyzická</a:t>
            </a:r>
            <a:r>
              <a:rPr lang="en-US" dirty="0"/>
              <a:t> </a:t>
            </a:r>
            <a:r>
              <a:rPr lang="en-US" dirty="0" err="1"/>
              <a:t>likvidace</a:t>
            </a:r>
            <a:r>
              <a:rPr lang="en-US" dirty="0"/>
              <a:t> </a:t>
            </a:r>
            <a:r>
              <a:rPr lang="en-US" dirty="0" err="1"/>
              <a:t>starých</a:t>
            </a:r>
            <a:r>
              <a:rPr lang="en-US" dirty="0"/>
              <a:t> </a:t>
            </a:r>
            <a:r>
              <a:rPr lang="en-US" dirty="0" err="1"/>
              <a:t>kádr</a:t>
            </a:r>
            <a:r>
              <a:rPr lang="cs-CZ" dirty="0"/>
              <a:t>ů</a:t>
            </a:r>
            <a:r>
              <a:rPr lang="en-US" dirty="0"/>
              <a:t>, </a:t>
            </a:r>
            <a:r>
              <a:rPr lang="en-US" dirty="0" err="1"/>
              <a:t>potenciálních</a:t>
            </a:r>
            <a:r>
              <a:rPr lang="en-US" dirty="0"/>
              <a:t> </a:t>
            </a:r>
            <a:r>
              <a:rPr lang="en-US" dirty="0" err="1"/>
              <a:t>politických</a:t>
            </a:r>
            <a:r>
              <a:rPr lang="en-US" dirty="0"/>
              <a:t> </a:t>
            </a:r>
            <a:r>
              <a:rPr lang="en-US" dirty="0" err="1"/>
              <a:t>odp</a:t>
            </a:r>
            <a:r>
              <a:rPr lang="cs-CZ" dirty="0"/>
              <a:t>ů</a:t>
            </a:r>
            <a:r>
              <a:rPr lang="en-US" dirty="0" err="1"/>
              <a:t>rc</a:t>
            </a:r>
            <a:r>
              <a:rPr lang="cs-CZ" dirty="0"/>
              <a:t>ů</a:t>
            </a:r>
            <a:r>
              <a:rPr lang="en-US" dirty="0"/>
              <a:t>,</a:t>
            </a:r>
          </a:p>
          <a:p>
            <a:r>
              <a:rPr lang="en-US" dirty="0" err="1"/>
              <a:t>falšování</a:t>
            </a:r>
            <a:r>
              <a:rPr lang="en-US" dirty="0"/>
              <a:t> d</a:t>
            </a:r>
            <a:r>
              <a:rPr lang="cs-CZ" dirty="0"/>
              <a:t>ě</a:t>
            </a:r>
            <a:r>
              <a:rPr lang="en-US" dirty="0" err="1"/>
              <a:t>jin</a:t>
            </a:r>
            <a:r>
              <a:rPr lang="en-US" dirty="0"/>
              <a:t>, </a:t>
            </a:r>
            <a:r>
              <a:rPr lang="en-US" dirty="0" err="1"/>
              <a:t>pravidelné</a:t>
            </a:r>
            <a:r>
              <a:rPr lang="en-US" dirty="0"/>
              <a:t> </a:t>
            </a:r>
            <a:r>
              <a:rPr lang="cs-CZ" dirty="0"/>
              <a:t>č</a:t>
            </a:r>
            <a:r>
              <a:rPr lang="en-US" dirty="0" err="1"/>
              <a:t>istky</a:t>
            </a:r>
            <a:r>
              <a:rPr lang="en-US" dirty="0"/>
              <a:t> nap</a:t>
            </a:r>
            <a:r>
              <a:rPr lang="cs-CZ" dirty="0" err="1"/>
              <a:t>říč</a:t>
            </a:r>
            <a:r>
              <a:rPr lang="en-US" dirty="0"/>
              <a:t> </a:t>
            </a:r>
            <a:r>
              <a:rPr lang="en-US" dirty="0" err="1"/>
              <a:t>spole</a:t>
            </a:r>
            <a:r>
              <a:rPr lang="cs-CZ" dirty="0"/>
              <a:t>č</a:t>
            </a:r>
            <a:r>
              <a:rPr lang="en-US" dirty="0" err="1"/>
              <a:t>ností</a:t>
            </a:r>
            <a:r>
              <a:rPr lang="en-US" dirty="0"/>
              <a:t>,</a:t>
            </a:r>
          </a:p>
          <a:p>
            <a:r>
              <a:rPr lang="en-US" dirty="0" err="1"/>
              <a:t>vybudování</a:t>
            </a:r>
            <a:r>
              <a:rPr lang="en-US" dirty="0"/>
              <a:t> </a:t>
            </a:r>
            <a:r>
              <a:rPr lang="en-US" dirty="0" err="1"/>
              <a:t>systému</a:t>
            </a:r>
            <a:r>
              <a:rPr lang="en-US" dirty="0"/>
              <a:t> </a:t>
            </a:r>
            <a:r>
              <a:rPr lang="en-US" dirty="0" err="1"/>
              <a:t>koncentra</a:t>
            </a:r>
            <a:r>
              <a:rPr lang="cs-CZ" dirty="0"/>
              <a:t>č</a:t>
            </a:r>
            <a:r>
              <a:rPr lang="en-US" dirty="0" err="1"/>
              <a:t>ních</a:t>
            </a:r>
            <a:r>
              <a:rPr lang="en-US" dirty="0"/>
              <a:t> </a:t>
            </a:r>
            <a:r>
              <a:rPr lang="en-US" dirty="0" err="1"/>
              <a:t>tábor</a:t>
            </a:r>
            <a:r>
              <a:rPr lang="cs-CZ" dirty="0"/>
              <a:t>ů</a:t>
            </a:r>
            <a:r>
              <a:rPr lang="en-US" dirty="0"/>
              <a:t> – </a:t>
            </a:r>
            <a:r>
              <a:rPr lang="en-US" dirty="0" err="1">
                <a:solidFill>
                  <a:srgbClr val="FF0000"/>
                </a:solidFill>
              </a:rPr>
              <a:t>gulagy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-US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konomika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- </a:t>
            </a:r>
            <a:r>
              <a:rPr lang="en-US" b="1" dirty="0" err="1"/>
              <a:t>zaostalý</a:t>
            </a:r>
            <a:r>
              <a:rPr lang="en-US" b="1" dirty="0"/>
              <a:t> </a:t>
            </a:r>
            <a:r>
              <a:rPr lang="en-US" b="1" dirty="0" err="1"/>
              <a:t>zem</a:t>
            </a:r>
            <a:r>
              <a:rPr lang="cs-CZ" b="1" dirty="0"/>
              <a:t>ě</a:t>
            </a:r>
            <a:r>
              <a:rPr lang="en-US" b="1" dirty="0"/>
              <a:t>d</a:t>
            </a:r>
            <a:r>
              <a:rPr lang="cs-CZ" b="1" dirty="0"/>
              <a:t>ě</a:t>
            </a:r>
            <a:r>
              <a:rPr lang="en-US" b="1" dirty="0" err="1"/>
              <a:t>lský</a:t>
            </a:r>
            <a:r>
              <a:rPr lang="en-US" b="1" dirty="0"/>
              <a:t> </a:t>
            </a:r>
            <a:r>
              <a:rPr lang="en-US" b="1" dirty="0" err="1"/>
              <a:t>stát</a:t>
            </a:r>
            <a:r>
              <a:rPr lang="en-US" b="1" dirty="0"/>
              <a:t> ⇒ </a:t>
            </a:r>
            <a:r>
              <a:rPr lang="en-US" b="1" dirty="0" err="1"/>
              <a:t>nutnost</a:t>
            </a:r>
            <a:r>
              <a:rPr lang="en-US" b="1" dirty="0"/>
              <a:t> </a:t>
            </a:r>
            <a:r>
              <a:rPr lang="en-US" b="1" dirty="0" err="1"/>
              <a:t>rychlé</a:t>
            </a:r>
            <a:r>
              <a:rPr lang="en-US" b="1" dirty="0"/>
              <a:t> </a:t>
            </a:r>
            <a:r>
              <a:rPr lang="en-US" b="1" dirty="0" err="1"/>
              <a:t>industrializace</a:t>
            </a:r>
            <a:endParaRPr lang="en-US" b="1" dirty="0"/>
          </a:p>
          <a:p>
            <a:pPr marL="0" indent="0">
              <a:buNone/>
            </a:pPr>
            <a:r>
              <a:rPr lang="en-US" b="1" dirty="0"/>
              <a:t>- </a:t>
            </a:r>
            <a:r>
              <a:rPr lang="en-US" b="1" dirty="0" err="1"/>
              <a:t>zd</a:t>
            </a:r>
            <a:r>
              <a:rPr lang="cs-CZ" b="1" dirty="0"/>
              <a:t>ů</a:t>
            </a:r>
            <a:r>
              <a:rPr lang="en-US" b="1" dirty="0" err="1"/>
              <a:t>raz</a:t>
            </a:r>
            <a:r>
              <a:rPr lang="cs-CZ" b="1" dirty="0"/>
              <a:t>ň</a:t>
            </a:r>
            <a:r>
              <a:rPr lang="en-US" b="1" dirty="0" err="1"/>
              <a:t>ován</a:t>
            </a:r>
            <a:r>
              <a:rPr lang="en-US" b="1" dirty="0"/>
              <a:t> </a:t>
            </a:r>
            <a:r>
              <a:rPr lang="en-US" b="1" dirty="0" err="1"/>
              <a:t>rozvoj</a:t>
            </a:r>
            <a:r>
              <a:rPr lang="en-US" b="1" dirty="0"/>
              <a:t> t</a:t>
            </a:r>
            <a:r>
              <a:rPr lang="cs-CZ" b="1" dirty="0" err="1"/>
              <a:t>ěž</a:t>
            </a:r>
            <a:r>
              <a:rPr lang="en-US" b="1" dirty="0" err="1"/>
              <a:t>kého</a:t>
            </a:r>
            <a:r>
              <a:rPr lang="en-US" b="1" dirty="0"/>
              <a:t> </a:t>
            </a:r>
            <a:r>
              <a:rPr lang="en-US" b="1" dirty="0" err="1"/>
              <a:t>pr</a:t>
            </a:r>
            <a:r>
              <a:rPr lang="cs-CZ" b="1" dirty="0"/>
              <a:t>ů</a:t>
            </a:r>
            <a:r>
              <a:rPr lang="en-US" b="1" dirty="0" err="1"/>
              <a:t>myslu</a:t>
            </a:r>
            <a:r>
              <a:rPr lang="en-US" b="1" dirty="0"/>
              <a:t> ⇒ </a:t>
            </a:r>
            <a:r>
              <a:rPr lang="en-US" b="1" dirty="0" err="1"/>
              <a:t>zbrojení</a:t>
            </a:r>
            <a:endParaRPr lang="en-US" b="1" dirty="0"/>
          </a:p>
          <a:p>
            <a:pPr marL="0" indent="0">
              <a:buNone/>
            </a:pPr>
            <a:r>
              <a:rPr lang="en-US" b="1" dirty="0"/>
              <a:t>- × </a:t>
            </a:r>
            <a:r>
              <a:rPr lang="en-US" b="1" dirty="0" err="1"/>
              <a:t>zanedbání</a:t>
            </a:r>
            <a:r>
              <a:rPr lang="en-US" b="1" dirty="0"/>
              <a:t> spot</a:t>
            </a:r>
            <a:r>
              <a:rPr lang="cs-CZ" b="1" dirty="0"/>
              <a:t>ř</a:t>
            </a:r>
            <a:r>
              <a:rPr lang="en-US" b="1" dirty="0" err="1"/>
              <a:t>ebního</a:t>
            </a:r>
            <a:r>
              <a:rPr lang="en-US" b="1" dirty="0"/>
              <a:t> </a:t>
            </a:r>
            <a:r>
              <a:rPr lang="en-US" b="1" dirty="0" err="1"/>
              <a:t>pr</a:t>
            </a:r>
            <a:r>
              <a:rPr lang="cs-CZ" b="1" dirty="0"/>
              <a:t>ů</a:t>
            </a:r>
            <a:r>
              <a:rPr lang="en-US" b="1" dirty="0" err="1"/>
              <a:t>myslu</a:t>
            </a:r>
            <a:endParaRPr lang="en-US" b="1" dirty="0"/>
          </a:p>
          <a:p>
            <a:pPr marL="0" indent="0">
              <a:buNone/>
            </a:pPr>
            <a:r>
              <a:rPr lang="cs-CZ" dirty="0"/>
              <a:t>⇒ </a:t>
            </a:r>
            <a:r>
              <a:rPr lang="en-US" b="1" i="1" dirty="0" err="1"/>
              <a:t>krize</a:t>
            </a:r>
            <a:r>
              <a:rPr lang="en-US" b="1" i="1" dirty="0"/>
              <a:t> v z</a:t>
            </a:r>
            <a:r>
              <a:rPr lang="cs-CZ" b="1" i="1" dirty="0"/>
              <a:t>á</a:t>
            </a:r>
            <a:r>
              <a:rPr lang="en-US" b="1" i="1" dirty="0" err="1"/>
              <a:t>sobov</a:t>
            </a:r>
            <a:r>
              <a:rPr lang="cs-CZ" b="1" i="1" dirty="0"/>
              <a:t>á</a:t>
            </a:r>
            <a:r>
              <a:rPr lang="en-US" b="1" i="1" dirty="0"/>
              <a:t>n</a:t>
            </a:r>
            <a:r>
              <a:rPr lang="cs-CZ" b="1" i="1" dirty="0"/>
              <a:t>í</a:t>
            </a:r>
          </a:p>
          <a:p>
            <a:pPr marL="0" indent="0">
              <a:buNone/>
            </a:pPr>
            <a:r>
              <a:rPr lang="en-US" dirty="0"/>
              <a:t>⇒ </a:t>
            </a:r>
            <a:r>
              <a:rPr lang="en-US" dirty="0" err="1"/>
              <a:t>Stalinova</a:t>
            </a:r>
            <a:r>
              <a:rPr lang="en-US" dirty="0"/>
              <a:t> </a:t>
            </a:r>
            <a:r>
              <a:rPr lang="en-US" dirty="0" err="1"/>
              <a:t>reakce</a:t>
            </a:r>
            <a:r>
              <a:rPr lang="en-US" dirty="0"/>
              <a:t>: </a:t>
            </a:r>
            <a:r>
              <a:rPr lang="en-US" b="1" i="1" dirty="0" err="1"/>
              <a:t>násilné</a:t>
            </a:r>
            <a:r>
              <a:rPr lang="en-US" b="1" i="1" dirty="0"/>
              <a:t> </a:t>
            </a:r>
            <a:r>
              <a:rPr lang="en-US" b="1" i="1" dirty="0" err="1"/>
              <a:t>zabavování</a:t>
            </a:r>
            <a:r>
              <a:rPr lang="en-US" b="1" i="1" dirty="0"/>
              <a:t> </a:t>
            </a:r>
            <a:r>
              <a:rPr lang="en-US" b="1" i="1" dirty="0" err="1"/>
              <a:t>úrody</a:t>
            </a:r>
            <a:r>
              <a:rPr lang="en-US" b="1" i="1" dirty="0"/>
              <a:t> </a:t>
            </a:r>
            <a:r>
              <a:rPr lang="en-US" dirty="0"/>
              <a:t>= </a:t>
            </a:r>
            <a:r>
              <a:rPr lang="en-US" dirty="0" err="1"/>
              <a:t>návrat</a:t>
            </a:r>
            <a:r>
              <a:rPr lang="en-US" dirty="0"/>
              <a:t> </a:t>
            </a:r>
            <a:r>
              <a:rPr lang="en-US" b="1" i="1" dirty="0" err="1"/>
              <a:t>vále</a:t>
            </a:r>
            <a:r>
              <a:rPr lang="cs-CZ" b="1" i="1" dirty="0"/>
              <a:t>č</a:t>
            </a:r>
            <a:r>
              <a:rPr lang="en-US" b="1" i="1" dirty="0" err="1" smtClean="0"/>
              <a:t>ného</a:t>
            </a:r>
            <a:r>
              <a:rPr lang="cs-CZ" b="1" i="1" dirty="0" smtClean="0"/>
              <a:t> </a:t>
            </a:r>
            <a:r>
              <a:rPr lang="en-US" b="1" i="1" dirty="0" err="1" smtClean="0"/>
              <a:t>komunismu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316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US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ndustrializace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err="1"/>
              <a:t>ukon</a:t>
            </a:r>
            <a:r>
              <a:rPr lang="cs-CZ" dirty="0"/>
              <a:t>č</a:t>
            </a:r>
            <a:r>
              <a:rPr lang="en-US" dirty="0"/>
              <a:t>en</a:t>
            </a:r>
            <a:r>
              <a:rPr lang="cs-CZ" dirty="0"/>
              <a:t>í</a:t>
            </a:r>
            <a:r>
              <a:rPr lang="en-US" dirty="0"/>
              <a:t> NEP, </a:t>
            </a:r>
            <a:r>
              <a:rPr lang="en-US" dirty="0" err="1"/>
              <a:t>vytv</a:t>
            </a:r>
            <a:r>
              <a:rPr lang="cs-CZ" dirty="0" err="1"/>
              <a:t>ář</a:t>
            </a:r>
            <a:r>
              <a:rPr lang="en-US" dirty="0"/>
              <a:t>en</a:t>
            </a:r>
            <a:r>
              <a:rPr lang="cs-CZ" dirty="0"/>
              <a:t>í</a:t>
            </a:r>
            <a:r>
              <a:rPr lang="en-US" dirty="0"/>
              <a:t> p</a:t>
            </a:r>
            <a:r>
              <a:rPr lang="cs-CZ" dirty="0"/>
              <a:t>ě</a:t>
            </a:r>
            <a:r>
              <a:rPr lang="en-US" dirty="0" err="1"/>
              <a:t>tiletých</a:t>
            </a:r>
            <a:r>
              <a:rPr lang="en-US" dirty="0"/>
              <a:t> </a:t>
            </a:r>
            <a:r>
              <a:rPr lang="en-US" dirty="0" err="1"/>
              <a:t>plán</a:t>
            </a:r>
            <a:r>
              <a:rPr lang="cs-CZ" dirty="0"/>
              <a:t>ů</a:t>
            </a:r>
          </a:p>
          <a:p>
            <a:r>
              <a:rPr lang="en-US" dirty="0"/>
              <a:t>- </a:t>
            </a:r>
            <a:r>
              <a:rPr lang="en-US" dirty="0" err="1"/>
              <a:t>priorita</a:t>
            </a:r>
            <a:r>
              <a:rPr lang="en-US" dirty="0"/>
              <a:t> – t</a:t>
            </a:r>
            <a:r>
              <a:rPr lang="cs-CZ" dirty="0" err="1"/>
              <a:t>ěž</a:t>
            </a:r>
            <a:r>
              <a:rPr lang="en-US" dirty="0" err="1"/>
              <a:t>ba</a:t>
            </a:r>
            <a:r>
              <a:rPr lang="en-US" dirty="0"/>
              <a:t> </a:t>
            </a:r>
            <a:r>
              <a:rPr lang="en-US" dirty="0" err="1"/>
              <a:t>uhl</a:t>
            </a:r>
            <a:r>
              <a:rPr lang="cs-CZ" dirty="0"/>
              <a:t>í</a:t>
            </a:r>
            <a:r>
              <a:rPr lang="en-US" dirty="0"/>
              <a:t>, v</a:t>
            </a:r>
            <a:r>
              <a:rPr lang="cs-CZ" dirty="0"/>
              <a:t>ý</a:t>
            </a:r>
            <a:r>
              <a:rPr lang="pl-PL" dirty="0"/>
              <a:t>roba oceli a cementu, stavba</a:t>
            </a:r>
            <a:r>
              <a:rPr lang="cs-CZ" dirty="0"/>
              <a:t> </a:t>
            </a:r>
            <a:r>
              <a:rPr lang="en-US" dirty="0" err="1"/>
              <a:t>gigantick</a:t>
            </a:r>
            <a:r>
              <a:rPr lang="cs-CZ" dirty="0"/>
              <a:t>ý</a:t>
            </a:r>
            <a:r>
              <a:rPr lang="en-US" dirty="0" err="1"/>
              <a:t>ch</a:t>
            </a:r>
            <a:r>
              <a:rPr lang="en-US" dirty="0"/>
              <a:t> </a:t>
            </a:r>
            <a:r>
              <a:rPr lang="en-US" dirty="0" err="1"/>
              <a:t>hydroelektr</a:t>
            </a:r>
            <a:r>
              <a:rPr lang="cs-CZ" dirty="0"/>
              <a:t>á</a:t>
            </a:r>
            <a:r>
              <a:rPr lang="en-US" dirty="0" err="1"/>
              <a:t>ren</a:t>
            </a:r>
            <a:endParaRPr lang="en-US" dirty="0"/>
          </a:p>
          <a:p>
            <a:r>
              <a:rPr lang="en-US" dirty="0"/>
              <a:t>- </a:t>
            </a:r>
            <a:r>
              <a:rPr lang="en-US" dirty="0" err="1"/>
              <a:t>úsp</a:t>
            </a:r>
            <a:r>
              <a:rPr lang="cs-CZ" dirty="0"/>
              <a:t>ě</a:t>
            </a:r>
            <a:r>
              <a:rPr lang="en-US" dirty="0" err="1"/>
              <a:t>ch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úkor</a:t>
            </a:r>
            <a:r>
              <a:rPr lang="en-US" dirty="0"/>
              <a:t> </a:t>
            </a:r>
            <a:r>
              <a:rPr lang="en-US" dirty="0" err="1"/>
              <a:t>zotro</a:t>
            </a:r>
            <a:r>
              <a:rPr lang="cs-CZ" dirty="0"/>
              <a:t>č</a:t>
            </a:r>
            <a:r>
              <a:rPr lang="en-US" dirty="0" err="1"/>
              <a:t>ov</a:t>
            </a:r>
            <a:r>
              <a:rPr lang="cs-CZ" dirty="0"/>
              <a:t>á</a:t>
            </a:r>
            <a:r>
              <a:rPr lang="en-US" dirty="0"/>
              <a:t>n</a:t>
            </a:r>
            <a:r>
              <a:rPr lang="cs-CZ" dirty="0"/>
              <a:t>í</a:t>
            </a:r>
            <a:r>
              <a:rPr lang="en-US" dirty="0"/>
              <a:t> lid</a:t>
            </a:r>
            <a:r>
              <a:rPr lang="cs-CZ" dirty="0"/>
              <a:t>í</a:t>
            </a:r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344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⇒  </a:t>
            </a:r>
            <a:r>
              <a:rPr lang="cs-CZ" b="1" dirty="0"/>
              <a:t>rozkulačování</a:t>
            </a:r>
          </a:p>
          <a:p>
            <a:pPr marL="0" indent="0">
              <a:buNone/>
            </a:pPr>
            <a:r>
              <a:rPr lang="cs-CZ" dirty="0"/>
              <a:t>- kulak = úspěšný majetný zemědělec</a:t>
            </a:r>
          </a:p>
          <a:p>
            <a:pPr marL="0" indent="0">
              <a:buNone/>
            </a:pPr>
            <a:r>
              <a:rPr lang="cs-CZ" dirty="0"/>
              <a:t>- dělničtí komisaři a vesnická lůza zabavují majetek kulakům a </a:t>
            </a:r>
            <a:r>
              <a:rPr lang="cs-CZ" dirty="0" smtClean="0"/>
              <a:t>celé </a:t>
            </a:r>
            <a:r>
              <a:rPr lang="pl-PL" dirty="0" smtClean="0"/>
              <a:t>rodiny </a:t>
            </a:r>
            <a:r>
              <a:rPr lang="pl-PL" dirty="0"/>
              <a:t>posílají do gulagů na Sibiř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47736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násilná kolektivizace </a:t>
            </a:r>
            <a:r>
              <a:rPr lang="cs-CZ" dirty="0"/>
              <a:t>= násilné zakládání kolektivních hospodářství → rovnostářství (rovnost v chudobě)</a:t>
            </a:r>
          </a:p>
          <a:p>
            <a:pPr marL="0" indent="0">
              <a:buNone/>
            </a:pPr>
            <a:r>
              <a:rPr lang="cs-CZ" dirty="0"/>
              <a:t>⇒ rolníci odmítají vstupovat do družstev, vybíjejí zbylý dobytek, </a:t>
            </a:r>
            <a:r>
              <a:rPr lang="pl-PL" dirty="0"/>
              <a:t>ničí úrodu, stroje, nářadí, není co zasít!</a:t>
            </a:r>
          </a:p>
          <a:p>
            <a:pPr marL="0" indent="0">
              <a:buNone/>
            </a:pPr>
            <a:r>
              <a:rPr lang="pl-PL" dirty="0"/>
              <a:t>⇒  </a:t>
            </a:r>
            <a:r>
              <a:rPr lang="pl-PL" b="1" dirty="0"/>
              <a:t>1932–1933 katastrofální hladomor </a:t>
            </a:r>
            <a:r>
              <a:rPr lang="pl-PL" dirty="0"/>
              <a:t>na Ukrajině</a:t>
            </a:r>
          </a:p>
          <a:p>
            <a:pPr marL="0" indent="0">
              <a:buNone/>
            </a:pPr>
            <a:r>
              <a:rPr lang="cs-CZ" dirty="0"/>
              <a:t>⇒ Stalinův příkaz izolovat oblasti + informační embargo ⇒ miliony mrtvých, případy kanibalismu ⇒ zákaz volného pohybu po SSSR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508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/>
              <a:t>· 1936-1937: </a:t>
            </a:r>
            <a:r>
              <a:rPr lang="cs-CZ" b="1" dirty="0"/>
              <a:t>moskevské procesy </a:t>
            </a:r>
            <a:r>
              <a:rPr lang="cs-CZ" dirty="0"/>
              <a:t>= zkonstruované soudy s údajnými politickými odpůrci (podvratná činnost, špionáž) =&gt; </a:t>
            </a:r>
            <a:r>
              <a:rPr lang="cs-CZ" b="1" dirty="0"/>
              <a:t>atmosféra strachu </a:t>
            </a:r>
            <a:r>
              <a:rPr lang="cs-CZ" dirty="0"/>
              <a:t>a podezírání ve společnosti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529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POLITIKA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SSSR v mezinárodní izolaci - změna až v první polovině 30. let</a:t>
            </a:r>
          </a:p>
          <a:p>
            <a:r>
              <a:rPr lang="cs-CZ" dirty="0"/>
              <a:t> 1935: podepsání </a:t>
            </a:r>
            <a:r>
              <a:rPr lang="cs-CZ" b="1" dirty="0"/>
              <a:t>spojenecké smlouvy o vzájemné pomoci </a:t>
            </a:r>
            <a:r>
              <a:rPr lang="cs-CZ" dirty="0"/>
              <a:t>s Francií a Československem (strach z nacistického Německa) x nebyla skutečně funkční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550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bylo kódové označení vylodění v Normandii?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 Atlantický val?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byl cíl operace Market-Garden?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bylo cílem protiútoku Němců v Ardenách?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Kde stál jediný most přes Rýn, který Němci nevyhodili do povětří?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678</Words>
  <Application>Microsoft Office PowerPoint</Application>
  <PresentationFormat>Předvádění na obrazovce (4:3)</PresentationFormat>
  <Paragraphs>74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Prezentace aplikace PowerPoint</vt:lpstr>
      <vt:lpstr>Válečný komunismus:</vt:lpstr>
      <vt:lpstr>Prezentace aplikace PowerPoint</vt:lpstr>
      <vt:lpstr>BOJ O MOC</vt:lpstr>
      <vt:lpstr>Prezentace aplikace PowerPoint</vt:lpstr>
      <vt:lpstr>Prezentace aplikace PowerPoint</vt:lpstr>
      <vt:lpstr>Prezentace aplikace PowerPoint</vt:lpstr>
      <vt:lpstr>Ekonomika SSSR</vt:lpstr>
      <vt:lpstr>Industrializace</vt:lpstr>
      <vt:lpstr>Prezentace aplikace PowerPoint</vt:lpstr>
      <vt:lpstr>Prezentace aplikace PowerPoint</vt:lpstr>
      <vt:lpstr>Prezentace aplikace PowerPoint</vt:lpstr>
      <vt:lpstr>ZAHRANIČNÍ POLITIKA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37</cp:revision>
  <dcterms:created xsi:type="dcterms:W3CDTF">2011-11-09T14:01:04Z</dcterms:created>
  <dcterms:modified xsi:type="dcterms:W3CDTF">2012-03-07T16:30:46Z</dcterms:modified>
</cp:coreProperties>
</file>