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4" r:id="rId3"/>
    <p:sldId id="256" r:id="rId4"/>
    <p:sldId id="265" r:id="rId5"/>
    <p:sldId id="259" r:id="rId6"/>
    <p:sldId id="260" r:id="rId7"/>
    <p:sldId id="261" r:id="rId8"/>
    <p:sldId id="262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NÁZEV:VY_32_INOVACE_08 </a:t>
          </a:r>
          <a:r>
            <a:rPr lang="cs-CZ" sz="2000" dirty="0" smtClean="0"/>
            <a:t>MATEMATIKA 1.R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METR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BECE7A2-7AA2-4D6E-B195-F90E1FCF12C4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A6CE5EE-014A-4B6B-8C1F-E206D2081D64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E3362F3-E873-4D2E-92DA-C39E971D93DB}" type="presOf" srcId="{757F3AB3-0718-4624-B441-E567A8F0AB56}" destId="{333A1088-737F-45CB-B68E-254E46348037}" srcOrd="0" destOrd="0" presId="urn:microsoft.com/office/officeart/2005/8/layout/target3"/>
    <dgm:cxn modelId="{B7B70E37-24EF-42C0-9422-200C2B542270}" type="presOf" srcId="{D8197B8C-B260-4A16-BDF4-0947B075E274}" destId="{25B08C86-7E15-44DC-BE7F-FFB55DD49D12}" srcOrd="0" destOrd="0" presId="urn:microsoft.com/office/officeart/2005/8/layout/target3"/>
    <dgm:cxn modelId="{1141A9F0-7530-4715-B4B5-2701DFE7D613}" type="presOf" srcId="{4C35D32F-0EAB-4CD7-82EE-45574DC2A586}" destId="{890E4F0B-2866-4A3F-A3C7-2A14B1797930}" srcOrd="1" destOrd="0" presId="urn:microsoft.com/office/officeart/2005/8/layout/target3"/>
    <dgm:cxn modelId="{9C5325F3-39D3-423C-A5AC-A492E987CA3D}" type="presOf" srcId="{D1D4F407-5343-4D3F-B5B9-D407B03CAEB4}" destId="{AED2198E-93D5-4001-81B4-73124B309672}" srcOrd="1" destOrd="0" presId="urn:microsoft.com/office/officeart/2005/8/layout/target3"/>
    <dgm:cxn modelId="{81F53D73-FBB1-410F-9DFC-7B29FAB78AF4}" type="presOf" srcId="{4C35D32F-0EAB-4CD7-82EE-45574DC2A586}" destId="{8BEBB6EC-1DAA-4CAC-8A25-BC0FCBD5DBD5}" srcOrd="0" destOrd="0" presId="urn:microsoft.com/office/officeart/2005/8/layout/target3"/>
    <dgm:cxn modelId="{2D7F4546-4B00-4A8B-928A-F706E49115FB}" type="presOf" srcId="{D1D4F407-5343-4D3F-B5B9-D407B03CAEB4}" destId="{D005CE8C-CC26-4C3E-AC11-E15060ECD759}" srcOrd="0" destOrd="0" presId="urn:microsoft.com/office/officeart/2005/8/layout/target3"/>
    <dgm:cxn modelId="{D5BFADFB-D296-426C-968D-F4C735877EA1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5723495-3631-4DA1-891D-8C2CB856B066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5FAF9FF-DE28-4716-BF1E-D1EEAAA2EAF5}" type="presOf" srcId="{B651F6E3-6281-48DB-9319-2AEAFDAE7572}" destId="{6BB5E863-4638-4E1D-BFDE-399D028AC4ED}" srcOrd="1" destOrd="0" presId="urn:microsoft.com/office/officeart/2005/8/layout/target3"/>
    <dgm:cxn modelId="{9D16C605-AD12-4D14-9E22-085C823F9C1F}" type="presParOf" srcId="{333A1088-737F-45CB-B68E-254E46348037}" destId="{F5ABB229-8D3B-4694-996A-96F23CF14429}" srcOrd="0" destOrd="0" presId="urn:microsoft.com/office/officeart/2005/8/layout/target3"/>
    <dgm:cxn modelId="{83E4082D-1CC5-4ED1-930A-2DAFBBE095CA}" type="presParOf" srcId="{333A1088-737F-45CB-B68E-254E46348037}" destId="{F41139FD-01EE-4571-8B17-4FB00FC51163}" srcOrd="1" destOrd="0" presId="urn:microsoft.com/office/officeart/2005/8/layout/target3"/>
    <dgm:cxn modelId="{652A989E-BEF0-43B1-9B08-5AFCEC47ECE7}" type="presParOf" srcId="{333A1088-737F-45CB-B68E-254E46348037}" destId="{D005CE8C-CC26-4C3E-AC11-E15060ECD759}" srcOrd="2" destOrd="0" presId="urn:microsoft.com/office/officeart/2005/8/layout/target3"/>
    <dgm:cxn modelId="{6D19EFCE-FDDA-40FD-8C7A-074004E37DBD}" type="presParOf" srcId="{333A1088-737F-45CB-B68E-254E46348037}" destId="{2C702D82-9B77-49B7-9568-BB8EB47C3372}" srcOrd="3" destOrd="0" presId="urn:microsoft.com/office/officeart/2005/8/layout/target3"/>
    <dgm:cxn modelId="{45C84426-6662-459E-9C0B-3A93ECF8E662}" type="presParOf" srcId="{333A1088-737F-45CB-B68E-254E46348037}" destId="{A52A0455-90FF-4808-ABD0-F02540D31D5A}" srcOrd="4" destOrd="0" presId="urn:microsoft.com/office/officeart/2005/8/layout/target3"/>
    <dgm:cxn modelId="{1E2323AD-491A-403F-8361-2579389DFCC6}" type="presParOf" srcId="{333A1088-737F-45CB-B68E-254E46348037}" destId="{6140AFEC-043D-4C43-A2F9-D0F5331DF3A3}" srcOrd="5" destOrd="0" presId="urn:microsoft.com/office/officeart/2005/8/layout/target3"/>
    <dgm:cxn modelId="{E7F3982D-1859-4891-989C-97D46A909977}" type="presParOf" srcId="{333A1088-737F-45CB-B68E-254E46348037}" destId="{9358AC05-5D7D-4327-9F80-1AD486AEA664}" srcOrd="6" destOrd="0" presId="urn:microsoft.com/office/officeart/2005/8/layout/target3"/>
    <dgm:cxn modelId="{32236716-BEF9-44C8-BF75-A7C7FFC6A5FB}" type="presParOf" srcId="{333A1088-737F-45CB-B68E-254E46348037}" destId="{313FC574-E1CD-4FB4-B054-0B805CE0447D}" srcOrd="7" destOrd="0" presId="urn:microsoft.com/office/officeart/2005/8/layout/target3"/>
    <dgm:cxn modelId="{968F13F2-A175-4A7E-B5BA-D4846F0A5E58}" type="presParOf" srcId="{333A1088-737F-45CB-B68E-254E46348037}" destId="{619D679B-A015-4ECF-8348-D1034C574F40}" srcOrd="8" destOrd="0" presId="urn:microsoft.com/office/officeart/2005/8/layout/target3"/>
    <dgm:cxn modelId="{0A97D106-DD61-4F67-8EA3-4CF51A1D8C5F}" type="presParOf" srcId="{333A1088-737F-45CB-B68E-254E46348037}" destId="{322283A8-4A27-4CDA-BAE3-F381106A9174}" srcOrd="9" destOrd="0" presId="urn:microsoft.com/office/officeart/2005/8/layout/target3"/>
    <dgm:cxn modelId="{26B4466E-7C41-4270-97A1-0C835CC08BFF}" type="presParOf" srcId="{333A1088-737F-45CB-B68E-254E46348037}" destId="{FFC9F71D-1B4F-4AD9-A4A6-86ADEFC8AF5C}" srcOrd="10" destOrd="0" presId="urn:microsoft.com/office/officeart/2005/8/layout/target3"/>
    <dgm:cxn modelId="{9C69AE1F-0466-451A-82BD-86CF8DF0C207}" type="presParOf" srcId="{333A1088-737F-45CB-B68E-254E46348037}" destId="{25B08C86-7E15-44DC-BE7F-FFB55DD49D12}" srcOrd="11" destOrd="0" presId="urn:microsoft.com/office/officeart/2005/8/layout/target3"/>
    <dgm:cxn modelId="{2187A67C-368F-4851-B61E-72B4721495D2}" type="presParOf" srcId="{333A1088-737F-45CB-B68E-254E46348037}" destId="{76644BE8-9D7C-4C09-B250-3D10AF48CBB7}" srcOrd="12" destOrd="0" presId="urn:microsoft.com/office/officeart/2005/8/layout/target3"/>
    <dgm:cxn modelId="{C90E07CB-03A6-487A-9AA2-8D7223A6031F}" type="presParOf" srcId="{333A1088-737F-45CB-B68E-254E46348037}" destId="{EE85B701-7295-41C0-BA7A-34D3756A2AE6}" srcOrd="13" destOrd="0" presId="urn:microsoft.com/office/officeart/2005/8/layout/target3"/>
    <dgm:cxn modelId="{4C9F4D09-9B30-48DD-A087-A3090F13EF80}" type="presParOf" srcId="{333A1088-737F-45CB-B68E-254E46348037}" destId="{8BEBB6EC-1DAA-4CAC-8A25-BC0FCBD5DBD5}" srcOrd="14" destOrd="0" presId="urn:microsoft.com/office/officeart/2005/8/layout/target3"/>
    <dgm:cxn modelId="{4301735D-6A26-4FB7-810A-9FADAB3CBD45}" type="presParOf" srcId="{333A1088-737F-45CB-B68E-254E46348037}" destId="{AED2198E-93D5-4001-81B4-73124B309672}" srcOrd="15" destOrd="0" presId="urn:microsoft.com/office/officeart/2005/8/layout/target3"/>
    <dgm:cxn modelId="{BCECB5AA-7FB4-4855-B882-A6D5F9153DA0}" type="presParOf" srcId="{333A1088-737F-45CB-B68E-254E46348037}" destId="{2BE915AB-18AA-4053-B92C-3BFC9ED204BB}" srcOrd="16" destOrd="0" presId="urn:microsoft.com/office/officeart/2005/8/layout/target3"/>
    <dgm:cxn modelId="{1FC4A045-CDED-47C6-8850-F101F303266E}" type="presParOf" srcId="{333A1088-737F-45CB-B68E-254E46348037}" destId="{6BB5E863-4638-4E1D-BFDE-399D028AC4ED}" srcOrd="17" destOrd="0" presId="urn:microsoft.com/office/officeart/2005/8/layout/target3"/>
    <dgm:cxn modelId="{DAC4D836-7B33-4FDB-A9ED-7577BE9998F7}" type="presParOf" srcId="{333A1088-737F-45CB-B68E-254E46348037}" destId="{5A5FFA88-C948-4069-8E93-59FA12366E83}" srcOrd="18" destOrd="0" presId="urn:microsoft.com/office/officeart/2005/8/layout/target3"/>
    <dgm:cxn modelId="{9BE4CE27-DF60-4061-A0F9-5A0A113DBDD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NÁZEV:VY_32_INOVACE_08 </a:t>
          </a:r>
          <a:r>
            <a:rPr lang="cs-CZ" sz="2000" kern="1200" dirty="0" smtClean="0"/>
            <a:t>MATEMATIKA 1.R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METR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91CE85D-15D0-4C7A-99CB-6E43374DD1B5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394A8C5-AD2C-45CF-8DC6-284502977D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11" Type="http://schemas.openxmlformats.org/officeDocument/2006/relationships/image" Target="../media/image18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jpeg"/><Relationship Id="rId9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emf"/><Relationship Id="rId11" Type="http://schemas.openxmlformats.org/officeDocument/2006/relationships/image" Target="../media/image29.jpeg"/><Relationship Id="rId5" Type="http://schemas.openxmlformats.org/officeDocument/2006/relationships/image" Target="../media/image23.emf"/><Relationship Id="rId10" Type="http://schemas.openxmlformats.org/officeDocument/2006/relationships/image" Target="../media/image28.jpeg"/><Relationship Id="rId4" Type="http://schemas.openxmlformats.org/officeDocument/2006/relationships/image" Target="../media/image22.png"/><Relationship Id="rId9" Type="http://schemas.openxmlformats.org/officeDocument/2006/relationships/image" Target="../media/image27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1084192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85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386">
        <p14:flythrough/>
      </p:transition>
    </mc:Choice>
    <mc:Fallback xmlns="">
      <p:transition spd="slow" advTm="9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611560" y="476672"/>
            <a:ext cx="7668964" cy="4104455"/>
          </a:xfrm>
        </p:spPr>
        <p:txBody>
          <a:bodyPr>
            <a:normAutofit/>
          </a:bodyPr>
          <a:lstStyle/>
          <a:p>
            <a:r>
              <a:rPr lang="cs-CZ" dirty="0" smtClean="0"/>
              <a:t>Anotace</a:t>
            </a:r>
          </a:p>
          <a:p>
            <a:endParaRPr lang="cs-CZ" dirty="0"/>
          </a:p>
          <a:p>
            <a:r>
              <a:rPr lang="cs-CZ" sz="2000" dirty="0" smtClean="0"/>
              <a:t>Metr</a:t>
            </a:r>
          </a:p>
          <a:p>
            <a:r>
              <a:rPr lang="cs-CZ" sz="2000" dirty="0" smtClean="0"/>
              <a:t>Druhy a využití</a:t>
            </a:r>
          </a:p>
          <a:p>
            <a:r>
              <a:rPr lang="cs-CZ" sz="2000" dirty="0" smtClean="0"/>
              <a:t>Co měříme metrem</a:t>
            </a:r>
          </a:p>
          <a:p>
            <a:r>
              <a:rPr lang="cs-CZ" sz="2000" dirty="0" smtClean="0"/>
              <a:t>Příklady a slovní úlohy</a:t>
            </a:r>
          </a:p>
          <a:p>
            <a:endParaRPr lang="cs-CZ" sz="2000" dirty="0" smtClean="0"/>
          </a:p>
          <a:p>
            <a:r>
              <a:rPr lang="cs-CZ" sz="2000" dirty="0" smtClean="0"/>
              <a:t>Žáci pracují na interaktivní tabuli fixem</a:t>
            </a:r>
          </a:p>
          <a:p>
            <a:r>
              <a:rPr lang="cs-CZ" sz="2000" dirty="0" smtClean="0"/>
              <a:t>Správné řešení se objeví po kliknutí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2921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C:\Users\08C1\AppData\Local\Microsoft\Windows\Temporary Internet Files\Content.IE5\AM1I8PN9\MP90040113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478" y="4407312"/>
            <a:ext cx="1656891" cy="207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48356" y="298478"/>
            <a:ext cx="36677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u="sng" dirty="0" smtClean="0">
                <a:solidFill>
                  <a:srgbClr val="FF0000"/>
                </a:solidFill>
              </a:rPr>
              <a:t>Metr</a:t>
            </a:r>
            <a:endParaRPr lang="cs-CZ" sz="5400" b="1" u="sng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2318" y="627894"/>
            <a:ext cx="3194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KREJČOVSKÝ METR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077" name="Picture 5" descr="C:\Users\08C1\AppData\Local\Microsoft\Windows\Temporary Internet Files\Content.IE5\YYPZW21M\MP9003094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55" y="3927636"/>
            <a:ext cx="1555237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C1\AppData\Local\Microsoft\Windows\Temporary Internet Files\Content.IE5\7IACVERO\MP90030301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311" y="1458891"/>
            <a:ext cx="1664104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C1\AppData\Local\Microsoft\Windows\Temporary Internet Files\Content.IE5\A2754ZST\MP90040369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725" y="298478"/>
            <a:ext cx="1722644" cy="215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7" descr="C:\Users\08C1\AppData\Local\Microsoft\Windows\Temporary Internet Files\Content.IE5\7IACVERO\MC900433845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803" y="1044801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08C1\AppData\Local\Microsoft\Windows\Temporary Internet Files\Content.IE5\DE4CGPLA\MC90023272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563" y="4660880"/>
            <a:ext cx="2604380" cy="137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 rot="10800000" flipV="1">
            <a:off x="2103590" y="5916486"/>
            <a:ext cx="1820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PÁSMO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68268" y="3645024"/>
            <a:ext cx="2756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SKLÁDACÍ METR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75857" y="4098003"/>
            <a:ext cx="3171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PRAVÍTKO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9593" y="1772817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Zasunovací metr</a:t>
            </a:r>
            <a:endParaRPr lang="cs-CZ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2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616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Co  všechno můžeme měřit?</a:t>
            </a:r>
            <a:endParaRPr lang="cs-CZ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Picture 11" descr="C:\Users\08C1\AppData\Local\Microsoft\Windows\Temporary Internet Files\Content.IE5\YYPZW21M\MC900088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61651"/>
            <a:ext cx="1276502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08C1\AppData\Local\Microsoft\Windows\Temporary Internet Files\Content.IE5\7IACVERO\MC9002957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216" y="2970768"/>
            <a:ext cx="2411240" cy="1845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08C1\AppData\Local\Microsoft\Windows\Temporary Internet Files\Content.IE5\7IACVERO\MP90040682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84756"/>
            <a:ext cx="2078736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08C1\AppData\Local\Microsoft\Windows\Temporary Internet Files\Content.IE5\A2754ZST\MC9001990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294" y="841039"/>
            <a:ext cx="1634150" cy="1982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C:\Users\08C1\AppData\Local\Microsoft\Windows\Temporary Internet Files\Content.IE5\7IACVERO\MC900343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007" y="1078110"/>
            <a:ext cx="1795882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08C1\AppData\Local\Microsoft\Windows\Temporary Internet Files\Content.IE5\S7687CZ2\MC9004465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889" y="1943221"/>
            <a:ext cx="1942378" cy="186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3" descr="C:\Users\08C1\AppData\Local\Microsoft\Windows\Temporary Internet Files\Content.IE5\DE4CGPLA\MC9000144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41" y="5668614"/>
            <a:ext cx="2112264" cy="93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08C1\AppData\Local\Microsoft\Windows\Temporary Internet Files\Content.IE5\YYPZW21M\MC90027987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805" y="3807349"/>
            <a:ext cx="1816913" cy="153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08C1\AppData\Local\Microsoft\Windows\Temporary Internet Files\Content.IE5\YYPZW21M\MC90023446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86" y="4734775"/>
            <a:ext cx="1672050" cy="154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08C1\AppData\Local\Microsoft\Windows\Temporary Internet Files\Content.IE5\S7687CZ2\MC90023777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301" y="5192026"/>
            <a:ext cx="1541994" cy="141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C1\AppData\Local\Microsoft\Windows\Temporary Internet Files\Content.IE5\S7687CZ2\MC90028055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351" y="871396"/>
            <a:ext cx="2461034" cy="1705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0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660" y="404664"/>
            <a:ext cx="8136788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Podthrni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co měříme na metry?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9804" y="1205463"/>
            <a:ext cx="94052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       , látka,          , stužka,</a:t>
            </a:r>
          </a:p>
          <a:p>
            <a:endParaRPr lang="cs-CZ" sz="4000" i="1" dirty="0" smtClean="0">
              <a:solidFill>
                <a:srgbClr val="00B050"/>
              </a:solidFill>
            </a:endParaRPr>
          </a:p>
          <a:p>
            <a:r>
              <a:rPr lang="cs-CZ" sz="4000" i="1" dirty="0" smtClean="0">
                <a:solidFill>
                  <a:srgbClr val="00B050"/>
                </a:solidFill>
              </a:rPr>
              <a:t>      ,       , koberec,           , </a:t>
            </a:r>
          </a:p>
          <a:p>
            <a:endParaRPr lang="cs-CZ" sz="4000" i="1" dirty="0">
              <a:solidFill>
                <a:srgbClr val="00B050"/>
              </a:solidFill>
            </a:endParaRPr>
          </a:p>
          <a:p>
            <a:r>
              <a:rPr lang="cs-CZ" sz="4000" i="1" dirty="0" smtClean="0">
                <a:solidFill>
                  <a:srgbClr val="00B050"/>
                </a:solidFill>
              </a:rPr>
              <a:t>      provázek,  lano, prkno, drát</a:t>
            </a:r>
          </a:p>
          <a:p>
            <a:endParaRPr lang="cs-CZ" sz="4000" i="1" dirty="0" smtClean="0">
              <a:solidFill>
                <a:srgbClr val="00B050"/>
              </a:solidFill>
            </a:endParaRPr>
          </a:p>
          <a:p>
            <a:r>
              <a:rPr lang="cs-CZ" sz="4000" i="1" dirty="0">
                <a:solidFill>
                  <a:srgbClr val="00B050"/>
                </a:solidFill>
              </a:rPr>
              <a:t> </a:t>
            </a:r>
            <a:r>
              <a:rPr lang="cs-CZ" sz="4000" i="1" dirty="0" smtClean="0">
                <a:solidFill>
                  <a:srgbClr val="00B050"/>
                </a:solidFill>
              </a:rPr>
              <a:t>            ,               ,záclona.</a:t>
            </a:r>
            <a:endParaRPr lang="cs-CZ" sz="4000" i="1" dirty="0">
              <a:solidFill>
                <a:srgbClr val="00B050"/>
              </a:solidFill>
            </a:endParaRPr>
          </a:p>
        </p:txBody>
      </p:sp>
      <p:pic>
        <p:nvPicPr>
          <p:cNvPr id="6" name="Picture 16" descr="C:\Users\08C1\AppData\Local\Microsoft\Windows\Temporary Internet Files\Content.IE5\LDOPNIE0\MP9001754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60" y="3642892"/>
            <a:ext cx="1072200" cy="72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C1\AppData\Local\Microsoft\Windows\Temporary Internet Files\Content.IE5\DE4CGPLA\MC900287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93300"/>
            <a:ext cx="1844551" cy="825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8C1\AppData\Local\Microsoft\Windows\Temporary Internet Files\Content.IE5\YYPZW21M\MC90044177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42" y="1476980"/>
            <a:ext cx="1231940" cy="123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438" y="1796994"/>
            <a:ext cx="741139" cy="791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7646">
            <a:off x="7406199" y="903256"/>
            <a:ext cx="181927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 descr="C:\Users\08C1\AppData\Local\Microsoft\Windows\Temporary Internet Files\Content.IE5\AM1I8PN9\MC900441751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8531">
            <a:off x="7562988" y="2531640"/>
            <a:ext cx="1040576" cy="104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08C1\AppData\Local\Microsoft\Windows\Temporary Internet Files\Content.IE5\DE4CGPLA\MC90021594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82" y="5638908"/>
            <a:ext cx="1231940" cy="73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2427">
            <a:off x="7741831" y="5386250"/>
            <a:ext cx="1148012" cy="1172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5" descr="C:\Users\08C1\AppData\Local\Microsoft\Windows\Temporary Internet Files\Content.IE5\7IACVERO\MP90017536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320359"/>
            <a:ext cx="980455" cy="658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C:\Users\08C1\AppData\Local\Microsoft\Windows\Temporary Internet Files\Content.IE5\7IACVERO\MP90017794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961" y="5582997"/>
            <a:ext cx="1189703" cy="79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27584" y="12054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205463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Vejce</a:t>
            </a:r>
            <a:endParaRPr lang="cs-CZ" sz="4000" i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flipH="1">
            <a:off x="3563888" y="1205463"/>
            <a:ext cx="2088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mouka</a:t>
            </a:r>
            <a:endParaRPr lang="cs-CZ" sz="4000" i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flipH="1">
            <a:off x="507242" y="2495390"/>
            <a:ext cx="1544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uhlí</a:t>
            </a:r>
            <a:endParaRPr lang="cs-CZ" sz="4000" i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flipH="1">
            <a:off x="1883522" y="2477616"/>
            <a:ext cx="1464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cukr</a:t>
            </a:r>
            <a:endParaRPr lang="cs-CZ" sz="4000" i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10800000" flipH="1" flipV="1">
            <a:off x="5652117" y="2446795"/>
            <a:ext cx="1921439" cy="707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mléko</a:t>
            </a:r>
            <a:endParaRPr lang="cs-CZ" sz="4000" i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flipH="1">
            <a:off x="465260" y="4869160"/>
            <a:ext cx="27385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žvýkačka</a:t>
            </a:r>
            <a:endParaRPr lang="cs-CZ" sz="4000" i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10800000" flipV="1">
            <a:off x="3059832" y="4832575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 smtClean="0">
                <a:solidFill>
                  <a:srgbClr val="00B050"/>
                </a:solidFill>
              </a:rPr>
              <a:t>brambory</a:t>
            </a:r>
            <a:endParaRPr lang="cs-CZ" sz="4000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1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3600400" cy="1077218"/>
          </a:xfrm>
          <a:prstGeom prst="rect">
            <a:avLst/>
          </a:prstGeom>
          <a:noFill/>
          <a:scene3d>
            <a:camera prst="obliqueTopLef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ČTI A</a:t>
            </a:r>
            <a:r>
              <a:rPr lang="cs-CZ" sz="3200" b="1" i="1" dirty="0" smtClean="0">
                <a:solidFill>
                  <a:srgbClr val="FF0000"/>
                </a:solidFill>
              </a:rPr>
              <a:t> </a:t>
            </a:r>
            <a:r>
              <a:rPr lang="cs-CZ" sz="3200" b="1" i="1" dirty="0">
                <a:solidFill>
                  <a:srgbClr val="0070C0"/>
                </a:solidFill>
              </a:rPr>
              <a:t>OPIŠ!</a:t>
            </a:r>
          </a:p>
          <a:p>
            <a:endParaRPr lang="cs-CZ" sz="3200" b="1" i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628800"/>
            <a:ext cx="92563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3m   5m   10m    8m    20m    4m   12m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492896"/>
            <a:ext cx="8495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--------------------------------------------------------------------------------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3068960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>
                <a:solidFill>
                  <a:srgbClr val="0070C0"/>
                </a:solidFill>
              </a:rPr>
              <a:t>VYPOČÍTEJ!</a:t>
            </a:r>
            <a:endParaRPr lang="cs-CZ" sz="3200" b="1" i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3793396"/>
            <a:ext cx="90730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1m + 6m = __m        14m + 3m = __m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6m + 4m = __m        18m + 2m = __m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7m  - 5m = __m        15m  - 4m = __m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9m  - 3m = __m        16m  - 6m = __m</a:t>
            </a:r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5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476672"/>
            <a:ext cx="62646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Maminka si koupila na šaty 2 m růžové látky a 4 m žluté látky.</a:t>
            </a:r>
          </a:p>
          <a:p>
            <a:r>
              <a:rPr lang="cs-CZ" sz="2800" dirty="0" smtClean="0"/>
              <a:t>Kolik látky si maminka koupila?</a:t>
            </a:r>
          </a:p>
          <a:p>
            <a:endParaRPr lang="cs-CZ" dirty="0"/>
          </a:p>
        </p:txBody>
      </p:sp>
      <p:pic>
        <p:nvPicPr>
          <p:cNvPr id="3074" name="Picture 2" descr="C:\Users\08C1\AppData\Local\Microsoft\Windows\Temporary Internet Files\Content.IE5\DE4CGPLA\MC9002509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8206"/>
            <a:ext cx="2355410" cy="201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C1\AppData\Local\Microsoft\Windows\Temporary Internet Files\Content.IE5\DE4CGPLA\MC9002509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777" y="2060848"/>
            <a:ext cx="2117002" cy="1886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3428999"/>
            <a:ext cx="79452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Výpočet:  ____________________</a:t>
            </a:r>
          </a:p>
          <a:p>
            <a:endParaRPr lang="cs-CZ" sz="3200" dirty="0" smtClean="0"/>
          </a:p>
          <a:p>
            <a:r>
              <a:rPr lang="cs-CZ" sz="3200" dirty="0" smtClean="0"/>
              <a:t>Odpověď: ____________________</a:t>
            </a:r>
          </a:p>
          <a:p>
            <a:endParaRPr lang="cs-CZ" sz="3200" dirty="0"/>
          </a:p>
          <a:p>
            <a:r>
              <a:rPr lang="cs-CZ" sz="3200" dirty="0" smtClean="0"/>
              <a:t>____________________________.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2116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08C1\AppData\Local\Microsoft\Windows\Temporary Internet Files\Content.IE5\YYPZW21M\MP9004317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39" y="514389"/>
            <a:ext cx="1842895" cy="184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02098" y="404786"/>
            <a:ext cx="715022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 smtClean="0">
                <a:solidFill>
                  <a:srgbClr val="0070C0"/>
                </a:solidFill>
              </a:rPr>
              <a:t>Tatínek chtěl udělat boudu pro pejska. Koupil 15 m prken,         4 m mu zůstaly.                          Kolik metrů prken spotřeboval</a:t>
            </a:r>
            <a:r>
              <a:rPr lang="cs-CZ" sz="3200" dirty="0" smtClean="0">
                <a:solidFill>
                  <a:srgbClr val="0070C0"/>
                </a:solidFill>
              </a:rPr>
              <a:t>?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5140" name="Picture 20" descr="C:\Users\08C1\AppData\Local\Microsoft\Windows\Temporary Internet Files\Content.IE5\S7687CZ2\MC9004283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95" y="3573016"/>
            <a:ext cx="2750046" cy="248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2867744"/>
            <a:ext cx="56886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Výpočet:____________</a:t>
            </a:r>
          </a:p>
          <a:p>
            <a:endParaRPr lang="cs-CZ" sz="3200" dirty="0"/>
          </a:p>
          <a:p>
            <a:r>
              <a:rPr lang="cs-CZ" sz="3200" dirty="0" smtClean="0"/>
              <a:t>Odpověď:_____________</a:t>
            </a:r>
          </a:p>
          <a:p>
            <a:endParaRPr lang="cs-CZ" sz="3200" dirty="0"/>
          </a:p>
          <a:p>
            <a:r>
              <a:rPr lang="cs-CZ" sz="3200" dirty="0" smtClean="0"/>
              <a:t>____________________.</a:t>
            </a:r>
          </a:p>
          <a:p>
            <a:endParaRPr lang="cs-CZ" sz="3200" dirty="0"/>
          </a:p>
          <a:p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4049" y="2867743"/>
            <a:ext cx="413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002060"/>
                </a:solidFill>
              </a:rPr>
              <a:t>15 m – 4 m = 11 m</a:t>
            </a:r>
            <a:endParaRPr lang="cs-CZ" sz="24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11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95536" y="404665"/>
            <a:ext cx="8748464" cy="1296144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4294967295"/>
          </p:nvPr>
        </p:nvSpPr>
        <p:spPr>
          <a:xfrm>
            <a:off x="395536" y="2276872"/>
            <a:ext cx="8748464" cy="23221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15.2.2012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399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421</TotalTime>
  <Words>236</Words>
  <Application>Microsoft Office PowerPoint</Application>
  <PresentationFormat>Předvádění na obrazovce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08C1</cp:lastModifiedBy>
  <cp:revision>30</cp:revision>
  <dcterms:created xsi:type="dcterms:W3CDTF">2012-02-15T14:58:26Z</dcterms:created>
  <dcterms:modified xsi:type="dcterms:W3CDTF">2012-06-17T09:20:59Z</dcterms:modified>
</cp:coreProperties>
</file>