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2"/>
  </p:notesMasterIdLst>
  <p:sldIdLst>
    <p:sldId id="256" r:id="rId2"/>
    <p:sldId id="257" r:id="rId3"/>
    <p:sldId id="266" r:id="rId4"/>
    <p:sldId id="258" r:id="rId5"/>
    <p:sldId id="259" r:id="rId6"/>
    <p:sldId id="268" r:id="rId7"/>
    <p:sldId id="271" r:id="rId8"/>
    <p:sldId id="272" r:id="rId9"/>
    <p:sldId id="273" r:id="rId10"/>
    <p:sldId id="269" r:id="rId11"/>
    <p:sldId id="270" r:id="rId12"/>
    <p:sldId id="289" r:id="rId13"/>
    <p:sldId id="290" r:id="rId14"/>
    <p:sldId id="260" r:id="rId15"/>
    <p:sldId id="274" r:id="rId16"/>
    <p:sldId id="261" r:id="rId17"/>
    <p:sldId id="277" r:id="rId18"/>
    <p:sldId id="291" r:id="rId19"/>
    <p:sldId id="278" r:id="rId20"/>
    <p:sldId id="279" r:id="rId21"/>
    <p:sldId id="293" r:id="rId22"/>
    <p:sldId id="280" r:id="rId23"/>
    <p:sldId id="281" r:id="rId24"/>
    <p:sldId id="294" r:id="rId25"/>
    <p:sldId id="282" r:id="rId26"/>
    <p:sldId id="283" r:id="rId27"/>
    <p:sldId id="263" r:id="rId28"/>
    <p:sldId id="295" r:id="rId29"/>
    <p:sldId id="284" r:id="rId30"/>
    <p:sldId id="276" r:id="rId31"/>
    <p:sldId id="285" r:id="rId32"/>
    <p:sldId id="286" r:id="rId33"/>
    <p:sldId id="296" r:id="rId34"/>
    <p:sldId id="264" r:id="rId35"/>
    <p:sldId id="298" r:id="rId36"/>
    <p:sldId id="287" r:id="rId37"/>
    <p:sldId id="297" r:id="rId38"/>
    <p:sldId id="288" r:id="rId39"/>
    <p:sldId id="292" r:id="rId40"/>
    <p:sldId id="299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4" d="100"/>
          <a:sy n="54" d="100"/>
        </p:scale>
        <p:origin x="-96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EE5A0A-F4E7-4196-8776-A498E8A5A7E8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B938E4-8691-4AEB-AD7A-5AA4B3FE3E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759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31</a:t>
            </a:fld>
            <a:endParaRPr lang="cs-CZ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32</a:t>
            </a:fld>
            <a:endParaRPr lang="cs-CZ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33</a:t>
            </a:fld>
            <a:endParaRPr lang="cs-CZ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34</a:t>
            </a:fld>
            <a:endParaRPr lang="cs-CZ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35</a:t>
            </a:fld>
            <a:endParaRPr lang="cs-CZ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36</a:t>
            </a:fld>
            <a:endParaRPr lang="cs-CZ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37</a:t>
            </a:fld>
            <a:endParaRPr lang="cs-CZ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38</a:t>
            </a:fld>
            <a:endParaRPr lang="cs-CZ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39</a:t>
            </a:fld>
            <a:endParaRPr lang="cs-CZ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938E4-8691-4AEB-AD7A-5AA4B3FE3EBC}" type="slidenum">
              <a:rPr lang="cs-CZ" smtClean="0"/>
              <a:pPr/>
              <a:t>40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E7496-C782-438B-A8B1-617687340C7A}" type="datetime1">
              <a:rPr lang="cs-CZ" smtClean="0"/>
              <a:pPr/>
              <a:t>31.1.2013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BC6564F-BD7B-4282-868C-F7C359E04097}" type="datetime1">
              <a:rPr lang="cs-CZ" smtClean="0"/>
              <a:pPr/>
              <a:t>31.1.2013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B2F0AFB-27F8-4E95-94EF-E7A983D4F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D46D8-08C1-41D5-AF85-0D8E8A523C4D}" type="datetime1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57E73-7B3C-4AF0-9872-C6B7726695DA}" type="datetime1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6C10C-5D7A-4D16-990D-F74AF11F0F1E}" type="datetime1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D03A9-0C3C-4BD0-A1EE-D5887631D5F7}" type="datetime1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AAD2A-B117-41FA-A582-2DFB922FF39A}" type="datetime1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C587F61-B657-4E62-BE6F-83ED74554FC8}" type="datetime1">
              <a:rPr lang="cs-CZ" smtClean="0"/>
              <a:pPr/>
              <a:t>31.1.2013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26706-F556-4A1E-8864-18C7BA10CEE2}" type="datetime1">
              <a:rPr lang="cs-CZ" smtClean="0"/>
              <a:pPr/>
              <a:t>31.1.2013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3F9C9-E08C-48F4-B214-2D94B853F908}" type="datetime1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745E7-0644-43C1-B162-1DD14F938534}" type="datetime1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CFC690A-9EF8-48B0-9BCC-20CCDDD8C9A3}" type="datetime1">
              <a:rPr lang="cs-CZ" smtClean="0"/>
              <a:pPr/>
              <a:t>31.1.2013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B2F0AFB-27F8-4E95-94EF-E7A983D4F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 spokes="1"/>
  </p:transition>
  <p:hf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rkadahotel.cz/" TargetMode="External"/><Relationship Id="rId3" Type="http://schemas.openxmlformats.org/officeDocument/2006/relationships/hyperlink" Target="http://www.radio.cz/cz/rubrika/udalosti/vystava-v-klementinu-pripomina-200-let-prazske-konzervatore" TargetMode="External"/><Relationship Id="rId7" Type="http://schemas.openxmlformats.org/officeDocument/2006/relationships/hyperlink" Target="http://cs.wikipedia.org/wiki/Hlahol" TargetMode="Externa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sops.cz/index.php?lang=cz&amp;page=ceska-filharmonie" TargetMode="External"/><Relationship Id="rId11" Type="http://schemas.openxmlformats.org/officeDocument/2006/relationships/hyperlink" Target="http://www.osobnosti.cz/frantisek-skroup.php" TargetMode="External"/><Relationship Id="rId5" Type="http://schemas.openxmlformats.org/officeDocument/2006/relationships/hyperlink" Target="http://cs.wikipedia.org/wiki/Um%C4%9Bleck%C3%A1_beseda" TargetMode="External"/><Relationship Id="rId10" Type="http://schemas.openxmlformats.org/officeDocument/2006/relationships/hyperlink" Target="http://www.ascolti.cz/opera/Karel%20%C5%A0kr%C3%A9ta__Karel%20Bendl" TargetMode="External"/><Relationship Id="rId4" Type="http://schemas.openxmlformats.org/officeDocument/2006/relationships/hyperlink" Target="http://antonin-dvorak.cz/en/life" TargetMode="External"/><Relationship Id="rId9" Type="http://schemas.openxmlformats.org/officeDocument/2006/relationships/hyperlink" Target="http://www.ascolti.cz/1834/Vil%C3%A9m%20Blodek" TargetMode="Externa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icketstream.cz/czts/presentation.event.jsp?event=87239" TargetMode="External"/><Relationship Id="rId13" Type="http://schemas.openxmlformats.org/officeDocument/2006/relationships/hyperlink" Target="http://edithpiaf.scena.cz/index.php?d=1&amp;o=3&amp;c=10808&amp;r=15" TargetMode="External"/><Relationship Id="rId3" Type="http://schemas.openxmlformats.org/officeDocument/2006/relationships/hyperlink" Target="http://www.quido.cz/osobnosti/smetana.htm" TargetMode="External"/><Relationship Id="rId7" Type="http://schemas.openxmlformats.org/officeDocument/2006/relationships/hyperlink" Target="http://archiv.radio.cz/hrbitov/hsmetana.html" TargetMode="External"/><Relationship Id="rId12" Type="http://schemas.openxmlformats.org/officeDocument/2006/relationships/hyperlink" Target="http://leccos.com/index.php/clanky/fibich-zdenek" TargetMode="Externa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%C3%A1_vlast" TargetMode="External"/><Relationship Id="rId11" Type="http://schemas.openxmlformats.org/officeDocument/2006/relationships/hyperlink" Target="http://cs.wikipedia.org/wiki/Rusalka" TargetMode="External"/><Relationship Id="rId5" Type="http://schemas.openxmlformats.org/officeDocument/2006/relationships/hyperlink" Target="http://en.wikipedia.org/wiki/File:Prodana_Nevesta_Cover_1919.JPG" TargetMode="External"/><Relationship Id="rId10" Type="http://schemas.openxmlformats.org/officeDocument/2006/relationships/hyperlink" Target="http://www.narodni-divadlo.cz/cs/predstaveni/5849" TargetMode="External"/><Relationship Id="rId4" Type="http://schemas.openxmlformats.org/officeDocument/2006/relationships/hyperlink" Target="http://www.ndm.cz/cz/opera/inscenace/118-prodana-nevesta/" TargetMode="External"/><Relationship Id="rId9" Type="http://schemas.openxmlformats.org/officeDocument/2006/relationships/hyperlink" Target="http://salvator.farnost.cz/index/koncert-a-dvorak-stabat-mater-24-3-v-18-00" TargetMode="Externa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FFC000"/>
                </a:solidFill>
              </a:rPr>
              <a:t>10.část</a:t>
            </a:r>
          </a:p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  ROMANTISMUS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ICT  2 – 1 - 55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b="1" dirty="0">
                <a:effectLst/>
              </a:rPr>
              <a:t> 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1691680" y="6203667"/>
            <a:ext cx="402332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0944426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přelom 18. a 19. století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dirty="0" smtClean="0"/>
              <a:t>vznikl </a:t>
            </a:r>
            <a:r>
              <a:rPr lang="cs-CZ" dirty="0"/>
              <a:t>jako </a:t>
            </a:r>
            <a:r>
              <a:rPr lang="cs-CZ" dirty="0">
                <a:solidFill>
                  <a:srgbClr val="FFC000"/>
                </a:solidFill>
              </a:rPr>
              <a:t>umělecký protiklad klasicismu</a:t>
            </a:r>
          </a:p>
          <a:p>
            <a:r>
              <a:rPr lang="cs-CZ" dirty="0" smtClean="0"/>
              <a:t>u nás se objevuje zhruba v </a:t>
            </a:r>
            <a:r>
              <a:rPr lang="cs-CZ" dirty="0" smtClean="0">
                <a:solidFill>
                  <a:srgbClr val="FFC000"/>
                </a:solidFill>
              </a:rPr>
              <a:t>první třetině 19. století</a:t>
            </a:r>
          </a:p>
          <a:p>
            <a:r>
              <a:rPr lang="cs-CZ" dirty="0" smtClean="0"/>
              <a:t>v této době nastává velký rozvoj techniky, vědy a dopravy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národního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obrození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důraz na češství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 ROMANTISMUS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835696" y="6203667"/>
            <a:ext cx="387930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725797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24000"/>
            <a:ext cx="8568952" cy="4713312"/>
          </a:xfrm>
        </p:spPr>
        <p:txBody>
          <a:bodyPr>
            <a:normAutofit fontScale="55000" lnSpcReduction="20000"/>
          </a:bodyPr>
          <a:lstStyle/>
          <a:p>
            <a:r>
              <a:rPr lang="cs-CZ" i="1" dirty="0"/>
              <a:t> </a:t>
            </a:r>
            <a:r>
              <a:rPr lang="cs-CZ" sz="3200" dirty="0" smtClean="0"/>
              <a:t>představoval </a:t>
            </a:r>
            <a:r>
              <a:rPr lang="cs-CZ" sz="3200" dirty="0"/>
              <a:t>dlouhé období </a:t>
            </a:r>
            <a:endParaRPr lang="cs-CZ" sz="3200" dirty="0" smtClean="0"/>
          </a:p>
          <a:p>
            <a:r>
              <a:rPr lang="cs-CZ" sz="3200" dirty="0" smtClean="0"/>
              <a:t>chápeme </a:t>
            </a:r>
            <a:r>
              <a:rPr lang="cs-CZ" sz="3200" dirty="0"/>
              <a:t>jej především v souvislosti s dobou </a:t>
            </a:r>
            <a:r>
              <a:rPr lang="cs-CZ" sz="3200" dirty="0" smtClean="0"/>
              <a:t>Národního obrození</a:t>
            </a:r>
            <a:endParaRPr lang="cs-CZ" sz="3200" dirty="0"/>
          </a:p>
          <a:p>
            <a:pPr>
              <a:buNone/>
            </a:pPr>
            <a:r>
              <a:rPr lang="cs-CZ" sz="3200" dirty="0"/>
              <a:t> </a:t>
            </a:r>
          </a:p>
          <a:p>
            <a:r>
              <a:rPr lang="cs-CZ" sz="3200" i="1" dirty="0" smtClean="0"/>
              <a:t>v hudbě se projevil :</a:t>
            </a:r>
          </a:p>
          <a:p>
            <a:pPr lvl="0"/>
            <a:r>
              <a:rPr lang="cs-CZ" sz="3200" b="1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** sbíráním národních písní</a:t>
            </a:r>
            <a:r>
              <a:rPr lang="cs-CZ" sz="3200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</a:p>
          <a:p>
            <a:pPr lvl="0">
              <a:buNone/>
            </a:pPr>
            <a:r>
              <a:rPr lang="cs-CZ" sz="3200" dirty="0" smtClean="0"/>
              <a:t>                                   </a:t>
            </a:r>
            <a:r>
              <a:rPr lang="cs-CZ" sz="3200" dirty="0"/>
              <a:t>(</a:t>
            </a:r>
            <a:r>
              <a:rPr lang="cs-CZ" sz="3200" dirty="0" err="1"/>
              <a:t>J.Ritter</a:t>
            </a:r>
            <a:r>
              <a:rPr lang="cs-CZ" sz="3200" dirty="0"/>
              <a:t> z </a:t>
            </a:r>
            <a:r>
              <a:rPr lang="cs-CZ" sz="3200" dirty="0" err="1"/>
              <a:t>Rittersberku</a:t>
            </a:r>
            <a:r>
              <a:rPr lang="cs-CZ" sz="3200" dirty="0"/>
              <a:t>, K.J. </a:t>
            </a:r>
            <a:r>
              <a:rPr lang="cs-CZ" sz="3200" dirty="0" smtClean="0"/>
              <a:t>Erben)</a:t>
            </a:r>
            <a:endParaRPr lang="cs-CZ" sz="3200" dirty="0"/>
          </a:p>
          <a:p>
            <a:pPr>
              <a:buNone/>
            </a:pPr>
            <a:endParaRPr lang="cs-CZ" sz="3200" dirty="0"/>
          </a:p>
          <a:p>
            <a:pPr lvl="0"/>
            <a:r>
              <a:rPr lang="cs-CZ" sz="3200" b="1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** tvorbou skladeb a umělých písní na české   </a:t>
            </a:r>
          </a:p>
          <a:p>
            <a:pPr lvl="0">
              <a:buNone/>
            </a:pPr>
            <a:r>
              <a:rPr lang="cs-CZ" sz="3200" b="1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texty</a:t>
            </a:r>
            <a:r>
              <a:rPr lang="cs-CZ" sz="3200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0">
              <a:buNone/>
            </a:pPr>
            <a:r>
              <a:rPr lang="cs-CZ" sz="3200" dirty="0" smtClean="0"/>
              <a:t>                                                          ( </a:t>
            </a:r>
            <a:r>
              <a:rPr lang="cs-CZ" sz="3200" dirty="0"/>
              <a:t>tvůrci </a:t>
            </a:r>
            <a:r>
              <a:rPr lang="cs-CZ" sz="3200" dirty="0" smtClean="0"/>
              <a:t> těchto </a:t>
            </a:r>
            <a:r>
              <a:rPr lang="cs-CZ" sz="3200" dirty="0"/>
              <a:t>písní: Alois Jelen- Pocestný, </a:t>
            </a:r>
            <a:r>
              <a:rPr lang="cs-CZ" sz="3200" dirty="0" smtClean="0"/>
              <a:t>  </a:t>
            </a:r>
          </a:p>
          <a:p>
            <a:pPr lvl="0">
              <a:buNone/>
            </a:pPr>
            <a:r>
              <a:rPr lang="cs-CZ" sz="3200" dirty="0" smtClean="0"/>
              <a:t>                                                             </a:t>
            </a:r>
            <a:r>
              <a:rPr lang="cs-CZ" sz="3200" dirty="0" err="1" smtClean="0"/>
              <a:t>J.L.Zvonař</a:t>
            </a:r>
            <a:r>
              <a:rPr lang="cs-CZ" sz="3200" dirty="0" smtClean="0"/>
              <a:t> </a:t>
            </a:r>
            <a:r>
              <a:rPr lang="cs-CZ" sz="3200" dirty="0"/>
              <a:t>– Čechy krásné Čechy mé)</a:t>
            </a:r>
          </a:p>
          <a:p>
            <a:endParaRPr lang="cs-CZ" sz="3200" dirty="0"/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nejvýznamnější vlastenecká 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píseň 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domov můj </a:t>
            </a:r>
            <a:r>
              <a:rPr lang="cs-CZ" sz="3200" dirty="0"/>
              <a:t>ze zpěvohry </a:t>
            </a:r>
            <a:r>
              <a:rPr lang="cs-CZ" sz="3200" dirty="0" smtClean="0"/>
              <a:t>Fidlovačka</a:t>
            </a:r>
          </a:p>
          <a:p>
            <a:pPr>
              <a:buNone/>
            </a:pPr>
            <a:r>
              <a:rPr lang="cs-CZ" sz="3200" dirty="0" smtClean="0"/>
              <a:t>      </a:t>
            </a:r>
            <a:r>
              <a:rPr lang="cs-CZ" sz="3200" dirty="0" err="1" smtClean="0"/>
              <a:t>J.K.Tyl</a:t>
            </a:r>
            <a:r>
              <a:rPr lang="cs-CZ" sz="3200" dirty="0" smtClean="0"/>
              <a:t> </a:t>
            </a:r>
            <a:r>
              <a:rPr lang="cs-CZ" sz="3200" dirty="0"/>
              <a:t>a </a:t>
            </a:r>
            <a:r>
              <a:rPr lang="cs-CZ" sz="3200" dirty="0" err="1" smtClean="0"/>
              <a:t>F.Škroup</a:t>
            </a:r>
            <a:endParaRPr lang="cs-CZ" sz="3200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 ROMANTISMUS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187624" y="6203667"/>
            <a:ext cx="45273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7542704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zakládají se</a:t>
            </a:r>
            <a:r>
              <a:rPr lang="cs-CZ" b="1" dirty="0"/>
              <a:t>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školy</a:t>
            </a:r>
            <a:endParaRPr lang="cs-CZ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koncerty pro veřejnost </a:t>
            </a:r>
            <a:r>
              <a:rPr lang="cs-CZ" i="1" dirty="0"/>
              <a:t>(přístup má každý, kdo zaplatí)</a:t>
            </a:r>
          </a:p>
          <a:p>
            <a:pPr lvl="0"/>
            <a:r>
              <a:rPr lang="cs-CZ" b="1" dirty="0" smtClean="0"/>
              <a:t>osamostatnění </a:t>
            </a:r>
            <a:r>
              <a:rPr lang="cs-CZ" b="1" dirty="0"/>
              <a:t>zábavné </a:t>
            </a:r>
            <a:r>
              <a:rPr lang="cs-CZ" b="1" dirty="0" smtClean="0"/>
              <a:t>hudby</a:t>
            </a:r>
          </a:p>
          <a:p>
            <a:r>
              <a:rPr lang="cs-CZ" b="1" dirty="0" smtClean="0"/>
              <a:t>inspirace lidovou hudbou</a:t>
            </a:r>
            <a:r>
              <a:rPr lang="cs-CZ" dirty="0" smtClean="0"/>
              <a:t> </a:t>
            </a:r>
          </a:p>
          <a:p>
            <a:pPr lvl="0"/>
            <a:endParaRPr lang="cs-CZ" dirty="0"/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 ROMANTISMUS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691680" y="6203667"/>
            <a:ext cx="402332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2560346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72000"/>
          </a:xfrm>
        </p:spPr>
        <p:txBody>
          <a:bodyPr>
            <a:normAutofit lnSpcReduction="10000"/>
          </a:bodyPr>
          <a:lstStyle/>
          <a:p>
            <a:r>
              <a:rPr lang="cs-CZ" b="1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HUDBA:</a:t>
            </a:r>
          </a:p>
          <a:p>
            <a:r>
              <a:rPr lang="cs-CZ" b="1" dirty="0" smtClean="0"/>
              <a:t>důraz </a:t>
            </a:r>
            <a:r>
              <a:rPr lang="cs-CZ" b="1" dirty="0"/>
              <a:t>na city a </a:t>
            </a:r>
            <a:r>
              <a:rPr lang="cs-CZ" b="1" dirty="0" smtClean="0"/>
              <a:t>fantazii</a:t>
            </a:r>
          </a:p>
          <a:p>
            <a:r>
              <a:rPr lang="cs-CZ" b="1" dirty="0" smtClean="0"/>
              <a:t>citovost, bouřlivost (po klidném klasicismu) </a:t>
            </a:r>
            <a:endParaRPr lang="cs-CZ" dirty="0"/>
          </a:p>
          <a:p>
            <a:r>
              <a:rPr lang="cs-CZ" b="1" dirty="0" smtClean="0"/>
              <a:t>protiklad </a:t>
            </a:r>
            <a:r>
              <a:rPr lang="cs-CZ" b="1" dirty="0"/>
              <a:t>snu a skutečnosti </a:t>
            </a:r>
            <a:r>
              <a:rPr lang="cs-CZ" i="1" dirty="0"/>
              <a:t>(člověk sní, ale společnost ho neuznává), </a:t>
            </a:r>
            <a:r>
              <a:rPr lang="cs-CZ" b="1" dirty="0"/>
              <a:t>jedince a společnosti  </a:t>
            </a:r>
            <a:r>
              <a:rPr lang="cs-CZ" i="1" dirty="0"/>
              <a:t>(individualismus</a:t>
            </a:r>
            <a:r>
              <a:rPr lang="cs-CZ" i="1" dirty="0" smtClean="0"/>
              <a:t>)</a:t>
            </a:r>
            <a:endParaRPr lang="cs-CZ" i="1" dirty="0"/>
          </a:p>
          <a:p>
            <a:r>
              <a:rPr lang="cs-CZ" b="1" dirty="0" smtClean="0"/>
              <a:t>pocit </a:t>
            </a:r>
            <a:r>
              <a:rPr lang="cs-CZ" b="1" dirty="0"/>
              <a:t>osamění, odcizenosti</a:t>
            </a:r>
            <a:endParaRPr lang="cs-CZ" dirty="0"/>
          </a:p>
          <a:p>
            <a:r>
              <a:rPr lang="cs-CZ" b="1" dirty="0" smtClean="0"/>
              <a:t>obdiv </a:t>
            </a:r>
            <a:r>
              <a:rPr lang="cs-CZ" b="1" dirty="0"/>
              <a:t>k minulosti, mystice, k přírodě, exotice, únik do vlastního nitra, odvrací se od reality</a:t>
            </a:r>
            <a:endParaRPr lang="cs-CZ" dirty="0"/>
          </a:p>
          <a:p>
            <a:r>
              <a:rPr lang="cs-CZ" dirty="0" smtClean="0"/>
              <a:t>časté </a:t>
            </a:r>
            <a:r>
              <a:rPr lang="cs-CZ" dirty="0"/>
              <a:t>téma: </a:t>
            </a:r>
            <a:r>
              <a:rPr lang="cs-CZ" b="1" dirty="0"/>
              <a:t>nešťastná láska</a:t>
            </a:r>
            <a:endParaRPr lang="cs-CZ" dirty="0"/>
          </a:p>
          <a:p>
            <a:r>
              <a:rPr lang="cs-CZ" b="1" dirty="0" smtClean="0"/>
              <a:t>hudebnost</a:t>
            </a:r>
            <a:r>
              <a:rPr lang="cs-CZ" b="1" dirty="0"/>
              <a:t>, zvukomalebnost jazyka, obraznost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 ROMANTISMUS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835696" y="6203667"/>
            <a:ext cx="387930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1240963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/>
          </a:p>
          <a:p>
            <a:r>
              <a:rPr lang="cs-CZ" dirty="0" smtClean="0"/>
              <a:t>založena </a:t>
            </a:r>
            <a:r>
              <a:rPr lang="cs-CZ" dirty="0"/>
              <a:t>v roce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1808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konzervatoř ve střední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Evropě</a:t>
            </a:r>
          </a:p>
          <a:p>
            <a:r>
              <a:rPr lang="cs-CZ" dirty="0" smtClean="0"/>
              <a:t>první školní </a:t>
            </a:r>
            <a:r>
              <a:rPr lang="cs-CZ" dirty="0"/>
              <a:t>rok byl zahájen 24. dubna 1811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PRAŽSKÁ KONZERVATOŘ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49154" name="Picture 2" descr="http://img.radio.cz/pictures/praha/konzervat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3573016"/>
            <a:ext cx="3810000" cy="25812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51531753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VARHANICKÁ ŠKOLA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 založena r.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1830 v Praze</a:t>
            </a:r>
          </a:p>
          <a:p>
            <a:r>
              <a:rPr lang="cs-CZ" dirty="0" smtClean="0"/>
              <a:t>vyučovací kurs trval zpočátku jeden, později dva roky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vzdělávala  budoucí varhaníky</a:t>
            </a:r>
          </a:p>
          <a:p>
            <a:r>
              <a:rPr lang="cs-CZ" dirty="0" smtClean="0"/>
              <a:t>na konzervatoři nebyla zavedena varhanická ani pedagogická větev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7108" name="Picture 4" descr="http://antonin-dvorak.cz/images/varhanicka_sko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700808"/>
            <a:ext cx="3711998" cy="396044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59864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..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 UMĚLECKÁ  BESEDA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občanské sdružení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umělecký spolek sdružující významné české umělce </a:t>
            </a:r>
          </a:p>
          <a:p>
            <a:r>
              <a:rPr lang="cs-CZ" b="1" dirty="0" smtClean="0"/>
              <a:t>vznikla r.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1863 </a:t>
            </a:r>
          </a:p>
          <a:p>
            <a:r>
              <a:rPr lang="cs-CZ" dirty="0" smtClean="0"/>
              <a:t>od roku 1863 až dodnes sdružuje umělce  ve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třech odborech: </a:t>
            </a:r>
          </a:p>
          <a:p>
            <a:pPr>
              <a:buNone/>
            </a:pPr>
            <a:r>
              <a:rPr lang="cs-CZ" b="1" dirty="0" smtClean="0"/>
              <a:t>                       literární</a:t>
            </a:r>
          </a:p>
          <a:p>
            <a:pPr>
              <a:buNone/>
            </a:pPr>
            <a:r>
              <a:rPr lang="cs-CZ" b="1" dirty="0" smtClean="0"/>
              <a:t>                       výtvarný</a:t>
            </a:r>
          </a:p>
          <a:p>
            <a:pPr>
              <a:buNone/>
            </a:pPr>
            <a:r>
              <a:rPr lang="cs-CZ" b="1" dirty="0" smtClean="0"/>
              <a:t>                       hudební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Prezenční listina</a:t>
            </a:r>
            <a:endParaRPr lang="cs-CZ" dirty="0"/>
          </a:p>
        </p:txBody>
      </p:sp>
      <p:pic>
        <p:nvPicPr>
          <p:cNvPr id="45058" name="Picture 2" descr="http://upload.wikimedia.org/wikipedia/commons/thumb/c/c2/Presen%C4%8Dn%C3%AD_listina_Um%C4%9Bleck%C3%A9_besedy_1863.jpg/220px-Presen%C4%8Dn%C3%AD_listina_Um%C4%9Bleck%C3%A9_besedy_186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348880"/>
            <a:ext cx="2592288" cy="3617421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/>
              <a:t>ČESKÁ  FILHARMONIE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186808" cy="4572000"/>
          </a:xfrm>
        </p:spPr>
        <p:txBody>
          <a:bodyPr/>
          <a:lstStyle/>
          <a:p>
            <a:r>
              <a:rPr lang="cs-CZ" b="1" dirty="0" smtClean="0"/>
              <a:t> </a:t>
            </a:r>
            <a:r>
              <a:rPr lang="cs-CZ" dirty="0" smtClean="0"/>
              <a:t>založena r.</a:t>
            </a:r>
            <a:r>
              <a:rPr lang="cs-CZ" b="1" dirty="0" smtClean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1894</a:t>
            </a:r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nejvýznamnější český symfonický orchestr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historicky první koncert </a:t>
            </a:r>
            <a:r>
              <a:rPr lang="cs-CZ" b="1" dirty="0" smtClean="0"/>
              <a:t>České filharmonie se konal 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ledna 1896 </a:t>
            </a:r>
            <a:r>
              <a:rPr lang="cs-CZ" b="1" dirty="0" smtClean="0"/>
              <a:t>v pražském Rudolfinu</a:t>
            </a:r>
          </a:p>
          <a:p>
            <a:r>
              <a:rPr lang="cs-CZ" b="1" dirty="0" smtClean="0"/>
              <a:t>řídil ho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Antonín Dvořák 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3010" name="Picture 2" descr="http://www.asops.cz/img/mainpic/ces_fi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708920"/>
            <a:ext cx="4104456" cy="27338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72000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pěvecký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spolek Hlahol  je pražský smíšený pěvecký sbor</a:t>
            </a:r>
          </a:p>
          <a:p>
            <a:r>
              <a:rPr lang="cs-CZ" dirty="0" smtClean="0"/>
              <a:t>sídlí ve vlastní budově na Masarykově nábřeží</a:t>
            </a:r>
          </a:p>
          <a:p>
            <a:r>
              <a:rPr lang="cs-CZ" b="1" dirty="0" smtClean="0"/>
              <a:t>založen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r. 1861 v Praze</a:t>
            </a:r>
          </a:p>
          <a:p>
            <a:r>
              <a:rPr lang="cs-CZ" dirty="0" smtClean="0"/>
              <a:t>původně založen jako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mužský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pěvecký sbor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/>
              <a:t>ženský </a:t>
            </a:r>
            <a:r>
              <a:rPr lang="cs-CZ" b="1" dirty="0"/>
              <a:t>sbor </a:t>
            </a:r>
            <a:r>
              <a:rPr lang="cs-CZ" b="1" dirty="0" smtClean="0"/>
              <a:t> </a:t>
            </a:r>
            <a:r>
              <a:rPr lang="cs-CZ" dirty="0" smtClean="0"/>
              <a:t>vznikl </a:t>
            </a:r>
            <a:r>
              <a:rPr lang="cs-CZ" dirty="0"/>
              <a:t>v roce</a:t>
            </a:r>
            <a:r>
              <a:rPr lang="cs-CZ" b="1" dirty="0"/>
              <a:t> </a:t>
            </a:r>
            <a:r>
              <a:rPr lang="cs-CZ" b="1" dirty="0" smtClean="0"/>
              <a:t>1879</a:t>
            </a:r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>P</a:t>
            </a:r>
            <a:r>
              <a:rPr lang="cs-CZ" b="1" dirty="0" smtClean="0"/>
              <a:t>ěvecký  </a:t>
            </a:r>
            <a:r>
              <a:rPr lang="cs-CZ" b="1" dirty="0" smtClean="0"/>
              <a:t>spolek  „HLAHOL“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pic>
        <p:nvPicPr>
          <p:cNvPr id="40962" name="Picture 2" descr="http://upload.wikimedia.org/wikipedia/commons/thumb/3/34/Hlahol.jpg/220px-Hlaho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924944"/>
            <a:ext cx="2448272" cy="32606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39486571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Prozatímní </a:t>
            </a:r>
            <a:r>
              <a:rPr lang="cs-CZ" b="1" dirty="0" smtClean="0"/>
              <a:t>divadlo – </a:t>
            </a:r>
            <a:r>
              <a:rPr lang="cs-CZ" dirty="0" smtClean="0"/>
              <a:t>předchůdce ND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DIVADLO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16. května 1868 </a:t>
            </a:r>
            <a:r>
              <a:rPr lang="cs-CZ" b="1" dirty="0" smtClean="0"/>
              <a:t>– položen základní kámen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června 1881 </a:t>
            </a:r>
            <a:r>
              <a:rPr lang="cs-CZ" b="1" dirty="0" smtClean="0"/>
              <a:t>– slavnostní  otevření – 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         „Libuše“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 srpna 1881 </a:t>
            </a:r>
            <a:r>
              <a:rPr lang="cs-CZ" b="1" dirty="0" smtClean="0"/>
              <a:t>– požár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18. listopadu 1883 </a:t>
            </a:r>
            <a:r>
              <a:rPr lang="cs-CZ" b="1" dirty="0" smtClean="0"/>
              <a:t>– II. slavnostní otevření –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          „Libuše“</a:t>
            </a:r>
          </a:p>
          <a:p>
            <a:pPr>
              <a:buNone/>
            </a:pPr>
            <a:r>
              <a:rPr lang="cs-CZ" b="1" dirty="0" smtClean="0"/>
              <a:t>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NÁRODNÍ  DIVADLO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475656" y="6203667"/>
            <a:ext cx="423934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4023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Prozatimní</a:t>
            </a:r>
            <a:r>
              <a:rPr lang="cs-CZ" dirty="0" smtClean="0"/>
              <a:t> divadlo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9" name="Picture 2" descr="http://antonin-dvorak.cz/images/prozatimni_divadlo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412776"/>
            <a:ext cx="6248400" cy="41243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pic>
        <p:nvPicPr>
          <p:cNvPr id="2050" name="Picture 2" descr="http://www.arkadahotel.cz/images/public/sightseeing2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196752"/>
            <a:ext cx="6400800" cy="43529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51176"/>
          </a:xfrm>
        </p:spPr>
        <p:txBody>
          <a:bodyPr/>
          <a:lstStyle/>
          <a:p>
            <a:r>
              <a:rPr lang="cs-CZ" sz="4400" b="1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programní symfonie</a:t>
            </a:r>
          </a:p>
          <a:p>
            <a:pPr>
              <a:buNone/>
            </a:pPr>
            <a:endParaRPr lang="cs-CZ" sz="4400" b="1" spc="300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symfonická báseň</a:t>
            </a:r>
          </a:p>
          <a:p>
            <a:pPr>
              <a:buNone/>
            </a:pPr>
            <a:r>
              <a:rPr lang="cs-CZ" sz="4400" b="1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4400" b="1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</a:t>
            </a:r>
            <a:r>
              <a:rPr lang="cs-CZ" sz="4400" b="1" spc="3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drama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 FORMY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4886172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endParaRPr lang="cs-CZ" dirty="0" smtClean="0"/>
          </a:p>
          <a:p>
            <a:pPr lvl="0"/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vzniká česká opera</a:t>
            </a:r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česká opera 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DRÁTENÍK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František </a:t>
            </a:r>
            <a:r>
              <a:rPr lang="cs-CZ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Škroup</a:t>
            </a:r>
            <a:endParaRPr lang="cs-CZ" b="1" dirty="0" smtClean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2.2. 1826 – 14:00 –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Stavovské  divadlo</a:t>
            </a:r>
          </a:p>
          <a:p>
            <a:pPr lvl="0">
              <a:buNone/>
            </a:pP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dirty="0" smtClean="0"/>
              <a:t>podnětem pro vytvoření české opery byly </a:t>
            </a:r>
          </a:p>
          <a:p>
            <a:pPr lvl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singspiely</a:t>
            </a:r>
            <a:r>
              <a:rPr lang="cs-CZ" dirty="0" smtClean="0"/>
              <a:t>-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zpěvohry  </a:t>
            </a:r>
          </a:p>
          <a:p>
            <a:pPr lvl="0"/>
            <a:r>
              <a:rPr lang="cs-CZ" dirty="0" smtClean="0"/>
              <a:t> vznikly tak původní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zpěvohry</a:t>
            </a:r>
          </a:p>
          <a:p>
            <a:pPr lvl="0"/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ČESKÁ  OPERA</a:t>
            </a:r>
            <a:endParaRPr lang="cs-CZ" b="1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0" name="Picture 4" descr="http://www.ascolti.cz/wordpress/wp-content/uploads/2010/09/benon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3309210"/>
            <a:ext cx="2016224" cy="2914417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Bedřich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Smetana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/>
              <a:t>( </a:t>
            </a:r>
            <a:r>
              <a:rPr lang="cs-CZ" b="1" dirty="0"/>
              <a:t>představitel české opery)</a:t>
            </a:r>
            <a:endParaRPr lang="cs-CZ" dirty="0"/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Antonín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Dvořák    </a:t>
            </a:r>
            <a:r>
              <a:rPr lang="cs-CZ" b="1" dirty="0"/>
              <a:t>( symfonická </a:t>
            </a:r>
            <a:r>
              <a:rPr lang="cs-CZ" b="1" dirty="0" smtClean="0"/>
              <a:t>tvorba)</a:t>
            </a:r>
            <a:endParaRPr lang="cs-CZ" dirty="0"/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Zdeněk Fibich</a:t>
            </a:r>
            <a:endParaRPr lang="cs-CZ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Vilém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Blodek</a:t>
            </a:r>
            <a:endParaRPr lang="cs-CZ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Bendl</a:t>
            </a: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František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Škroup</a:t>
            </a:r>
            <a:endParaRPr lang="cs-CZ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NEJVÝZNAMNĚJŠÍ  PŘEDSTAVITELÉ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403648" y="6203667"/>
            <a:ext cx="431135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34818" name="Picture 2" descr="http://www.ascolti.cz/wordpress/wp-content/uploads/2010/08/blode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2636912"/>
            <a:ext cx="1944216" cy="26182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822" name="Picture 6" descr="http://imagebox.cz.osobnosti.cz/foto/frantisek-skroup/frantisek-skroup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2852936"/>
            <a:ext cx="1368152" cy="206947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68698521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2.3. 1824  -  Litomyšl </a:t>
            </a:r>
            <a:r>
              <a:rPr lang="cs-CZ" sz="3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r>
              <a:rPr lang="cs-CZ" dirty="0" smtClean="0"/>
              <a:t>jeden z nejvýznamnějších českých skladatelů</a:t>
            </a:r>
          </a:p>
          <a:p>
            <a:r>
              <a:rPr lang="cs-CZ" b="1" dirty="0" smtClean="0"/>
              <a:t>zakladatel a tvůrce české národní hudby</a:t>
            </a:r>
            <a:endParaRPr lang="cs-CZ" dirty="0" smtClean="0"/>
          </a:p>
          <a:p>
            <a:r>
              <a:rPr lang="cs-CZ" dirty="0" smtClean="0"/>
              <a:t>klavírista, dirigent, hudební kritik a organizátor hudebního života v Čechách</a:t>
            </a:r>
          </a:p>
          <a:p>
            <a:r>
              <a:rPr lang="cs-CZ" dirty="0" smtClean="0"/>
              <a:t>od dětství se učil hře na housle a klavír, prvně - v 6 letech vystoupil ve hře na klavír na koncertě</a:t>
            </a:r>
          </a:p>
          <a:p>
            <a:r>
              <a:rPr lang="cs-CZ" dirty="0" smtClean="0"/>
              <a:t>na gymnáziu v Německém Brodu se seznámil s 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H.Borovským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– &gt;</a:t>
            </a:r>
          </a:p>
          <a:p>
            <a:pPr>
              <a:buNone/>
            </a:pPr>
            <a:r>
              <a:rPr lang="cs-CZ" u="sng" dirty="0" smtClean="0"/>
              <a:t> </a:t>
            </a:r>
            <a:r>
              <a:rPr lang="cs-CZ" dirty="0" smtClean="0"/>
              <a:t>                                                                                vliv na jeho národní uvědomění</a:t>
            </a:r>
          </a:p>
          <a:p>
            <a:r>
              <a:rPr lang="cs-CZ" dirty="0" smtClean="0"/>
              <a:t>v roce 1839 studoval na Akademickém gymnáziu v Praze-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zvýšil se zájem o jeho koncerty a divadla</a:t>
            </a:r>
          </a:p>
          <a:p>
            <a:r>
              <a:rPr lang="cs-CZ" dirty="0" smtClean="0"/>
              <a:t>gymnázium dokončil v Plzni</a:t>
            </a:r>
          </a:p>
          <a:p>
            <a:pPr>
              <a:buNone/>
            </a:pPr>
            <a:r>
              <a:rPr lang="cs-CZ" dirty="0" smtClean="0"/>
              <a:t>                                             v Plzni vznikly první klavírní polky: </a:t>
            </a:r>
          </a:p>
          <a:p>
            <a:pPr>
              <a:buNone/>
            </a:pPr>
            <a:r>
              <a:rPr lang="cs-CZ" dirty="0" smtClean="0"/>
              <a:t>                  	</a:t>
            </a:r>
            <a:r>
              <a:rPr lang="cs-CZ" b="1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Luisina, Jiřinková, Ze studentského života </a:t>
            </a:r>
          </a:p>
          <a:p>
            <a:r>
              <a:rPr lang="cs-CZ" dirty="0" smtClean="0"/>
              <a:t>velmi rád tančil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/>
              <a:t>Bedřich SMETANA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81466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18</a:t>
            </a:fld>
            <a:endParaRPr lang="cs-CZ"/>
          </a:p>
        </p:txBody>
      </p:sp>
      <p:pic>
        <p:nvPicPr>
          <p:cNvPr id="78850" name="Picture 2" descr="http://www.quido.cz/osobnosti/images/smeta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422157"/>
            <a:ext cx="4680520" cy="58175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1848  - </a:t>
            </a:r>
            <a:r>
              <a:rPr lang="cs-CZ" dirty="0" smtClean="0"/>
              <a:t>aktivně se zapojil do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revoluce</a:t>
            </a:r>
            <a:r>
              <a:rPr lang="cs-CZ" dirty="0" smtClean="0"/>
              <a:t> jako dobrovolník,  </a:t>
            </a:r>
          </a:p>
          <a:p>
            <a:pPr>
              <a:buNone/>
            </a:pPr>
            <a:r>
              <a:rPr lang="cs-CZ" dirty="0" smtClean="0"/>
              <a:t>                to se odráží v jeho tvorbě: </a:t>
            </a:r>
          </a:p>
          <a:p>
            <a:pPr>
              <a:buNone/>
            </a:pPr>
            <a:r>
              <a:rPr lang="cs-CZ" dirty="0" smtClean="0"/>
              <a:t>                     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Píseň svobody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Pochod studentské legie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Pochod národní gardy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Slavnostní předehra D dur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1861 </a:t>
            </a:r>
            <a:r>
              <a:rPr lang="cs-CZ" dirty="0" smtClean="0"/>
              <a:t>- vedl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pěvecký sbor 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Hlahol </a:t>
            </a:r>
          </a:p>
          <a:p>
            <a:pPr>
              <a:buNone/>
            </a:pPr>
            <a:r>
              <a:rPr lang="cs-CZ" dirty="0" smtClean="0"/>
              <a:t>            organizoval a dirigoval koncerty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Umělecké besedy</a:t>
            </a:r>
            <a:endParaRPr lang="cs-CZ" dirty="0" smtClean="0"/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1866  </a:t>
            </a:r>
            <a:r>
              <a:rPr lang="cs-CZ" dirty="0" smtClean="0"/>
              <a:t>-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dirigentem 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Prozatímního 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divadla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endParaRPr lang="cs-CZ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Bedřich SMETANA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hlavní poslání, umělecké i národní, spatřoval v </a:t>
            </a:r>
            <a:r>
              <a:rPr lang="cs-CZ" b="1" dirty="0" smtClean="0"/>
              <a:t>operní tvorbě  </a:t>
            </a:r>
            <a:r>
              <a:rPr lang="cs-CZ" dirty="0" smtClean="0"/>
              <a:t>- složil jich celkem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endParaRPr lang="cs-CZ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Braniboři v Čechách, Prodaná nevěsta, Dalibor, Libuše, Dvě vdovy, Hubička, Tajemství, Čertova Stěna, Viola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 – PRO – DA – LI – DVĚ  - HU – TA – ČE - VI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Bedřich SMETANA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21</a:t>
            </a:fld>
            <a:endParaRPr lang="cs-CZ"/>
          </a:p>
        </p:txBody>
      </p:sp>
      <p:pic>
        <p:nvPicPr>
          <p:cNvPr id="80898" name="Picture 2" descr="http://www.ndm.cz/image4web/inscenations/image-mark/dsc06060-jpg-128447164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692696"/>
            <a:ext cx="4896544" cy="36724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0902" name="Picture 6" descr="http://upload.wikimedia.org/wikipedia/en/4/4e/Prodana_Nevesta_Cover_191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1988840"/>
            <a:ext cx="2880320" cy="387378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poslední etapa tvorby je poznamenána tragickou ztrátou sluchu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r. 1874 </a:t>
            </a:r>
            <a:r>
              <a:rPr lang="cs-CZ" dirty="0" smtClean="0"/>
              <a:t>- musel se vzdát místa kapelníka</a:t>
            </a:r>
          </a:p>
          <a:p>
            <a:pPr>
              <a:buNone/>
            </a:pP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=&gt;  </a:t>
            </a:r>
            <a:r>
              <a:rPr lang="cs-CZ" dirty="0" smtClean="0"/>
              <a:t>přesto vytváří vrcholná díla</a:t>
            </a:r>
          </a:p>
          <a:p>
            <a:pPr>
              <a:buNone/>
            </a:pPr>
            <a:endParaRPr lang="cs-CZ" dirty="0" smtClean="0"/>
          </a:p>
          <a:p>
            <a:r>
              <a:rPr lang="cs-CZ" u="sng" dirty="0" smtClean="0"/>
              <a:t>cyklus: 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vlast</a:t>
            </a:r>
            <a:endParaRPr lang="cs-CZ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u="sng" dirty="0" smtClean="0"/>
              <a:t>klavírní cykly</a:t>
            </a:r>
            <a:r>
              <a:rPr lang="cs-CZ" dirty="0" smtClean="0"/>
              <a:t>: 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Sny, České tance</a:t>
            </a:r>
          </a:p>
          <a:p>
            <a:r>
              <a:rPr lang="cs-CZ" u="sng" dirty="0" smtClean="0"/>
              <a:t>smyčcový kvartet</a:t>
            </a:r>
            <a:r>
              <a:rPr lang="cs-CZ" dirty="0" smtClean="0"/>
              <a:t>: 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 mého života</a:t>
            </a:r>
          </a:p>
          <a:p>
            <a:r>
              <a:rPr lang="cs-CZ" u="sng" dirty="0" smtClean="0"/>
              <a:t>opery</a:t>
            </a:r>
            <a:r>
              <a:rPr lang="cs-CZ" dirty="0" smtClean="0"/>
              <a:t> na libreta Elišky Krásnohorské:  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Hubička, Tajemství,  </a:t>
            </a:r>
          </a:p>
          <a:p>
            <a:pPr>
              <a:buNone/>
            </a:pP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         Čertova stěna, Viola</a:t>
            </a:r>
          </a:p>
          <a:p>
            <a:r>
              <a:rPr lang="cs-CZ" u="sng" dirty="0" smtClean="0"/>
              <a:t>pro klavír </a:t>
            </a:r>
            <a:r>
              <a:rPr lang="cs-CZ" dirty="0" smtClean="0"/>
              <a:t>: 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Lístky do památníku,Trio g moll</a:t>
            </a:r>
            <a:r>
              <a:rPr lang="cs-CZ" dirty="0" smtClean="0"/>
              <a:t>- pro housle,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  klavír,  violoncello </a:t>
            </a:r>
          </a:p>
          <a:p>
            <a:r>
              <a:rPr lang="cs-CZ" u="sng" dirty="0" smtClean="0"/>
              <a:t>vokální tvorba</a:t>
            </a:r>
            <a:r>
              <a:rPr lang="cs-CZ" dirty="0" smtClean="0"/>
              <a:t> 	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Bedřich SMETANA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vlast  </a:t>
            </a:r>
            <a:endParaRPr lang="cs-CZ" b="1" dirty="0" smtClean="0"/>
          </a:p>
          <a:p>
            <a:r>
              <a:rPr lang="cs-CZ" dirty="0" smtClean="0"/>
              <a:t>největší a nejvýznamnější orchestrální  dílo</a:t>
            </a:r>
          </a:p>
          <a:p>
            <a:r>
              <a:rPr lang="cs-CZ" u="sng" dirty="0" smtClean="0"/>
              <a:t>cyklus šesti programních symfonických básní 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Vyšehrad 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Vltava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Šárka 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Z českých luhů a hájů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Tábor 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Blaník</a:t>
            </a:r>
          </a:p>
          <a:p>
            <a:r>
              <a:rPr lang="cs-CZ" dirty="0" smtClean="0"/>
              <a:t>komponoval již hluchý, první souborné provedení bylo v roce 1882</a:t>
            </a:r>
          </a:p>
          <a:p>
            <a:r>
              <a:rPr lang="cs-CZ" i="1" u="sng" dirty="0" smtClean="0"/>
              <a:t>téma</a:t>
            </a:r>
            <a:r>
              <a:rPr lang="cs-CZ" dirty="0" smtClean="0"/>
              <a:t>: nadosobní, pohled na rodnou zemi, její slavnou minulost, současné krásy, pohled do budoucna</a:t>
            </a:r>
          </a:p>
          <a:p>
            <a:endParaRPr lang="cs-CZ" b="1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Bedřich SMETANA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24</a:t>
            </a:fld>
            <a:endParaRPr lang="cs-CZ"/>
          </a:p>
        </p:txBody>
      </p:sp>
      <p:pic>
        <p:nvPicPr>
          <p:cNvPr id="84994" name="Picture 2" descr="http://upload.wikimedia.org/wikipedia/commons/thumb/c/c6/M%C3%A1_vlast_-_plak%C3%A1t_k_prvn%C3%ADmu_p%C5%99edstaven%C3%AD.jpg/220px-M%C3%A1_vlast_-_plak%C3%A1t_k_prvn%C3%ADmu_p%C5%99edstaven%C3%A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332656"/>
            <a:ext cx="4104456" cy="5765877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 mého života</a:t>
            </a:r>
          </a:p>
          <a:p>
            <a:r>
              <a:rPr lang="cs-CZ" dirty="0" smtClean="0"/>
              <a:t>smyčcový kvartet</a:t>
            </a:r>
            <a:r>
              <a:rPr lang="cs-CZ" b="1" dirty="0" smtClean="0"/>
              <a:t> </a:t>
            </a:r>
            <a:r>
              <a:rPr lang="cs-CZ" dirty="0" smtClean="0"/>
              <a:t>e moll</a:t>
            </a:r>
          </a:p>
          <a:p>
            <a:r>
              <a:rPr lang="cs-CZ" dirty="0" smtClean="0"/>
              <a:t>patří mezi  vrcholy  světové komorní hudby</a:t>
            </a:r>
          </a:p>
          <a:p>
            <a:r>
              <a:rPr lang="cs-CZ" dirty="0" smtClean="0"/>
              <a:t>programní skladba</a:t>
            </a:r>
          </a:p>
          <a:p>
            <a:r>
              <a:rPr lang="cs-CZ" dirty="0" smtClean="0"/>
              <a:t>každá věta má svůj obsah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Bedřich SMETANA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Bedřich SMETANA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 závěru života se začala projevovat duševní choroba</a:t>
            </a:r>
          </a:p>
          <a:p>
            <a:r>
              <a:rPr lang="cs-CZ" dirty="0" smtClean="0"/>
              <a:t> v dubnu 1884 – přijat do ústavu choromyslných</a:t>
            </a:r>
          </a:p>
          <a:p>
            <a:r>
              <a:rPr lang="cs-CZ" b="1" dirty="0" smtClean="0"/>
              <a:t> 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12.5 1884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zemřel v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Praze</a:t>
            </a:r>
            <a:endParaRPr lang="cs-CZ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2" name="Picture 2" descr="http://archiv.radio.cz/hrbitov/smeta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484784"/>
            <a:ext cx="3077013" cy="46584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8. 9.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1841  - 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Nelahozeves</a:t>
            </a:r>
            <a:endParaRPr lang="cs-CZ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b="1" dirty="0"/>
              <a:t> český </a:t>
            </a:r>
            <a:r>
              <a:rPr lang="cs-CZ" b="1" dirty="0" smtClean="0"/>
              <a:t>skladatel</a:t>
            </a:r>
          </a:p>
          <a:p>
            <a:pPr lvl="0"/>
            <a:r>
              <a:rPr lang="cs-CZ" b="1" dirty="0" smtClean="0"/>
              <a:t> </a:t>
            </a:r>
            <a:r>
              <a:rPr lang="cs-CZ" b="1" dirty="0"/>
              <a:t>zakladatel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symfonie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proslavil českou hudbu po Evropě 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b="1" dirty="0"/>
              <a:t>hrál  na housle</a:t>
            </a:r>
            <a:endParaRPr lang="cs-CZ" dirty="0"/>
          </a:p>
          <a:p>
            <a:pPr lvl="0"/>
            <a:r>
              <a:rPr lang="cs-CZ" b="1" dirty="0"/>
              <a:t>Praha - varhanická </a:t>
            </a:r>
            <a:r>
              <a:rPr lang="cs-CZ" b="1" dirty="0" smtClean="0"/>
              <a:t>škola</a:t>
            </a:r>
          </a:p>
          <a:p>
            <a:pPr lvl="0"/>
            <a:r>
              <a:rPr lang="cs-CZ" b="1" dirty="0" smtClean="0"/>
              <a:t>učil v měšťanských rodinách</a:t>
            </a:r>
          </a:p>
          <a:p>
            <a:pPr lvl="0"/>
            <a:r>
              <a:rPr lang="cs-CZ" b="1" dirty="0" smtClean="0"/>
              <a:t>violista </a:t>
            </a:r>
            <a:r>
              <a:rPr lang="cs-CZ" b="1" dirty="0"/>
              <a:t>v 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Komzákově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kapele</a:t>
            </a:r>
            <a:r>
              <a:rPr lang="cs-CZ" b="1" dirty="0"/>
              <a:t>, </a:t>
            </a:r>
            <a:r>
              <a:rPr lang="cs-CZ" dirty="0" err="1" smtClean="0"/>
              <a:t>Komzákova</a:t>
            </a:r>
            <a:r>
              <a:rPr lang="cs-CZ" dirty="0" smtClean="0"/>
              <a:t> kapela se později stala </a:t>
            </a:r>
            <a:r>
              <a:rPr lang="cs-CZ" b="1" dirty="0" smtClean="0"/>
              <a:t>zárodkem orchestru Prozatímního divadla</a:t>
            </a:r>
            <a:r>
              <a:rPr lang="cs-CZ" dirty="0" smtClean="0"/>
              <a:t>, kde hrál na violu pod řízením B. Smetany</a:t>
            </a:r>
          </a:p>
          <a:p>
            <a:pPr lvl="0"/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/>
              <a:t>Antonín DVOŘÁK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27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9962804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28</a:t>
            </a:fld>
            <a:endParaRPr lang="cs-CZ"/>
          </a:p>
        </p:txBody>
      </p:sp>
      <p:pic>
        <p:nvPicPr>
          <p:cNvPr id="87042" name="Picture 2" descr="http://88.208.119.191/images/czech/event_images/a_dvora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476672"/>
            <a:ext cx="4104456" cy="54315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1884  </a:t>
            </a:r>
            <a:r>
              <a:rPr lang="cs-CZ" b="1" dirty="0" smtClean="0"/>
              <a:t>- získal doktorát hudby v Cambridge</a:t>
            </a:r>
            <a:endParaRPr lang="cs-CZ" dirty="0" smtClean="0"/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1891</a:t>
            </a:r>
            <a:r>
              <a:rPr lang="cs-CZ" b="1" dirty="0" smtClean="0"/>
              <a:t>  - získal doktorát na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Univerzitě Karlově </a:t>
            </a:r>
            <a:r>
              <a:rPr lang="cs-CZ" b="1" dirty="0" smtClean="0"/>
              <a:t>– </a:t>
            </a:r>
            <a:r>
              <a:rPr lang="cs-CZ" b="1" i="1" dirty="0" smtClean="0"/>
              <a:t>člen České akademie věd a umění </a:t>
            </a:r>
            <a:endParaRPr lang="cs-CZ" i="1" dirty="0" smtClean="0"/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Pražská konzervatoř</a:t>
            </a:r>
            <a:r>
              <a:rPr lang="cs-CZ" b="1" dirty="0" smtClean="0"/>
              <a:t> – profesor skladby, později ředitel</a:t>
            </a:r>
            <a:endParaRPr lang="cs-CZ" dirty="0" smtClean="0"/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1892 – 94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ředitel národní konzervatoře v New Yorku  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b="1" dirty="0" smtClean="0"/>
              <a:t>učitel Josefa Suka, Vítězslava Nováka, Oskara Nedbala</a:t>
            </a:r>
            <a:endParaRPr lang="cs-CZ" dirty="0" smtClean="0"/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nečekaně zemřel</a:t>
            </a:r>
            <a:r>
              <a:rPr lang="cs-CZ" b="1" dirty="0" smtClean="0"/>
              <a:t> v 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Praze 1. května 1904</a:t>
            </a:r>
            <a:endParaRPr lang="cs-CZ" dirty="0" smtClean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29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Antonín DVOŘÁK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b="1" dirty="0" smtClean="0"/>
              <a:t>symfonií (9) –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Novosvětská</a:t>
            </a:r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Londýnská</a:t>
            </a:r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Anglická</a:t>
            </a:r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D-dur</a:t>
            </a:r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Zlonické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zvony</a:t>
            </a:r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B-dur</a:t>
            </a:r>
          </a:p>
          <a:p>
            <a:pPr lvl="0"/>
            <a:r>
              <a:rPr lang="cs-CZ" b="1" dirty="0" smtClean="0"/>
              <a:t>symfonické básně –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Vodník</a:t>
            </a:r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Polednice</a:t>
            </a:r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Zlatý kolovrat</a:t>
            </a:r>
          </a:p>
          <a:p>
            <a:pPr lvl="0">
              <a:buNone/>
            </a:pP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Holoubek</a:t>
            </a:r>
          </a:p>
          <a:p>
            <a:pPr lvl="0"/>
            <a:r>
              <a:rPr lang="cs-CZ" b="1" dirty="0" smtClean="0"/>
              <a:t>velké skladby instrumentální , vokální a vokálně-instrumentální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30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Antonín DVOŘÁK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koncertní ouvertury (5)</a:t>
            </a:r>
          </a:p>
          <a:p>
            <a:pPr lvl="0"/>
            <a:r>
              <a:rPr lang="cs-CZ" b="1" dirty="0" smtClean="0"/>
              <a:t>komorní skladby </a:t>
            </a:r>
          </a:p>
          <a:p>
            <a:pPr lvl="0"/>
            <a:r>
              <a:rPr lang="cs-CZ" b="1" dirty="0" smtClean="0"/>
              <a:t>koncerty</a:t>
            </a:r>
          </a:p>
          <a:p>
            <a:pPr lvl="0"/>
            <a:r>
              <a:rPr lang="cs-CZ" b="1" dirty="0" smtClean="0"/>
              <a:t>písně</a:t>
            </a:r>
          </a:p>
          <a:p>
            <a:pPr lvl="0"/>
            <a:r>
              <a:rPr lang="cs-CZ" b="1" dirty="0" smtClean="0"/>
              <a:t>sbory</a:t>
            </a:r>
          </a:p>
          <a:p>
            <a:pPr lvl="0"/>
            <a:r>
              <a:rPr lang="cs-CZ" b="1" dirty="0" smtClean="0"/>
              <a:t>klavírní skladby </a:t>
            </a:r>
          </a:p>
          <a:p>
            <a:pPr lvl="0"/>
            <a:r>
              <a:rPr lang="cs-CZ" b="1" dirty="0" smtClean="0"/>
              <a:t>velikonoční oratorium</a:t>
            </a:r>
            <a:r>
              <a:rPr lang="cs-CZ" dirty="0" smtClean="0"/>
              <a:t> –</a:t>
            </a:r>
          </a:p>
          <a:p>
            <a:pPr lvl="0">
              <a:buNone/>
            </a:pPr>
            <a:r>
              <a:rPr lang="cs-CZ" dirty="0" smtClean="0"/>
              <a:t>        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Stabat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Mater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31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Antonín DVOŘÁK</a:t>
            </a:r>
            <a:endParaRPr lang="cs-CZ" dirty="0"/>
          </a:p>
        </p:txBody>
      </p:sp>
      <p:pic>
        <p:nvPicPr>
          <p:cNvPr id="12290" name="Picture 2" descr="http://salvator.farnost.cz/index/wp-content/uploads/2012/03/pozvanka_StabatMater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484784"/>
            <a:ext cx="3096344" cy="43817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opery (10) –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Šelma sedlák</a:t>
            </a:r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Alfréd</a:t>
            </a:r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Vanda</a:t>
            </a:r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Dimitrij</a:t>
            </a: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Čert a Káča</a:t>
            </a:r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Rusalka</a:t>
            </a:r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Armida</a:t>
            </a: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Jakobín</a:t>
            </a:r>
          </a:p>
          <a:p>
            <a:pPr lvl="0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Král a uhlíř</a:t>
            </a:r>
            <a:endParaRPr lang="cs-CZ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32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Antonín DVOŘÁK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33</a:t>
            </a:fld>
            <a:endParaRPr lang="cs-CZ"/>
          </a:p>
        </p:txBody>
      </p:sp>
      <p:pic>
        <p:nvPicPr>
          <p:cNvPr id="89090" name="Picture 2" descr="http://www.narodni-divadlo.cz/uploads/assets/rusalka-s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620688"/>
            <a:ext cx="5753914" cy="37631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9092" name="Picture 4" descr="http://upload.wikimedia.org/wikipedia/commons/thumb/a/ab/Poster_for_the_premiere_of_Rusalka_in_Prague,_31_March,_1901..jpg/220px-Poster_for_the_premiere_of_Rusalka_in_Prague,_31_March,_1901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9207" y="1772815"/>
            <a:ext cx="2954681" cy="41096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21. prosince  1850  - 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Všebořice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 Čáslavi</a:t>
            </a:r>
            <a:r>
              <a:rPr lang="cs-CZ" b="1" dirty="0" smtClean="0"/>
              <a:t> 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b="1" dirty="0" smtClean="0"/>
              <a:t>studoval </a:t>
            </a:r>
            <a:r>
              <a:rPr lang="cs-CZ" b="1" dirty="0"/>
              <a:t>na gymnáziu ve Vídni </a:t>
            </a:r>
            <a:r>
              <a:rPr lang="cs-CZ" b="1" dirty="0" smtClean="0"/>
              <a:t>a v</a:t>
            </a:r>
            <a:r>
              <a:rPr lang="cs-CZ" b="1" dirty="0"/>
              <a:t> </a:t>
            </a:r>
            <a:r>
              <a:rPr lang="cs-CZ" b="1" dirty="0" smtClean="0"/>
              <a:t>Praze</a:t>
            </a:r>
          </a:p>
          <a:p>
            <a:r>
              <a:rPr lang="cs-CZ" b="1" dirty="0" smtClean="0"/>
              <a:t>na </a:t>
            </a:r>
            <a:r>
              <a:rPr lang="cs-CZ" b="1" dirty="0"/>
              <a:t>konzervatoři v Lipsku, v Paříži v </a:t>
            </a:r>
            <a:r>
              <a:rPr lang="cs-CZ" b="1" dirty="0" smtClean="0"/>
              <a:t>Mannheimu</a:t>
            </a:r>
            <a:endParaRPr lang="cs-CZ" dirty="0"/>
          </a:p>
          <a:p>
            <a:r>
              <a:rPr lang="cs-CZ" b="1" dirty="0" smtClean="0"/>
              <a:t>soukromě  vyučoval</a:t>
            </a:r>
            <a:endParaRPr lang="cs-CZ" dirty="0"/>
          </a:p>
          <a:p>
            <a:r>
              <a:rPr lang="cs-CZ" b="1" dirty="0" smtClean="0"/>
              <a:t>1899-1900 </a:t>
            </a:r>
            <a:r>
              <a:rPr lang="cs-CZ" b="1" dirty="0"/>
              <a:t>vedl orchestr </a:t>
            </a:r>
            <a:r>
              <a:rPr lang="cs-CZ" b="1" dirty="0" smtClean="0"/>
              <a:t> Prozatímního </a:t>
            </a:r>
            <a:r>
              <a:rPr lang="cs-CZ" b="1" dirty="0"/>
              <a:t>divadla </a:t>
            </a:r>
            <a:endParaRPr lang="cs-CZ" b="1" dirty="0" smtClean="0"/>
          </a:p>
          <a:p>
            <a:r>
              <a:rPr lang="cs-CZ" b="1" dirty="0" smtClean="0"/>
              <a:t>vedl </a:t>
            </a:r>
            <a:r>
              <a:rPr lang="cs-CZ" b="1" dirty="0"/>
              <a:t>operní dramaturgii v Národním </a:t>
            </a:r>
            <a:r>
              <a:rPr lang="cs-CZ" b="1" dirty="0" smtClean="0"/>
              <a:t>divadle</a:t>
            </a:r>
          </a:p>
          <a:p>
            <a:r>
              <a:rPr lang="cs-CZ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+ 15. října 1900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 Praha</a:t>
            </a:r>
            <a:endParaRPr lang="cs-CZ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</a:t>
            </a:r>
            <a:endParaRPr lang="cs-CZ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/>
              <a:t>Zdeněk FIBICH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34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1724325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74265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35</a:t>
            </a:fld>
            <a:endParaRPr lang="cs-CZ"/>
          </a:p>
        </p:txBody>
      </p:sp>
      <p:pic>
        <p:nvPicPr>
          <p:cNvPr id="93186" name="Picture 2" descr="http://leccos.com/pics/pic/fibich_zdene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76672"/>
            <a:ext cx="4048100" cy="56604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 opery:  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Hedy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Šárka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Pád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Arkuna</a:t>
            </a: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                Blaník</a:t>
            </a:r>
          </a:p>
          <a:p>
            <a:r>
              <a:rPr lang="cs-CZ" b="1" dirty="0" smtClean="0"/>
              <a:t>orchestrální tvorba:  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podvečer</a:t>
            </a:r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 symfonie(3):  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moll</a:t>
            </a:r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 melodrama :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Štědrý den</a:t>
            </a:r>
            <a:endParaRPr lang="cs-CZ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Vodník</a:t>
            </a:r>
            <a:endParaRPr lang="cs-CZ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Hippodamie</a:t>
            </a:r>
            <a:endParaRPr lang="cs-CZ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/>
              <a:t>                             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Polednice</a:t>
            </a:r>
            <a:endParaRPr lang="cs-CZ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36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Zdeněk FIBICH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37</a:t>
            </a:fld>
            <a:endParaRPr lang="cs-CZ"/>
          </a:p>
        </p:txBody>
      </p:sp>
      <p:pic>
        <p:nvPicPr>
          <p:cNvPr id="91138" name="Picture 2" descr="http://www.scena.cz/fota/db/cas3r151864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76672"/>
            <a:ext cx="5544616" cy="55039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6.-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radio.cz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/rubrika/</a:t>
            </a:r>
            <a:r>
              <a:rPr lang="cs-CZ" dirty="0" err="1" smtClean="0">
                <a:hlinkClick r:id="rId3"/>
              </a:rPr>
              <a:t>udalosti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vystava</a:t>
            </a:r>
            <a:r>
              <a:rPr lang="cs-CZ" dirty="0" smtClean="0">
                <a:hlinkClick r:id="rId3"/>
              </a:rPr>
              <a:t>-v-</a:t>
            </a:r>
            <a:r>
              <a:rPr lang="cs-CZ" dirty="0" err="1" smtClean="0">
                <a:hlinkClick r:id="rId3"/>
              </a:rPr>
              <a:t>klementinu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pripomina</a:t>
            </a:r>
            <a:r>
              <a:rPr lang="cs-CZ" dirty="0" smtClean="0">
                <a:hlinkClick r:id="rId3"/>
              </a:rPr>
              <a:t>-200-let-</a:t>
            </a:r>
            <a:r>
              <a:rPr lang="cs-CZ" dirty="0" err="1" smtClean="0">
                <a:hlinkClick r:id="rId3"/>
              </a:rPr>
              <a:t>prazske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konzervatore</a:t>
            </a:r>
            <a:endParaRPr lang="cs-CZ" dirty="0" smtClean="0"/>
          </a:p>
          <a:p>
            <a:r>
              <a:rPr lang="cs-CZ" dirty="0" smtClean="0"/>
              <a:t>7.- </a:t>
            </a:r>
            <a:r>
              <a:rPr lang="cs-CZ" dirty="0" smtClean="0">
                <a:hlinkClick r:id="rId4"/>
              </a:rPr>
              <a:t>http://antonin-dvorak.cz/en/life</a:t>
            </a:r>
            <a:endParaRPr lang="cs-CZ" dirty="0" smtClean="0"/>
          </a:p>
          <a:p>
            <a:r>
              <a:rPr lang="cs-CZ" dirty="0" smtClean="0"/>
              <a:t>8.- </a:t>
            </a:r>
            <a:r>
              <a:rPr lang="cs-CZ" dirty="0" smtClean="0">
                <a:hlinkClick r:id="rId5"/>
              </a:rPr>
              <a:t>http://cs.wikipedia.org/wiki/Um%C4%9Bleck%C3%A1_beseda</a:t>
            </a:r>
            <a:endParaRPr lang="cs-CZ" dirty="0" smtClean="0"/>
          </a:p>
          <a:p>
            <a:r>
              <a:rPr lang="cs-CZ" dirty="0" smtClean="0"/>
              <a:t>9.-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asops.cz</a:t>
            </a:r>
            <a:r>
              <a:rPr lang="cs-CZ" dirty="0" smtClean="0">
                <a:hlinkClick r:id="rId6"/>
              </a:rPr>
              <a:t>/index.</a:t>
            </a:r>
            <a:r>
              <a:rPr lang="cs-CZ" dirty="0" err="1" smtClean="0">
                <a:hlinkClick r:id="rId6"/>
              </a:rPr>
              <a:t>php</a:t>
            </a:r>
            <a:r>
              <a:rPr lang="cs-CZ" dirty="0" smtClean="0">
                <a:hlinkClick r:id="rId6"/>
              </a:rPr>
              <a:t>?</a:t>
            </a:r>
            <a:r>
              <a:rPr lang="cs-CZ" dirty="0" err="1" smtClean="0">
                <a:hlinkClick r:id="rId6"/>
              </a:rPr>
              <a:t>lang</a:t>
            </a:r>
            <a:r>
              <a:rPr lang="cs-CZ" dirty="0" smtClean="0">
                <a:hlinkClick r:id="rId6"/>
              </a:rPr>
              <a:t>=</a:t>
            </a:r>
            <a:r>
              <a:rPr lang="cs-CZ" dirty="0" err="1" smtClean="0">
                <a:hlinkClick r:id="rId6"/>
              </a:rPr>
              <a:t>cz</a:t>
            </a:r>
            <a:r>
              <a:rPr lang="cs-CZ" dirty="0" smtClean="0">
                <a:hlinkClick r:id="rId6"/>
              </a:rPr>
              <a:t>&amp;</a:t>
            </a:r>
            <a:r>
              <a:rPr lang="cs-CZ" dirty="0" err="1" smtClean="0">
                <a:hlinkClick r:id="rId6"/>
              </a:rPr>
              <a:t>page</a:t>
            </a:r>
            <a:r>
              <a:rPr lang="cs-CZ" dirty="0" smtClean="0">
                <a:hlinkClick r:id="rId6"/>
              </a:rPr>
              <a:t>=</a:t>
            </a:r>
            <a:r>
              <a:rPr lang="cs-CZ" dirty="0" err="1" smtClean="0">
                <a:hlinkClick r:id="rId6"/>
              </a:rPr>
              <a:t>ceska</a:t>
            </a:r>
            <a:r>
              <a:rPr lang="cs-CZ" dirty="0" smtClean="0">
                <a:hlinkClick r:id="rId6"/>
              </a:rPr>
              <a:t>-filharmonie</a:t>
            </a:r>
            <a:endParaRPr lang="cs-CZ" dirty="0" smtClean="0"/>
          </a:p>
          <a:p>
            <a:r>
              <a:rPr lang="cs-CZ" dirty="0" smtClean="0"/>
              <a:t>10.- </a:t>
            </a:r>
            <a:r>
              <a:rPr lang="cs-CZ" dirty="0" smtClean="0">
                <a:hlinkClick r:id="rId7"/>
              </a:rPr>
              <a:t>http://cs.wikipedia.org/wiki/Hlahol</a:t>
            </a:r>
            <a:endParaRPr lang="cs-CZ" dirty="0" smtClean="0"/>
          </a:p>
          <a:p>
            <a:r>
              <a:rPr lang="cs-CZ" dirty="0" smtClean="0"/>
              <a:t>12.- </a:t>
            </a:r>
            <a:r>
              <a:rPr lang="cs-CZ" dirty="0" smtClean="0">
                <a:hlinkClick r:id="rId4"/>
              </a:rPr>
              <a:t>http://antonin-dvorak.cz/en/life</a:t>
            </a:r>
            <a:endParaRPr lang="cs-CZ" dirty="0" smtClean="0"/>
          </a:p>
          <a:p>
            <a:r>
              <a:rPr lang="cs-CZ" dirty="0" smtClean="0"/>
              <a:t>13.-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arkadahotel.cz</a:t>
            </a:r>
            <a:r>
              <a:rPr lang="cs-CZ" dirty="0" smtClean="0">
                <a:hlinkClick r:id="rId8"/>
              </a:rPr>
              <a:t>/</a:t>
            </a:r>
            <a:endParaRPr lang="cs-CZ" dirty="0" smtClean="0"/>
          </a:p>
          <a:p>
            <a:r>
              <a:rPr lang="cs-CZ" dirty="0" smtClean="0"/>
              <a:t>16.-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ascolti.cz</a:t>
            </a:r>
            <a:r>
              <a:rPr lang="cs-CZ" dirty="0" smtClean="0">
                <a:hlinkClick r:id="rId9"/>
              </a:rPr>
              <a:t>/1834/Vil%C3%A9m%20Blodek</a:t>
            </a:r>
            <a:endParaRPr lang="cs-CZ" dirty="0" smtClean="0"/>
          </a:p>
          <a:p>
            <a:r>
              <a:rPr lang="cs-CZ" dirty="0" smtClean="0"/>
              <a:t>16. - </a:t>
            </a: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ascolti.cz</a:t>
            </a:r>
            <a:r>
              <a:rPr lang="cs-CZ" dirty="0" smtClean="0">
                <a:hlinkClick r:id="rId10"/>
              </a:rPr>
              <a:t>/opera/Karel%20%C5%A0kr%C3%A9ta__Karel%20Bendl</a:t>
            </a:r>
            <a:r>
              <a:rPr lang="cs-CZ" dirty="0" smtClean="0"/>
              <a:t> </a:t>
            </a:r>
          </a:p>
          <a:p>
            <a:r>
              <a:rPr lang="cs-CZ" dirty="0" smtClean="0"/>
              <a:t>16.- </a:t>
            </a:r>
            <a:r>
              <a:rPr lang="cs-CZ" dirty="0" smtClean="0">
                <a:hlinkClick r:id="rId11"/>
              </a:rPr>
              <a:t>http://www.osobnosti.</a:t>
            </a:r>
            <a:r>
              <a:rPr lang="cs-CZ" dirty="0" err="1" smtClean="0">
                <a:hlinkClick r:id="rId11"/>
              </a:rPr>
              <a:t>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frantisek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skroup.php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38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81466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18.-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quido.cz</a:t>
            </a:r>
            <a:r>
              <a:rPr lang="cs-CZ" dirty="0" smtClean="0">
                <a:hlinkClick r:id="rId3"/>
              </a:rPr>
              <a:t>/osobnosti/smetana.</a:t>
            </a:r>
            <a:r>
              <a:rPr lang="cs-CZ" dirty="0" err="1" smtClean="0">
                <a:hlinkClick r:id="rId3"/>
              </a:rPr>
              <a:t>htm</a:t>
            </a:r>
            <a:endParaRPr lang="cs-CZ" dirty="0" smtClean="0"/>
          </a:p>
          <a:p>
            <a:r>
              <a:rPr lang="cs-CZ" dirty="0" smtClean="0"/>
              <a:t>21.-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ndm.cz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/opera/inscenace/118-</a:t>
            </a:r>
            <a:r>
              <a:rPr lang="cs-CZ" dirty="0" err="1" smtClean="0">
                <a:hlinkClick r:id="rId4"/>
              </a:rPr>
              <a:t>prodana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nevesta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 smtClean="0"/>
              <a:t>21.- </a:t>
            </a:r>
            <a:r>
              <a:rPr lang="cs-CZ" dirty="0" smtClean="0">
                <a:hlinkClick r:id="rId5"/>
              </a:rPr>
              <a:t>http://en.wikipedia.org/wiki/File:Prodana_Nevesta_Cover_1919.JPG</a:t>
            </a:r>
            <a:endParaRPr lang="cs-CZ" dirty="0" smtClean="0"/>
          </a:p>
          <a:p>
            <a:r>
              <a:rPr lang="cs-CZ" dirty="0" smtClean="0"/>
              <a:t>24.- </a:t>
            </a:r>
            <a:r>
              <a:rPr lang="cs-CZ" dirty="0" smtClean="0">
                <a:hlinkClick r:id="rId6"/>
              </a:rPr>
              <a:t>http://cs.wikipedia.org/wiki/M%C3%A1_vlast</a:t>
            </a:r>
            <a:endParaRPr lang="cs-CZ" dirty="0" smtClean="0"/>
          </a:p>
          <a:p>
            <a:r>
              <a:rPr lang="cs-CZ" dirty="0" smtClean="0"/>
              <a:t>26.- </a:t>
            </a:r>
            <a:r>
              <a:rPr lang="cs-CZ" dirty="0" smtClean="0">
                <a:hlinkClick r:id="rId7"/>
              </a:rPr>
              <a:t>http://archiv.</a:t>
            </a:r>
            <a:r>
              <a:rPr lang="cs-CZ" dirty="0" err="1" smtClean="0">
                <a:hlinkClick r:id="rId7"/>
              </a:rPr>
              <a:t>radio.cz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hrbitov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hsmetana.html</a:t>
            </a:r>
            <a:endParaRPr lang="cs-CZ" dirty="0" smtClean="0"/>
          </a:p>
          <a:p>
            <a:r>
              <a:rPr lang="cs-CZ" dirty="0" smtClean="0"/>
              <a:t>28.-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ticketstream.cz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czts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presentation.event.jsp</a:t>
            </a:r>
            <a:r>
              <a:rPr lang="cs-CZ" dirty="0" smtClean="0">
                <a:hlinkClick r:id="rId8"/>
              </a:rPr>
              <a:t>?</a:t>
            </a:r>
            <a:r>
              <a:rPr lang="cs-CZ" dirty="0" err="1" smtClean="0">
                <a:hlinkClick r:id="rId8"/>
              </a:rPr>
              <a:t>event</a:t>
            </a:r>
            <a:r>
              <a:rPr lang="cs-CZ" dirty="0" smtClean="0">
                <a:hlinkClick r:id="rId8"/>
              </a:rPr>
              <a:t>=87239</a:t>
            </a:r>
            <a:endParaRPr lang="cs-CZ" dirty="0" smtClean="0"/>
          </a:p>
          <a:p>
            <a:r>
              <a:rPr lang="cs-CZ" dirty="0" smtClean="0"/>
              <a:t>31.- </a:t>
            </a:r>
            <a:r>
              <a:rPr lang="cs-CZ" dirty="0" smtClean="0">
                <a:hlinkClick r:id="rId9"/>
              </a:rPr>
              <a:t>http://salvator.farnost.cz/index/koncert-a-dvorak-stabat-mater-24-3-v-18-00</a:t>
            </a:r>
            <a:endParaRPr lang="cs-CZ" dirty="0" smtClean="0"/>
          </a:p>
          <a:p>
            <a:r>
              <a:rPr lang="cs-CZ" dirty="0" smtClean="0"/>
              <a:t>33.- </a:t>
            </a: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narodni</a:t>
            </a:r>
            <a:r>
              <a:rPr lang="cs-CZ" dirty="0" smtClean="0">
                <a:hlinkClick r:id="rId10"/>
              </a:rPr>
              <a:t>-divadlo.</a:t>
            </a:r>
            <a:r>
              <a:rPr lang="cs-CZ" dirty="0" err="1" smtClean="0">
                <a:hlinkClick r:id="rId10"/>
              </a:rPr>
              <a:t>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cs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predstaveni</a:t>
            </a:r>
            <a:r>
              <a:rPr lang="cs-CZ" dirty="0" smtClean="0">
                <a:hlinkClick r:id="rId10"/>
              </a:rPr>
              <a:t>/5849</a:t>
            </a:r>
            <a:endParaRPr lang="cs-CZ" dirty="0" smtClean="0"/>
          </a:p>
          <a:p>
            <a:r>
              <a:rPr lang="cs-CZ" dirty="0" smtClean="0"/>
              <a:t>33.- </a:t>
            </a:r>
            <a:r>
              <a:rPr lang="cs-CZ" dirty="0" smtClean="0">
                <a:hlinkClick r:id="rId11"/>
              </a:rPr>
              <a:t>http://cs.wikipedia.org/wiki/Rusalka</a:t>
            </a:r>
            <a:endParaRPr lang="cs-CZ" dirty="0" smtClean="0"/>
          </a:p>
          <a:p>
            <a:r>
              <a:rPr lang="cs-CZ" dirty="0" smtClean="0"/>
              <a:t>35.- </a:t>
            </a:r>
            <a:r>
              <a:rPr lang="cs-CZ" dirty="0" smtClean="0">
                <a:hlinkClick r:id="rId12"/>
              </a:rPr>
              <a:t>http://leccos.</a:t>
            </a:r>
            <a:r>
              <a:rPr lang="cs-CZ" dirty="0" err="1" smtClean="0">
                <a:hlinkClick r:id="rId12"/>
              </a:rPr>
              <a:t>com</a:t>
            </a:r>
            <a:r>
              <a:rPr lang="cs-CZ" dirty="0" smtClean="0">
                <a:hlinkClick r:id="rId12"/>
              </a:rPr>
              <a:t>/index.</a:t>
            </a:r>
            <a:r>
              <a:rPr lang="cs-CZ" dirty="0" err="1" smtClean="0">
                <a:hlinkClick r:id="rId12"/>
              </a:rPr>
              <a:t>php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clanky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fibich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zdenek</a:t>
            </a:r>
            <a:endParaRPr lang="cs-CZ" dirty="0" smtClean="0"/>
          </a:p>
          <a:p>
            <a:r>
              <a:rPr lang="cs-CZ" dirty="0" smtClean="0"/>
              <a:t>37.- </a:t>
            </a:r>
            <a:r>
              <a:rPr lang="cs-CZ" dirty="0" smtClean="0">
                <a:hlinkClick r:id="rId13"/>
              </a:rPr>
              <a:t>http://edithpiaf.scena.cz/index.php?d=1&amp;o=3&amp;c=10808&amp;r=15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39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 ROMANTISMUS</a:t>
            </a:r>
          </a:p>
          <a:p>
            <a:r>
              <a:rPr lang="cs-CZ" dirty="0" smtClean="0"/>
              <a:t>zpracovala:</a:t>
            </a:r>
          </a:p>
          <a:p>
            <a:r>
              <a:rPr lang="cs-CZ" dirty="0" smtClean="0"/>
              <a:t>Mgr. Ilona Daňková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2F0AFB-27F8-4E95-94EF-E7A983D4F8E3}" type="slidenum">
              <a:rPr lang="cs-CZ" smtClean="0"/>
              <a:pPr/>
              <a:t>40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heel spokes="1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385</TotalTime>
  <Words>1128</Words>
  <Application>Microsoft Office PowerPoint</Application>
  <PresentationFormat>Předvádění na obrazovce (4:3)</PresentationFormat>
  <Paragraphs>406</Paragraphs>
  <Slides>40</Slides>
  <Notes>40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Papír</vt:lpstr>
      <vt:lpstr>   CESTA  Z  PRAVĚKU</vt:lpstr>
      <vt:lpstr>ČESKÝ  ROMANTISMUS</vt:lpstr>
      <vt:lpstr>ČESKÝ  ROMANTISMUS</vt:lpstr>
      <vt:lpstr>ČESKÝ  ROMANTISMUS</vt:lpstr>
      <vt:lpstr>ČESKÝ  ROMANTISMUS</vt:lpstr>
      <vt:lpstr>            PRAŽSKÁ KONZERVATOŘ</vt:lpstr>
      <vt:lpstr>VARHANICKÁ ŠKOLA</vt:lpstr>
      <vt:lpstr> ..    UMĚLECKÁ  BESEDA</vt:lpstr>
      <vt:lpstr>ČESKÁ  FILHARMONIE</vt:lpstr>
      <vt:lpstr>  Pěvecký  spolek  „HLAHOL“ </vt:lpstr>
      <vt:lpstr>NÁRODNÍ  DIVADLO</vt:lpstr>
      <vt:lpstr>Prozatimní divadlo</vt:lpstr>
      <vt:lpstr>Národní divadlo</vt:lpstr>
      <vt:lpstr>HUDEBNÍ  FORMY</vt:lpstr>
      <vt:lpstr>ČESKÁ  OPERA</vt:lpstr>
      <vt:lpstr>NEJVÝZNAMNĚJŠÍ  PŘEDSTAVITELÉ</vt:lpstr>
      <vt:lpstr>Bedřich SMETANA</vt:lpstr>
      <vt:lpstr>Prezentace aplikace PowerPoint</vt:lpstr>
      <vt:lpstr>Bedřich SMETANA</vt:lpstr>
      <vt:lpstr>Bedřich SMETANA</vt:lpstr>
      <vt:lpstr>Prezentace aplikace PowerPoint</vt:lpstr>
      <vt:lpstr>Bedřich SMETANA</vt:lpstr>
      <vt:lpstr>Bedřich SMETANA</vt:lpstr>
      <vt:lpstr>Prezentace aplikace PowerPoint</vt:lpstr>
      <vt:lpstr>Bedřich SMETANA</vt:lpstr>
      <vt:lpstr>Bedřich SMETANA</vt:lpstr>
      <vt:lpstr>Antonín DVOŘÁK</vt:lpstr>
      <vt:lpstr>Prezentace aplikace PowerPoint</vt:lpstr>
      <vt:lpstr>Antonín DVOŘÁK</vt:lpstr>
      <vt:lpstr>Antonín DVOŘÁK</vt:lpstr>
      <vt:lpstr>Antonín DVOŘÁK</vt:lpstr>
      <vt:lpstr>Antonín DVOŘÁK</vt:lpstr>
      <vt:lpstr>Prezentace aplikace PowerPoint</vt:lpstr>
      <vt:lpstr>Zdeněk FIBICH</vt:lpstr>
      <vt:lpstr>Prezentace aplikace PowerPoint</vt:lpstr>
      <vt:lpstr>Zdeněk FIBICH</vt:lpstr>
      <vt:lpstr>Prezentace aplikace PowerPoint</vt:lpstr>
      <vt:lpstr>Prezentace aplikace PowerPoint</vt:lpstr>
      <vt:lpstr>Prezentace aplikace PowerPoint</vt:lpstr>
      <vt:lpstr>CESTA  Z  PRAVĚKU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ROMANTISMUS V HUDBĚ</dc:title>
  <dc:creator>Škola_07</dc:creator>
  <cp:lastModifiedBy>Vaše jméno</cp:lastModifiedBy>
  <cp:revision>35</cp:revision>
  <dcterms:created xsi:type="dcterms:W3CDTF">2013-01-24T08:50:04Z</dcterms:created>
  <dcterms:modified xsi:type="dcterms:W3CDTF">2013-01-31T18:16:50Z</dcterms:modified>
</cp:coreProperties>
</file>