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  <p:sldMasterId id="2147483721" r:id="rId2"/>
  </p:sldMasterIdLst>
  <p:sldIdLst>
    <p:sldId id="267" r:id="rId3"/>
    <p:sldId id="265" r:id="rId4"/>
    <p:sldId id="264" r:id="rId5"/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3" d="100"/>
          <a:sy n="53" d="100"/>
        </p:scale>
        <p:origin x="-996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VY_32_INOVACE_08_Slovní druhy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Slovní druhy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Sada:Jazykové 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90281D-4EE9-4BB5-9DEB-38D100193012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8E893D6-9DE8-4AFF-8931-36A5A5F27F02}" type="presOf" srcId="{DAEA276B-ECF9-46F6-A7D3-4693B2D32BC4}" destId="{CDED6FE3-AD8F-4ACC-B6B8-710EDDD97598}" srcOrd="0" destOrd="0" presId="urn:microsoft.com/office/officeart/2005/8/layout/target3"/>
    <dgm:cxn modelId="{84B6BE4C-60B7-4EE1-AD5F-2675CFFC57CE}" type="presOf" srcId="{EBC41103-E2E5-4D48-9B4B-425520D3D098}" destId="{F969C235-9271-4D34-B740-D627A121CAD0}" srcOrd="1" destOrd="0" presId="urn:microsoft.com/office/officeart/2005/8/layout/target3"/>
    <dgm:cxn modelId="{9B131CA3-6BC7-4C1B-938F-38514F89D901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EF071C9-2890-4615-ADB4-52BE9553E551}" type="presOf" srcId="{445C7998-7549-48B0-BD68-D4F0167F02E5}" destId="{4D19AB04-24FA-40C2-B203-52AE3D15E171}" srcOrd="1" destOrd="0" presId="urn:microsoft.com/office/officeart/2005/8/layout/target3"/>
    <dgm:cxn modelId="{862EDB67-9E3C-43F5-8B02-C51F8AC6E000}" type="presOf" srcId="{FBBFC3EA-9D9D-4F3A-BEA6-9C2C0E46BF20}" destId="{832BF48F-0145-4429-9E02-8FCA946CCE9E}" srcOrd="1" destOrd="0" presId="urn:microsoft.com/office/officeart/2005/8/layout/target3"/>
    <dgm:cxn modelId="{3D2EBE99-E936-4AC6-BDC9-67DFE797E0F5}" type="presOf" srcId="{C73C7642-F245-4585-8F88-243F9FAEF6CA}" destId="{AA41A67C-3D3F-4AE9-9E0F-5D7F7BB2E741}" srcOrd="1" destOrd="0" presId="urn:microsoft.com/office/officeart/2005/8/layout/target3"/>
    <dgm:cxn modelId="{ECFB4A1C-9455-4C74-AA63-3FE5B65FD121}" type="presOf" srcId="{39F8B381-5807-488E-AC22-73DD4140ED4A}" destId="{71045F8C-00FA-488E-A7BD-E2E6753D979D}" srcOrd="0" destOrd="0" presId="urn:microsoft.com/office/officeart/2005/8/layout/target3"/>
    <dgm:cxn modelId="{78B07127-05A1-466A-9F85-17261AAC1B33}" type="presOf" srcId="{DAEA276B-ECF9-46F6-A7D3-4693B2D32BC4}" destId="{F69A1436-182C-465B-AD7F-FE48E0C090C1}" srcOrd="1" destOrd="0" presId="urn:microsoft.com/office/officeart/2005/8/layout/target3"/>
    <dgm:cxn modelId="{E3A08D47-23E6-468B-A34C-A9F3AEE72A2E}" type="presOf" srcId="{EBC41103-E2E5-4D48-9B4B-425520D3D098}" destId="{50C2F88D-8688-44C2-A854-691F34009D3B}" srcOrd="0" destOrd="0" presId="urn:microsoft.com/office/officeart/2005/8/layout/target3"/>
    <dgm:cxn modelId="{A71C2D3B-07BA-43E9-B1F5-603E64D91F1C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B8EA60F-460F-4CA1-B93D-AB5DACD47EEE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5DA06F7-3295-45E9-ADF9-579DF2B66D2C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135F73-F032-405F-A308-0DD4711AF96F}" type="presParOf" srcId="{71045F8C-00FA-488E-A7BD-E2E6753D979D}" destId="{3577EC6B-C980-4F34-8C69-4365E7B8FC8C}" srcOrd="0" destOrd="0" presId="urn:microsoft.com/office/officeart/2005/8/layout/target3"/>
    <dgm:cxn modelId="{97E9F46F-91C0-42F2-83DF-EA754D379B0A}" type="presParOf" srcId="{71045F8C-00FA-488E-A7BD-E2E6753D979D}" destId="{6940EB87-DC1D-4BC3-9408-9AC2E1FFC039}" srcOrd="1" destOrd="0" presId="urn:microsoft.com/office/officeart/2005/8/layout/target3"/>
    <dgm:cxn modelId="{107215ED-7C00-477E-B8EF-C9841FBBBB7B}" type="presParOf" srcId="{71045F8C-00FA-488E-A7BD-E2E6753D979D}" destId="{BC35EE03-4121-4EF9-923D-7CB6D30D358D}" srcOrd="2" destOrd="0" presId="urn:microsoft.com/office/officeart/2005/8/layout/target3"/>
    <dgm:cxn modelId="{167637AE-56AB-477A-A28E-B5EACDE476F1}" type="presParOf" srcId="{71045F8C-00FA-488E-A7BD-E2E6753D979D}" destId="{C95EEA27-3CBF-4645-A92D-9D8AF5C1CBFC}" srcOrd="3" destOrd="0" presId="urn:microsoft.com/office/officeart/2005/8/layout/target3"/>
    <dgm:cxn modelId="{C78B7A32-4888-484C-BBB8-B9AD180141F9}" type="presParOf" srcId="{71045F8C-00FA-488E-A7BD-E2E6753D979D}" destId="{851BB866-B6AE-4566-893F-4C635BA974FC}" srcOrd="4" destOrd="0" presId="urn:microsoft.com/office/officeart/2005/8/layout/target3"/>
    <dgm:cxn modelId="{C0DC686E-4A0B-40A3-BB81-A16A3C6D06E3}" type="presParOf" srcId="{71045F8C-00FA-488E-A7BD-E2E6753D979D}" destId="{643EA938-EDE0-4533-ACCC-D2BD6F3A527C}" srcOrd="5" destOrd="0" presId="urn:microsoft.com/office/officeart/2005/8/layout/target3"/>
    <dgm:cxn modelId="{AF364816-78C0-4509-80C3-B0D4EA218768}" type="presParOf" srcId="{71045F8C-00FA-488E-A7BD-E2E6753D979D}" destId="{92F31B18-D66D-4CC7-89B9-378928DE877D}" srcOrd="6" destOrd="0" presId="urn:microsoft.com/office/officeart/2005/8/layout/target3"/>
    <dgm:cxn modelId="{EC7D11B7-CC63-4032-8D8B-5DC6D5E3A36E}" type="presParOf" srcId="{71045F8C-00FA-488E-A7BD-E2E6753D979D}" destId="{902074E1-B931-4618-97F1-FADBE82E9C3C}" srcOrd="7" destOrd="0" presId="urn:microsoft.com/office/officeart/2005/8/layout/target3"/>
    <dgm:cxn modelId="{CBB12505-12FE-4820-A7B9-1B55E3323097}" type="presParOf" srcId="{71045F8C-00FA-488E-A7BD-E2E6753D979D}" destId="{A3817367-F2BC-482F-8832-FA00B51DCCF3}" srcOrd="8" destOrd="0" presId="urn:microsoft.com/office/officeart/2005/8/layout/target3"/>
    <dgm:cxn modelId="{9E4DAC77-81EF-4301-9641-FBDF4758C50F}" type="presParOf" srcId="{71045F8C-00FA-488E-A7BD-E2E6753D979D}" destId="{626ABFF6-56C8-4386-B662-68EC364EED9D}" srcOrd="9" destOrd="0" presId="urn:microsoft.com/office/officeart/2005/8/layout/target3"/>
    <dgm:cxn modelId="{5950A2B3-DC35-4C53-A50E-2D533944ADCF}" type="presParOf" srcId="{71045F8C-00FA-488E-A7BD-E2E6753D979D}" destId="{6DB11F1C-D028-4800-9625-6611CA9DE6D4}" srcOrd="10" destOrd="0" presId="urn:microsoft.com/office/officeart/2005/8/layout/target3"/>
    <dgm:cxn modelId="{6E5AB024-9D37-42AE-8D3E-0460639C2D9A}" type="presParOf" srcId="{71045F8C-00FA-488E-A7BD-E2E6753D979D}" destId="{CDED6FE3-AD8F-4ACC-B6B8-710EDDD97598}" srcOrd="11" destOrd="0" presId="urn:microsoft.com/office/officeart/2005/8/layout/target3"/>
    <dgm:cxn modelId="{5F66683E-19AF-42F2-8EB2-6114D20AA9E9}" type="presParOf" srcId="{71045F8C-00FA-488E-A7BD-E2E6753D979D}" destId="{397AC6D7-84A6-4150-958F-83C92D9ACF38}" srcOrd="12" destOrd="0" presId="urn:microsoft.com/office/officeart/2005/8/layout/target3"/>
    <dgm:cxn modelId="{EC113B90-D394-48AF-940A-B91E52EB8AFE}" type="presParOf" srcId="{71045F8C-00FA-488E-A7BD-E2E6753D979D}" destId="{D7419528-33A6-416D-9E64-B3F7915C5149}" srcOrd="13" destOrd="0" presId="urn:microsoft.com/office/officeart/2005/8/layout/target3"/>
    <dgm:cxn modelId="{E1141A16-0DE7-4CB2-BB8A-469F18196DC8}" type="presParOf" srcId="{71045F8C-00FA-488E-A7BD-E2E6753D979D}" destId="{97289DF2-90F4-4EC2-A9FC-633B00BAB610}" srcOrd="14" destOrd="0" presId="urn:microsoft.com/office/officeart/2005/8/layout/target3"/>
    <dgm:cxn modelId="{F9B08BB2-E411-4AB0-8AA9-65C16F850BCB}" type="presParOf" srcId="{71045F8C-00FA-488E-A7BD-E2E6753D979D}" destId="{234EBA9D-95B4-4C20-A84E-6F65F1085DC6}" srcOrd="15" destOrd="0" presId="urn:microsoft.com/office/officeart/2005/8/layout/target3"/>
    <dgm:cxn modelId="{7FC6AD32-FD7D-4EA3-B72D-FA183ADA583A}" type="presParOf" srcId="{71045F8C-00FA-488E-A7BD-E2E6753D979D}" destId="{12255512-213F-41DF-90A6-8B4CD74A2B52}" srcOrd="16" destOrd="0" presId="urn:microsoft.com/office/officeart/2005/8/layout/target3"/>
    <dgm:cxn modelId="{335701F8-D251-49C8-BC2E-2125DF995013}" type="presParOf" srcId="{71045F8C-00FA-488E-A7BD-E2E6753D979D}" destId="{50C2F88D-8688-44C2-A854-691F34009D3B}" srcOrd="17" destOrd="0" presId="urn:microsoft.com/office/officeart/2005/8/layout/target3"/>
    <dgm:cxn modelId="{D862D3DA-CC97-4F00-A37E-959D81E2B810}" type="presParOf" srcId="{71045F8C-00FA-488E-A7BD-E2E6753D979D}" destId="{4D19AB04-24FA-40C2-B203-52AE3D15E171}" srcOrd="18" destOrd="0" presId="urn:microsoft.com/office/officeart/2005/8/layout/target3"/>
    <dgm:cxn modelId="{D88E3B96-7466-4CE4-ACB8-79FF81A424FA}" type="presParOf" srcId="{71045F8C-00FA-488E-A7BD-E2E6753D979D}" destId="{832BF48F-0145-4429-9E02-8FCA946CCE9E}" srcOrd="19" destOrd="0" presId="urn:microsoft.com/office/officeart/2005/8/layout/target3"/>
    <dgm:cxn modelId="{EB3FFEA8-0F5F-4930-92A5-0F30BA1DA094}" type="presParOf" srcId="{71045F8C-00FA-488E-A7BD-E2E6753D979D}" destId="{E7297F21-D4FD-4A41-AE58-814D01A6B5E7}" srcOrd="20" destOrd="0" presId="urn:microsoft.com/office/officeart/2005/8/layout/target3"/>
    <dgm:cxn modelId="{85D8AD8D-2EA0-4610-AF88-AFED75292D4F}" type="presParOf" srcId="{71045F8C-00FA-488E-A7BD-E2E6753D979D}" destId="{F69A1436-182C-465B-AD7F-FE48E0C090C1}" srcOrd="21" destOrd="0" presId="urn:microsoft.com/office/officeart/2005/8/layout/target3"/>
    <dgm:cxn modelId="{AC8A1CE5-F744-43DB-95A8-66BD1611F9D9}" type="presParOf" srcId="{71045F8C-00FA-488E-A7BD-E2E6753D979D}" destId="{AA41A67C-3D3F-4AE9-9E0F-5D7F7BB2E741}" srcOrd="22" destOrd="0" presId="urn:microsoft.com/office/officeart/2005/8/layout/target3"/>
    <dgm:cxn modelId="{EC81722C-CCF2-4140-AE2F-594ACD1C21F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VY_32_INOVACE_08_Slovní druhy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Sada:Jazykové 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Slovní druhy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45605-22BF-4970-8B3D-A95DB05D8D8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78B34-2C16-4635-A753-3B3875B502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45605-22BF-4970-8B3D-A95DB05D8D8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78B34-2C16-4635-A753-3B3875B502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45605-22BF-4970-8B3D-A95DB05D8D8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78B34-2C16-4635-A753-3B3875B502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45605-22BF-4970-8B3D-A95DB05D8D8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78B34-2C16-4635-A753-3B3875B502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45605-22BF-4970-8B3D-A95DB05D8D8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78B34-2C16-4635-A753-3B3875B502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45605-22BF-4970-8B3D-A95DB05D8D8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78B34-2C16-4635-A753-3B3875B502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45605-22BF-4970-8B3D-A95DB05D8D8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78B34-2C16-4635-A753-3B3875B502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45605-22BF-4970-8B3D-A95DB05D8D8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78B34-2C16-4635-A753-3B3875B502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45605-22BF-4970-8B3D-A95DB05D8D8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78B34-2C16-4635-A753-3B3875B502A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45605-22BF-4970-8B3D-A95DB05D8D8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78B34-2C16-4635-A753-3B3875B502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45605-22BF-4970-8B3D-A95DB05D8D8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78B34-2C16-4635-A753-3B3875B502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34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928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495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638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04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676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3889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309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430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9107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1975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C45605-22BF-4970-8B3D-A95DB05D8D8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F78B34-2C16-4635-A753-3B3875B502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676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6217060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4868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Anotace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smtClean="0"/>
              <a:t>Jazykový rozbor je určen pro 5.ročník</a:t>
            </a:r>
          </a:p>
          <a:p>
            <a:r>
              <a:rPr lang="cs-CZ" sz="2400" smtClean="0"/>
              <a:t>Pracujeme s interaktivní tabulí</a:t>
            </a:r>
          </a:p>
          <a:p>
            <a:r>
              <a:rPr lang="cs-CZ" sz="2400" smtClean="0"/>
              <a:t>Zaměřuje se na slovní druhy:třídění na ohebné a neohebné,definice,rozlišování problematických slovních druhů/předložky-spojky,přídavná jména-příslovce/</a:t>
            </a:r>
          </a:p>
          <a:p>
            <a:r>
              <a:rPr lang="cs-CZ" sz="2400" smtClean="0"/>
              <a:t>Pracujeme společně,žáci se střídají u tabule,poslední úkol je možno zadat k samostatné práci</a:t>
            </a:r>
          </a:p>
          <a:p>
            <a:r>
              <a:rPr lang="cs-CZ" sz="2400" smtClean="0"/>
              <a:t>Inovace:použití interaktivní tabule vybízí žáky k aktivnímu osvojení učiva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2751601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solidFill>
                  <a:srgbClr val="0070C0"/>
                </a:solidFill>
              </a:rPr>
              <a:t>Obsah:</a:t>
            </a:r>
            <a:endParaRPr lang="cs-CZ" sz="360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smtClean="0"/>
              <a:t>Třídění slovních druhů na ohebné a neohebné</a:t>
            </a:r>
          </a:p>
          <a:p>
            <a:r>
              <a:rPr lang="cs-CZ" sz="2400" smtClean="0"/>
              <a:t>Přiřazování definice k jednotlivým slovním druhům</a:t>
            </a:r>
          </a:p>
          <a:p>
            <a:pPr>
              <a:buFont typeface="+mj-lt"/>
              <a:buAutoNum type="alphaLcParenR"/>
            </a:pPr>
            <a:r>
              <a:rPr lang="cs-CZ" sz="2400" smtClean="0"/>
              <a:t>Ohebné slovní druhy</a:t>
            </a:r>
          </a:p>
          <a:p>
            <a:pPr>
              <a:buFont typeface="+mj-lt"/>
              <a:buAutoNum type="alphaLcParenR"/>
            </a:pPr>
            <a:r>
              <a:rPr lang="cs-CZ" sz="2400" smtClean="0"/>
              <a:t>Neohebné slovní druhy</a:t>
            </a:r>
          </a:p>
          <a:p>
            <a:r>
              <a:rPr lang="cs-CZ" sz="2400" smtClean="0"/>
              <a:t>Rozlišuj:Předložky nebo spojky?</a:t>
            </a:r>
          </a:p>
          <a:p>
            <a:r>
              <a:rPr lang="cs-CZ" sz="2400" smtClean="0"/>
              <a:t>Rozlišuj:Přídavná jména nebo příslovce?</a:t>
            </a:r>
          </a:p>
          <a:p>
            <a:r>
              <a:rPr lang="cs-CZ" sz="2400" smtClean="0"/>
              <a:t>Určování druhů slov v textu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476044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2017713" y="0"/>
            <a:ext cx="7126287" cy="923925"/>
          </a:xfrm>
        </p:spPr>
        <p:txBody>
          <a:bodyPr/>
          <a:lstStyle/>
          <a:p>
            <a:r>
              <a:rPr lang="cs-CZ" smtClean="0"/>
              <a:t>      Slovní druhy</a:t>
            </a:r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4294967295"/>
          </p:nvPr>
        </p:nvSpPr>
        <p:spPr>
          <a:xfrm>
            <a:off x="0" y="765175"/>
            <a:ext cx="3471863" cy="576263"/>
          </a:xfrm>
        </p:spPr>
        <p:txBody>
          <a:bodyPr>
            <a:normAutofit/>
          </a:bodyPr>
          <a:lstStyle/>
          <a:p>
            <a:r>
              <a:rPr lang="cs-CZ" sz="2400">
                <a:solidFill>
                  <a:schemeClr val="accent6">
                    <a:lumMod val="75000"/>
                  </a:schemeClr>
                </a:solidFill>
              </a:rPr>
              <a:t>O</a:t>
            </a:r>
            <a:r>
              <a:rPr lang="cs-CZ" sz="2400" smtClean="0">
                <a:solidFill>
                  <a:schemeClr val="accent6">
                    <a:lumMod val="75000"/>
                  </a:schemeClr>
                </a:solidFill>
              </a:rPr>
              <a:t>hebné</a:t>
            </a:r>
            <a:endParaRPr lang="cs-CZ" sz="240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4294967295"/>
          </p:nvPr>
        </p:nvSpPr>
        <p:spPr>
          <a:xfrm>
            <a:off x="5672138" y="765175"/>
            <a:ext cx="3471862" cy="576263"/>
          </a:xfrm>
        </p:spPr>
        <p:txBody>
          <a:bodyPr>
            <a:normAutofit/>
          </a:bodyPr>
          <a:lstStyle/>
          <a:p>
            <a:r>
              <a:rPr lang="cs-CZ" sz="240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sz="2400" smtClean="0">
                <a:solidFill>
                  <a:schemeClr val="accent6">
                    <a:lumMod val="75000"/>
                  </a:schemeClr>
                </a:solidFill>
              </a:rPr>
              <a:t>eohebné</a:t>
            </a:r>
            <a:endParaRPr lang="cs-CZ" sz="240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376326" y="1931938"/>
            <a:ext cx="338437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citoslovce</a:t>
            </a:r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377417" y="6098964"/>
            <a:ext cx="338437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spojky</a:t>
            </a:r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404876" y="1326507"/>
            <a:ext cx="338437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příslovce</a:t>
            </a:r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377392" y="773311"/>
            <a:ext cx="338437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předložky</a:t>
            </a:r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363104" y="4241001"/>
            <a:ext cx="338437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slovesa</a:t>
            </a:r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390538" y="2484238"/>
            <a:ext cx="338437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zájmena</a:t>
            </a:r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377392" y="3064966"/>
            <a:ext cx="338437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částice</a:t>
            </a:r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339044" y="3670176"/>
            <a:ext cx="338437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p</a:t>
            </a:r>
            <a:r>
              <a:rPr lang="cs-CZ" smtClean="0"/>
              <a:t>odstatná jména</a:t>
            </a:r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377417" y="4822229"/>
            <a:ext cx="338437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p</a:t>
            </a:r>
            <a:r>
              <a:rPr lang="cs-CZ" smtClean="0"/>
              <a:t>řídavná jména</a:t>
            </a:r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2360227" y="5452514"/>
            <a:ext cx="338437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číslovky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144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78565"/>
            <a:ext cx="5760640" cy="924475"/>
          </a:xfrm>
        </p:spPr>
        <p:txBody>
          <a:bodyPr/>
          <a:lstStyle/>
          <a:p>
            <a:r>
              <a:rPr lang="cs-CZ" b="1" smtClean="0">
                <a:solidFill>
                  <a:srgbClr val="0070C0"/>
                </a:solidFill>
              </a:rPr>
              <a:t>OHEBNÉ SLOVNÍ DRUHY </a:t>
            </a:r>
            <a:endParaRPr lang="cs-CZ" b="1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smtClean="0">
                <a:solidFill>
                  <a:schemeClr val="accent6">
                    <a:lumMod val="50000"/>
                  </a:schemeClr>
                </a:solidFill>
              </a:rPr>
              <a:t>Podstatná jména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smtClean="0">
                <a:solidFill>
                  <a:schemeClr val="accent6">
                    <a:lumMod val="50000"/>
                  </a:schemeClr>
                </a:solidFill>
              </a:rPr>
              <a:t>Přídavná jména</a:t>
            </a:r>
            <a:endParaRPr lang="cs-CZ" sz="400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4000" smtClean="0">
                <a:solidFill>
                  <a:schemeClr val="accent6">
                    <a:lumMod val="50000"/>
                  </a:schemeClr>
                </a:solidFill>
              </a:rPr>
              <a:t>Zájmena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4000">
                <a:solidFill>
                  <a:schemeClr val="accent6">
                    <a:lumMod val="50000"/>
                  </a:schemeClr>
                </a:solidFill>
              </a:rPr>
              <a:t>Č</a:t>
            </a:r>
            <a:r>
              <a:rPr lang="cs-CZ" sz="4000" smtClean="0">
                <a:solidFill>
                  <a:schemeClr val="accent6">
                    <a:lumMod val="50000"/>
                  </a:schemeClr>
                </a:solidFill>
              </a:rPr>
              <a:t>íslovky</a:t>
            </a:r>
            <a:endParaRPr lang="cs-CZ" sz="400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4000" smtClean="0">
                <a:solidFill>
                  <a:schemeClr val="accent6">
                    <a:lumMod val="50000"/>
                  </a:schemeClr>
                </a:solidFill>
              </a:rPr>
              <a:t>Slovesa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44008" y="2276872"/>
            <a:ext cx="40324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Zastupují </a:t>
            </a:r>
            <a:r>
              <a:rPr lang="cs-CZ" dirty="0" err="1" smtClean="0"/>
              <a:t>osoby,zvířata</a:t>
            </a:r>
            <a:r>
              <a:rPr lang="cs-CZ" dirty="0" smtClean="0"/>
              <a:t>, </a:t>
            </a:r>
            <a:r>
              <a:rPr lang="cs-CZ" dirty="0" smtClean="0"/>
              <a:t>věci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44008" y="1052736"/>
            <a:ext cx="40324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Vlastnosti osob,</a:t>
            </a:r>
          </a:p>
          <a:p>
            <a:pPr algn="ctr"/>
            <a:r>
              <a:rPr lang="cs-CZ"/>
              <a:t>z</a:t>
            </a:r>
            <a:r>
              <a:rPr lang="cs-CZ" smtClean="0"/>
              <a:t>vířat,věcí</a:t>
            </a: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44008" y="3429000"/>
            <a:ext cx="40324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Vyjadřují počet nebo pořadí</a:t>
            </a: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44008" y="4707979"/>
            <a:ext cx="40324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Názvy osob,zvířat,</a:t>
            </a:r>
          </a:p>
          <a:p>
            <a:pPr algn="ctr"/>
            <a:r>
              <a:rPr lang="cs-CZ"/>
              <a:t>v</a:t>
            </a:r>
            <a:r>
              <a:rPr lang="cs-CZ" smtClean="0"/>
              <a:t>ěcí,vlastností a dějů</a:t>
            </a: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44008" y="5830416"/>
            <a:ext cx="40324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Vyjadřují činnosti nebo děje</a:t>
            </a:r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476672"/>
            <a:ext cx="1872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Přiřaď správně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0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95" y="21754"/>
            <a:ext cx="6559029" cy="924475"/>
          </a:xfrm>
        </p:spPr>
        <p:txBody>
          <a:bodyPr/>
          <a:lstStyle/>
          <a:p>
            <a:r>
              <a:rPr lang="cs-CZ" b="1" smtClean="0">
                <a:solidFill>
                  <a:srgbClr val="0070C0"/>
                </a:solidFill>
              </a:rPr>
              <a:t>NEOHEBNÉ SLOVNÍ DRUHY</a:t>
            </a:r>
            <a:endParaRPr lang="cs-CZ" b="1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846005"/>
            <a:ext cx="3941167" cy="5015046"/>
          </a:xfrm>
        </p:spPr>
        <p:txBody>
          <a:bodyPr>
            <a:noAutofit/>
          </a:bodyPr>
          <a:lstStyle/>
          <a:p>
            <a:pPr marL="742950" indent="-742950">
              <a:lnSpc>
                <a:spcPct val="150000"/>
              </a:lnSpc>
              <a:buFont typeface="+mj-lt"/>
              <a:buAutoNum type="arabicPeriod" startAt="6"/>
            </a:pPr>
            <a:r>
              <a:rPr lang="cs-CZ" sz="4000" smtClean="0">
                <a:solidFill>
                  <a:srgbClr val="C00000"/>
                </a:solidFill>
              </a:rPr>
              <a:t>Příslovce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 startAt="6"/>
            </a:pPr>
            <a:r>
              <a:rPr lang="cs-CZ" sz="4000" smtClean="0">
                <a:solidFill>
                  <a:srgbClr val="C00000"/>
                </a:solidFill>
              </a:rPr>
              <a:t>Předložky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 startAt="6"/>
            </a:pPr>
            <a:r>
              <a:rPr lang="cs-CZ" sz="4000" smtClean="0">
                <a:solidFill>
                  <a:srgbClr val="C00000"/>
                </a:solidFill>
              </a:rPr>
              <a:t> Spojky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 startAt="6"/>
            </a:pPr>
            <a:r>
              <a:rPr lang="cs-CZ" sz="4000" smtClean="0">
                <a:solidFill>
                  <a:srgbClr val="C00000"/>
                </a:solidFill>
              </a:rPr>
              <a:t> Částice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 startAt="6"/>
            </a:pPr>
            <a:r>
              <a:rPr lang="cs-CZ" sz="4000">
                <a:solidFill>
                  <a:srgbClr val="C00000"/>
                </a:solidFill>
              </a:rPr>
              <a:t>C</a:t>
            </a:r>
            <a:r>
              <a:rPr lang="cs-CZ" sz="4000" smtClean="0">
                <a:solidFill>
                  <a:srgbClr val="C00000"/>
                </a:solidFill>
              </a:rPr>
              <a:t>itoslovce</a:t>
            </a:r>
            <a:endParaRPr lang="cs-CZ" sz="400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.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020272" y="476672"/>
            <a:ext cx="1872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Přiřaď správně</a:t>
            </a: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353544" y="1005905"/>
            <a:ext cx="453650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Uvozují samostatné věty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53544" y="4581128"/>
            <a:ext cx="453650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Odpovídají na otázky</a:t>
            </a:r>
          </a:p>
          <a:p>
            <a:pPr algn="ctr"/>
            <a:r>
              <a:rPr lang="cs-CZ" smtClean="0"/>
              <a:t>Kde?Kam?Kdy?Jak?</a:t>
            </a: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370684" y="2204864"/>
            <a:ext cx="453650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Spojují věty nebo slova</a:t>
            </a: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370684" y="3356992"/>
            <a:ext cx="453650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Vyjadřují pocity,výzvy,</a:t>
            </a:r>
          </a:p>
          <a:p>
            <a:pPr algn="ctr"/>
            <a:r>
              <a:rPr lang="cs-CZ"/>
              <a:t>o</a:t>
            </a:r>
            <a:r>
              <a:rPr lang="cs-CZ" smtClean="0"/>
              <a:t>značují zvuky</a:t>
            </a: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00970" y="5805264"/>
            <a:ext cx="453650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Stojí před jmény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90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eselý obličej 4"/>
          <p:cNvSpPr/>
          <p:nvPr/>
        </p:nvSpPr>
        <p:spPr>
          <a:xfrm>
            <a:off x="1043608" y="1323107"/>
            <a:ext cx="2736304" cy="3384376"/>
          </a:xfrm>
          <a:prstGeom prst="smileyFac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p</a:t>
            </a:r>
            <a:r>
              <a:rPr lang="cs-CZ" smtClean="0"/>
              <a:t>ředložky</a:t>
            </a:r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652120" y="2492896"/>
            <a:ext cx="2592288" cy="3312368"/>
          </a:xfrm>
          <a:prstGeom prst="smileyFac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spojky</a:t>
            </a:r>
            <a:endParaRPr lang="cs-CZ"/>
          </a:p>
        </p:txBody>
      </p:sp>
      <p:sp>
        <p:nvSpPr>
          <p:cNvPr id="8" name="Vývojový diagram: sloučení 7"/>
          <p:cNvSpPr/>
          <p:nvPr/>
        </p:nvSpPr>
        <p:spPr>
          <a:xfrm>
            <a:off x="1814587" y="441896"/>
            <a:ext cx="1008112" cy="982960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od</a:t>
            </a:r>
            <a:endParaRPr lang="cs-CZ"/>
          </a:p>
        </p:txBody>
      </p:sp>
      <p:sp>
        <p:nvSpPr>
          <p:cNvPr id="9" name="Vývojový diagram: sloučení 8"/>
          <p:cNvSpPr/>
          <p:nvPr/>
        </p:nvSpPr>
        <p:spPr>
          <a:xfrm>
            <a:off x="2531616" y="5564088"/>
            <a:ext cx="1008112" cy="982960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na</a:t>
            </a:r>
            <a:endParaRPr lang="cs-CZ"/>
          </a:p>
        </p:txBody>
      </p:sp>
      <p:sp>
        <p:nvSpPr>
          <p:cNvPr id="10" name="Vývojový diagram: sloučení 9"/>
          <p:cNvSpPr/>
          <p:nvPr/>
        </p:nvSpPr>
        <p:spPr>
          <a:xfrm>
            <a:off x="7884368" y="1827857"/>
            <a:ext cx="1008112" cy="982960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</a:t>
            </a:r>
            <a:endParaRPr lang="cs-CZ"/>
          </a:p>
        </p:txBody>
      </p:sp>
      <p:sp>
        <p:nvSpPr>
          <p:cNvPr id="11" name="Vývojový diagram: sloučení 10"/>
          <p:cNvSpPr/>
          <p:nvPr/>
        </p:nvSpPr>
        <p:spPr>
          <a:xfrm>
            <a:off x="3923928" y="2470373"/>
            <a:ext cx="1008112" cy="982960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i</a:t>
            </a:r>
            <a:endParaRPr lang="cs-CZ"/>
          </a:p>
        </p:txBody>
      </p:sp>
      <p:sp>
        <p:nvSpPr>
          <p:cNvPr id="12" name="Vývojový diagram: sloučení 11"/>
          <p:cNvSpPr/>
          <p:nvPr/>
        </p:nvSpPr>
        <p:spPr>
          <a:xfrm>
            <a:off x="6096198" y="324843"/>
            <a:ext cx="1008112" cy="982960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po</a:t>
            </a:r>
            <a:endParaRPr lang="cs-CZ"/>
          </a:p>
        </p:txBody>
      </p:sp>
      <p:sp>
        <p:nvSpPr>
          <p:cNvPr id="13" name="Vývojový diagram: sloučení 12"/>
          <p:cNvSpPr/>
          <p:nvPr/>
        </p:nvSpPr>
        <p:spPr>
          <a:xfrm>
            <a:off x="1043608" y="1055774"/>
            <a:ext cx="1008112" cy="982960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A</a:t>
            </a:r>
          </a:p>
          <a:p>
            <a:pPr algn="ctr"/>
            <a:r>
              <a:rPr lang="cs-CZ" smtClean="0"/>
              <a:t>le</a:t>
            </a:r>
            <a:endParaRPr lang="cs-CZ"/>
          </a:p>
        </p:txBody>
      </p:sp>
      <p:sp>
        <p:nvSpPr>
          <p:cNvPr id="14" name="Vývojový diagram: sloučení 13"/>
          <p:cNvSpPr/>
          <p:nvPr/>
        </p:nvSpPr>
        <p:spPr>
          <a:xfrm>
            <a:off x="994220" y="5805264"/>
            <a:ext cx="1008112" cy="982960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ke</a:t>
            </a:r>
            <a:endParaRPr lang="cs-CZ"/>
          </a:p>
        </p:txBody>
      </p:sp>
      <p:sp>
        <p:nvSpPr>
          <p:cNvPr id="15" name="Vývojový diagram: sloučení 14"/>
          <p:cNvSpPr/>
          <p:nvPr/>
        </p:nvSpPr>
        <p:spPr>
          <a:xfrm>
            <a:off x="3623370" y="680442"/>
            <a:ext cx="1236662" cy="948358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pod</a:t>
            </a:r>
            <a:endParaRPr lang="cs-CZ"/>
          </a:p>
        </p:txBody>
      </p:sp>
      <p:sp>
        <p:nvSpPr>
          <p:cNvPr id="16" name="Vývojový diagram: sloučení 15"/>
          <p:cNvSpPr/>
          <p:nvPr/>
        </p:nvSpPr>
        <p:spPr>
          <a:xfrm>
            <a:off x="5088086" y="1509936"/>
            <a:ext cx="1008112" cy="982960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a</a:t>
            </a:r>
            <a:endParaRPr lang="cs-CZ"/>
          </a:p>
        </p:txBody>
      </p:sp>
      <p:sp>
        <p:nvSpPr>
          <p:cNvPr id="17" name="Vývojový diagram: sloučení 16"/>
          <p:cNvSpPr/>
          <p:nvPr/>
        </p:nvSpPr>
        <p:spPr>
          <a:xfrm>
            <a:off x="3630960" y="4581128"/>
            <a:ext cx="1229072" cy="1017587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bez</a:t>
            </a:r>
            <a:endParaRPr lang="cs-CZ"/>
          </a:p>
        </p:txBody>
      </p:sp>
      <p:sp>
        <p:nvSpPr>
          <p:cNvPr id="18" name="Vývojový diagram: sloučení 17"/>
          <p:cNvSpPr/>
          <p:nvPr/>
        </p:nvSpPr>
        <p:spPr>
          <a:xfrm>
            <a:off x="2653556" y="1005458"/>
            <a:ext cx="1008112" cy="982960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nebo</a:t>
            </a:r>
            <a:endParaRPr lang="cs-CZ"/>
          </a:p>
        </p:txBody>
      </p:sp>
      <p:sp>
        <p:nvSpPr>
          <p:cNvPr id="19" name="Vývojový diagram: sloučení 18"/>
          <p:cNvSpPr/>
          <p:nvPr/>
        </p:nvSpPr>
        <p:spPr>
          <a:xfrm>
            <a:off x="7380312" y="366415"/>
            <a:ext cx="1008112" cy="982960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A</a:t>
            </a:r>
          </a:p>
          <a:p>
            <a:pPr algn="ctr"/>
            <a:r>
              <a:rPr lang="cs-CZ" smtClean="0"/>
              <a:t>by</a:t>
            </a:r>
            <a:endParaRPr lang="cs-CZ"/>
          </a:p>
        </p:txBody>
      </p:sp>
      <p:sp>
        <p:nvSpPr>
          <p:cNvPr id="20" name="Vývojový diagram: sloučení 19"/>
          <p:cNvSpPr/>
          <p:nvPr/>
        </p:nvSpPr>
        <p:spPr>
          <a:xfrm>
            <a:off x="7929934" y="5598715"/>
            <a:ext cx="1008112" cy="982960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v</a:t>
            </a:r>
            <a:endParaRPr lang="cs-CZ"/>
          </a:p>
        </p:txBody>
      </p:sp>
      <p:sp>
        <p:nvSpPr>
          <p:cNvPr id="21" name="Vývojový diagram: sloučení 20"/>
          <p:cNvSpPr/>
          <p:nvPr/>
        </p:nvSpPr>
        <p:spPr>
          <a:xfrm>
            <a:off x="4944269" y="5564088"/>
            <a:ext cx="1008112" cy="982960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že</a:t>
            </a:r>
            <a:endParaRPr lang="cs-CZ"/>
          </a:p>
        </p:txBody>
      </p:sp>
      <p:sp>
        <p:nvSpPr>
          <p:cNvPr id="23" name="Zaoblený obdélníkový popisek 22"/>
          <p:cNvSpPr/>
          <p:nvPr/>
        </p:nvSpPr>
        <p:spPr>
          <a:xfrm>
            <a:off x="173855" y="4096344"/>
            <a:ext cx="1640731" cy="1217440"/>
          </a:xfrm>
          <a:prstGeom prst="wedgeRoundRectCallout">
            <a:avLst>
              <a:gd name="adj1" fmla="val 67666"/>
              <a:gd name="adj2" fmla="val -101733"/>
              <a:gd name="adj3" fmla="val 16667"/>
            </a:avLst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Chtěl bych</a:t>
            </a:r>
          </a:p>
          <a:p>
            <a:pPr algn="ctr"/>
            <a:r>
              <a:rPr lang="cs-CZ" smtClean="0"/>
              <a:t> mit svoje</a:t>
            </a:r>
          </a:p>
          <a:p>
            <a:pPr algn="ctr"/>
            <a:r>
              <a:rPr lang="cs-CZ"/>
              <a:t>v</a:t>
            </a:r>
            <a:r>
              <a:rPr lang="cs-CZ" smtClean="0"/>
              <a:t>lásky!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073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7cípá hvězda 1"/>
          <p:cNvSpPr/>
          <p:nvPr/>
        </p:nvSpPr>
        <p:spPr>
          <a:xfrm>
            <a:off x="1067644" y="2276872"/>
            <a:ext cx="2592288" cy="2736304"/>
          </a:xfrm>
          <a:prstGeom prst="star7">
            <a:avLst>
              <a:gd name="adj" fmla="val 33608"/>
              <a:gd name="hf" fmla="val 102572"/>
              <a:gd name="vf" fmla="val 105210"/>
            </a:avLst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příslovce</a:t>
            </a:r>
            <a:endParaRPr lang="cs-CZ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7cípá hvězda 2"/>
          <p:cNvSpPr/>
          <p:nvPr/>
        </p:nvSpPr>
        <p:spPr>
          <a:xfrm>
            <a:off x="5724128" y="908720"/>
            <a:ext cx="2592288" cy="2736304"/>
          </a:xfrm>
          <a:prstGeom prst="star7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>
                <a:solidFill>
                  <a:srgbClr val="92D050"/>
                </a:solidFill>
              </a:rPr>
              <a:t>p</a:t>
            </a:r>
            <a:r>
              <a:rPr lang="cs-CZ" smtClean="0">
                <a:solidFill>
                  <a:srgbClr val="92D050"/>
                </a:solidFill>
              </a:rPr>
              <a:t>řídavná jména</a:t>
            </a:r>
            <a:endParaRPr lang="cs-CZ">
              <a:solidFill>
                <a:srgbClr val="92D05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906588" y="1365920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</a:t>
            </a:r>
          </a:p>
          <a:p>
            <a:pPr algn="ctr"/>
            <a:r>
              <a:rPr lang="cs-CZ" dirty="0" err="1" smtClean="0"/>
              <a:t>čer</a:t>
            </a:r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745532" y="4746774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</a:p>
          <a:p>
            <a:pPr algn="ctr"/>
            <a:r>
              <a:rPr lang="cs-CZ" dirty="0" smtClean="0"/>
              <a:t>ho</a:t>
            </a:r>
          </a:p>
          <a:p>
            <a:pPr algn="ctr"/>
            <a:r>
              <a:rPr lang="cs-CZ" dirty="0" err="1" smtClean="0"/>
              <a:t>ru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491880" y="3641576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zelený</a:t>
            </a: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23528" y="3591198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krásný</a:t>
            </a: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563072" y="82972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</a:t>
            </a:r>
          </a:p>
          <a:p>
            <a:pPr algn="ctr"/>
            <a:r>
              <a:rPr lang="cs-CZ" dirty="0" smtClean="0"/>
              <a:t>min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930873" y="2276872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ma</a:t>
            </a:r>
            <a:endParaRPr lang="cs-CZ" dirty="0" smtClean="0"/>
          </a:p>
          <a:p>
            <a:pPr algn="ctr"/>
            <a:r>
              <a:rPr lang="cs-CZ" dirty="0" err="1" smtClean="0"/>
              <a:t>lé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7402016" y="3356992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vle</a:t>
            </a:r>
            <a:endParaRPr lang="cs-CZ" dirty="0" smtClean="0"/>
          </a:p>
          <a:p>
            <a:pPr algn="ctr"/>
            <a:r>
              <a:rPr lang="cs-CZ" dirty="0" err="1" smtClean="0"/>
              <a:t>vo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3202732" y="2022227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domů</a:t>
            </a: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10444" y="2022227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ven</a:t>
            </a: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237928" y="4797152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bledý</a:t>
            </a: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436096" y="760165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hravě</a:t>
            </a: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758978" y="3560886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endParaRPr lang="cs-CZ" dirty="0" smtClean="0"/>
          </a:p>
          <a:p>
            <a:pPr algn="ctr"/>
            <a:r>
              <a:rPr lang="cs-CZ" dirty="0" err="1" smtClean="0"/>
              <a:t>vý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8229600" y="2213124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krá</a:t>
            </a:r>
            <a:endParaRPr lang="cs-CZ" dirty="0" smtClean="0"/>
          </a:p>
          <a:p>
            <a:pPr algn="ctr"/>
            <a:r>
              <a:rPr lang="cs-CZ" dirty="0" smtClean="0"/>
              <a:t>sně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7859216" y="864940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zla</a:t>
            </a:r>
          </a:p>
          <a:p>
            <a:pPr algn="ctr"/>
            <a:r>
              <a:rPr lang="cs-CZ" dirty="0" err="1" smtClean="0"/>
              <a:t>tý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2212" y="4926722"/>
            <a:ext cx="40623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>
                <a:solidFill>
                  <a:srgbClr val="0070C0"/>
                </a:solidFill>
              </a:rPr>
              <a:t>PLANETKY SE NÁM</a:t>
            </a:r>
            <a:br>
              <a:rPr lang="cs-CZ" sz="3200" smtClean="0">
                <a:solidFill>
                  <a:srgbClr val="0070C0"/>
                </a:solidFill>
              </a:rPr>
            </a:br>
            <a:r>
              <a:rPr lang="cs-CZ" sz="3200" smtClean="0">
                <a:solidFill>
                  <a:srgbClr val="0070C0"/>
                </a:solidFill>
              </a:rPr>
              <a:t>POMÍCHALY!</a:t>
            </a:r>
          </a:p>
          <a:p>
            <a:r>
              <a:rPr lang="cs-CZ" sz="3200" smtClean="0">
                <a:solidFill>
                  <a:srgbClr val="0070C0"/>
                </a:solidFill>
              </a:rPr>
              <a:t>Dej to do pořádku!</a:t>
            </a:r>
            <a:endParaRPr lang="cs-CZ" sz="320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2447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16632"/>
            <a:ext cx="7125113" cy="924475"/>
          </a:xfrm>
        </p:spPr>
        <p:txBody>
          <a:bodyPr/>
          <a:lstStyle/>
          <a:p>
            <a:r>
              <a:rPr lang="cs-CZ" smtClean="0"/>
              <a:t>Urči slovní druhy v textu: 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6994" y="582302"/>
            <a:ext cx="7125112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>
                <a:solidFill>
                  <a:srgbClr val="92D050"/>
                </a:solidFill>
              </a:rPr>
              <a:t>Nevíš,proč se učit slovní druhy?Připadají ti těžké?Jajaj!</a:t>
            </a:r>
          </a:p>
          <a:p>
            <a:pPr marL="0" indent="0">
              <a:buNone/>
            </a:pPr>
            <a:r>
              <a:rPr lang="cs-CZ" sz="3200" smtClean="0">
                <a:solidFill>
                  <a:srgbClr val="92D050"/>
                </a:solidFill>
              </a:rPr>
              <a:t>Asi je to pravda,ale pomohou ti pochopit český jazyk,tak to nevzdávej!Hop!A jdi do toho!</a:t>
            </a:r>
          </a:p>
          <a:p>
            <a:pPr marL="0" indent="0">
              <a:buNone/>
            </a:pPr>
            <a:r>
              <a:rPr lang="cs-CZ" sz="3200" smtClean="0">
                <a:solidFill>
                  <a:srgbClr val="92D050"/>
                </a:solidFill>
              </a:rPr>
              <a:t>Vždyť je jich jen deset!</a:t>
            </a:r>
          </a:p>
        </p:txBody>
      </p:sp>
      <p:sp>
        <p:nvSpPr>
          <p:cNvPr id="5" name="Stužka nahoru 4"/>
          <p:cNvSpPr/>
          <p:nvPr/>
        </p:nvSpPr>
        <p:spPr>
          <a:xfrm>
            <a:off x="899592" y="5788096"/>
            <a:ext cx="2304256" cy="809256"/>
          </a:xfrm>
          <a:prstGeom prst="ribbon2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Ouvej!</a:t>
            </a:r>
          </a:p>
        </p:txBody>
      </p:sp>
      <p:sp>
        <p:nvSpPr>
          <p:cNvPr id="6" name="Stužka nahoru 5"/>
          <p:cNvSpPr/>
          <p:nvPr/>
        </p:nvSpPr>
        <p:spPr>
          <a:xfrm>
            <a:off x="5364088" y="5768934"/>
            <a:ext cx="2330537" cy="847580"/>
          </a:xfrm>
          <a:prstGeom prst="ribbon2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Ušlo to!</a:t>
            </a:r>
            <a:endParaRPr lang="cs-CZ"/>
          </a:p>
        </p:txBody>
      </p:sp>
      <p:sp>
        <p:nvSpPr>
          <p:cNvPr id="7" name="Stužka nahoru 6"/>
          <p:cNvSpPr/>
          <p:nvPr/>
        </p:nvSpPr>
        <p:spPr>
          <a:xfrm>
            <a:off x="2771800" y="4653136"/>
            <a:ext cx="3528392" cy="875906"/>
          </a:xfrm>
          <a:prstGeom prst="ribbon2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Hurá!</a:t>
            </a:r>
          </a:p>
          <a:p>
            <a:pPr algn="ctr"/>
            <a:r>
              <a:rPr lang="cs-CZ" smtClean="0"/>
              <a:t>Jsem skvělý!</a:t>
            </a:r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849913" y="2852936"/>
            <a:ext cx="2088232" cy="2520280"/>
          </a:xfrm>
          <a:prstGeom prst="smileyFac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Zhodnoť si</a:t>
            </a:r>
          </a:p>
          <a:p>
            <a:pPr algn="ctr"/>
            <a:r>
              <a:rPr lang="cs-CZ">
                <a:solidFill>
                  <a:schemeClr val="accent2">
                    <a:lumMod val="50000"/>
                  </a:schemeClr>
                </a:solidFill>
              </a:rPr>
              <a:t>s</a:t>
            </a:r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voji práci.</a:t>
            </a:r>
            <a:endParaRPr lang="cs-CZ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Kolářová\AppData\Local\Microsoft\Windows\Temporary Internet Files\Content.IE5\2XL4XW1A\MM90028299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8976" y="188640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629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Ilustrace:</a:t>
            </a:r>
          </a:p>
          <a:p>
            <a:pPr marL="0" indent="0">
              <a:buNone/>
            </a:pPr>
            <a:endParaRPr lang="cs-CZ" sz="3200"/>
          </a:p>
          <a:p>
            <a:pPr marL="0" indent="0">
              <a:buNone/>
            </a:pPr>
            <a:r>
              <a:rPr lang="cs-CZ" sz="3200" smtClean="0">
                <a:hlinkClick r:id="rId2"/>
              </a:rPr>
              <a:t>www.office.microsoft.com</a:t>
            </a:r>
            <a:endParaRPr lang="cs-CZ" sz="3200" smtClean="0"/>
          </a:p>
          <a:p>
            <a:pPr marL="0" indent="0">
              <a:buNone/>
            </a:pP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3973324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167</TotalTime>
  <Words>312</Words>
  <Application>Microsoft Office PowerPoint</Application>
  <PresentationFormat>Předvádění na obrazovce (4:3)</PresentationFormat>
  <Paragraphs>126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Summer</vt:lpstr>
      <vt:lpstr>1_Motiv systému Office</vt:lpstr>
      <vt:lpstr>Prezentace aplikace PowerPoint</vt:lpstr>
      <vt:lpstr>Anotace</vt:lpstr>
      <vt:lpstr>Obsah:</vt:lpstr>
      <vt:lpstr>      Slovní druhy</vt:lpstr>
      <vt:lpstr>OHEBNÉ SLOVNÍ DRUHY </vt:lpstr>
      <vt:lpstr>NEOHEBNÉ SLOVNÍ DRUHY</vt:lpstr>
      <vt:lpstr>Prezentace aplikace PowerPoint</vt:lpstr>
      <vt:lpstr>Prezentace aplikace PowerPoint</vt:lpstr>
      <vt:lpstr>Urči slovní druhy v textu: 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Kolářová</dc:creator>
  <cp:lastModifiedBy>SOHO</cp:lastModifiedBy>
  <cp:revision>23</cp:revision>
  <dcterms:created xsi:type="dcterms:W3CDTF">2011-12-16T17:40:06Z</dcterms:created>
  <dcterms:modified xsi:type="dcterms:W3CDTF">2012-03-13T20:57:20Z</dcterms:modified>
</cp:coreProperties>
</file>