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5D6B"/>
    <a:srgbClr val="F1172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32" autoAdjust="0"/>
    <p:restoredTop sz="86482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 _Český jazyk _2.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Druhy vět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6177" custLinFactNeighborX="343" custLinFactNeighborY="3438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 _Český jazyk _2.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Druhy vět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3"/>
          <a:ext cx="6498543" cy="63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3"/>
        <a:ext cx="6498543" cy="63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838217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 slouží k </a:t>
            </a:r>
            <a:r>
              <a:rPr lang="cs-CZ" dirty="0" smtClean="0">
                <a:solidFill>
                  <a:schemeClr val="tx1"/>
                </a:solidFill>
              </a:rPr>
              <a:t>opakování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procvičování probraného učiva o větách. Žáci pracují na interaktivní tabuli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samostatně do sešitu, po kliknutí se jim zobrazí správné řešení.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sz="6000" dirty="0" smtClean="0">
                <a:solidFill>
                  <a:srgbClr val="C00000"/>
                </a:solidFill>
              </a:rPr>
              <a:t>DRUHY  VĚT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543" y="1484784"/>
            <a:ext cx="8686800" cy="5184576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Věty: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oznamovací</a:t>
            </a:r>
            <a:r>
              <a:rPr lang="cs-CZ" dirty="0" smtClean="0">
                <a:latin typeface="Arial Black" pitchFamily="34" charset="0"/>
              </a:rPr>
              <a:t> 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. </a:t>
            </a:r>
            <a:r>
              <a:rPr lang="cs-CZ" dirty="0" smtClean="0">
                <a:latin typeface="Arial Black" pitchFamily="34" charset="0"/>
              </a:rPr>
              <a:t> </a:t>
            </a:r>
          </a:p>
          <a:p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</a:t>
            </a:r>
            <a:r>
              <a:rPr lang="cs-CZ" sz="2800" dirty="0" smtClean="0">
                <a:latin typeface="Arial Narrow" pitchFamily="34" charset="0"/>
              </a:rPr>
              <a:t>            </a:t>
            </a:r>
            <a:r>
              <a:rPr lang="cs-CZ" sz="2800" b="1" dirty="0" smtClean="0">
                <a:latin typeface="Arial Narrow" pitchFamily="34" charset="0"/>
              </a:rPr>
              <a:t> (  něco oznamujeme</a:t>
            </a:r>
            <a:r>
              <a:rPr lang="cs-CZ" dirty="0" smtClean="0">
                <a:latin typeface="Arial Narrow" pitchFamily="34" charset="0"/>
              </a:rPr>
              <a:t>  </a:t>
            </a:r>
            <a:r>
              <a:rPr lang="cs-CZ" b="1" dirty="0" smtClean="0">
                <a:latin typeface="Arial Narrow" pitchFamily="34" charset="0"/>
              </a:rPr>
              <a:t>)</a:t>
            </a:r>
          </a:p>
          <a:p>
            <a:r>
              <a:rPr lang="cs-CZ" dirty="0" smtClean="0">
                <a:latin typeface="Arial Black" pitchFamily="34" charset="0"/>
              </a:rPr>
              <a:t>           </a:t>
            </a:r>
            <a:r>
              <a:rPr lang="cs-CZ" dirty="0" smtClean="0">
                <a:solidFill>
                  <a:srgbClr val="92D050"/>
                </a:solidFill>
                <a:latin typeface="Arial Black" pitchFamily="34" charset="0"/>
              </a:rPr>
              <a:t> tázací              ? </a:t>
            </a:r>
          </a:p>
          <a:p>
            <a:r>
              <a:rPr lang="cs-CZ" dirty="0" smtClean="0">
                <a:latin typeface="Arial Narrow" pitchFamily="34" charset="0"/>
              </a:rPr>
              <a:t>                 </a:t>
            </a:r>
            <a:r>
              <a:rPr lang="cs-CZ" sz="2800" b="1" dirty="0" smtClean="0">
                <a:latin typeface="Arial Narrow" pitchFamily="34" charset="0"/>
              </a:rPr>
              <a:t>( na něco se ptáme ) </a:t>
            </a:r>
          </a:p>
          <a:p>
            <a:r>
              <a:rPr lang="cs-CZ" dirty="0" smtClean="0">
                <a:latin typeface="Arial Black" pitchFamily="34" charset="0"/>
              </a:rPr>
              <a:t>           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rozkazovací </a:t>
            </a:r>
            <a:r>
              <a:rPr lang="cs-CZ" dirty="0" smtClean="0">
                <a:latin typeface="Arial Black" pitchFamily="34" charset="0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 ! </a:t>
            </a:r>
          </a:p>
          <a:p>
            <a:r>
              <a:rPr lang="cs-CZ" sz="2800" b="1" dirty="0" smtClean="0">
                <a:latin typeface="Arial Narrow" pitchFamily="34" charset="0"/>
              </a:rPr>
              <a:t>                   ( někomu něco rozkazujeme )</a:t>
            </a:r>
            <a:endParaRPr lang="cs-CZ" sz="2800" b="1" dirty="0">
              <a:latin typeface="Arial Narrow" pitchFamily="34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            přací                . !    </a:t>
            </a:r>
          </a:p>
          <a:p>
            <a:r>
              <a:rPr lang="cs-CZ" dirty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          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( něco si přejeme )</a:t>
            </a:r>
            <a:endParaRPr lang="cs-CZ" sz="28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453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Jaká je to věta?</a:t>
            </a:r>
            <a:endParaRPr lang="cs-CZ" sz="4400" dirty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Prázdniny už skončily. </a:t>
            </a:r>
          </a:p>
          <a:p>
            <a:r>
              <a:rPr lang="cs-CZ" dirty="0" smtClean="0"/>
              <a:t>Těšíš se do školy? </a:t>
            </a:r>
          </a:p>
          <a:p>
            <a:r>
              <a:rPr lang="cs-CZ" dirty="0" smtClean="0"/>
              <a:t>Dobře se uč! </a:t>
            </a:r>
          </a:p>
          <a:p>
            <a:r>
              <a:rPr lang="cs-CZ" dirty="0" smtClean="0"/>
              <a:t>Kéž bys měl samé jedničky.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22981" y="1586201"/>
            <a:ext cx="2231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oznamovací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30957" y="2155774"/>
            <a:ext cx="1202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tázací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2723535"/>
            <a:ext cx="2185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rozkazovací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39544" y="3308310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přací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414176" y="4437112"/>
            <a:ext cx="1831639" cy="1800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081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Doplň  znaménko : </a:t>
            </a:r>
            <a:r>
              <a:rPr lang="cs-CZ" sz="8000" dirty="0" smtClean="0"/>
              <a:t>. ? !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Budu se pilně učit __ </a:t>
            </a:r>
          </a:p>
          <a:p>
            <a:r>
              <a:rPr lang="cs-CZ" dirty="0" smtClean="0"/>
              <a:t>Jaká bude naše nová třída__ </a:t>
            </a:r>
          </a:p>
          <a:p>
            <a:r>
              <a:rPr lang="cs-CZ" dirty="0" smtClean="0"/>
              <a:t>Udržuj čistotu__ </a:t>
            </a:r>
          </a:p>
          <a:p>
            <a:r>
              <a:rPr lang="cs-CZ" dirty="0" smtClean="0"/>
              <a:t>Atˇ mám dobré kamarády__ </a:t>
            </a:r>
          </a:p>
          <a:p>
            <a:r>
              <a:rPr lang="cs-CZ" dirty="0" smtClean="0"/>
              <a:t>Co se všechno naučíme__ </a:t>
            </a:r>
          </a:p>
          <a:p>
            <a:r>
              <a:rPr lang="cs-CZ" dirty="0" smtClean="0"/>
              <a:t>Napiš si úkoly__ </a:t>
            </a:r>
          </a:p>
          <a:p>
            <a:r>
              <a:rPr lang="cs-CZ" dirty="0" smtClean="0"/>
              <a:t>Nejvíc se těším na přestávky__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124744"/>
            <a:ext cx="3561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8000" b="1" dirty="0">
              <a:solidFill>
                <a:srgbClr val="C00000"/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590256"/>
            <a:ext cx="3882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72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90262" y="2780928"/>
            <a:ext cx="3898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9600" dirty="0">
              <a:solidFill>
                <a:srgbClr val="C00000"/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3933056"/>
            <a:ext cx="3898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9600" dirty="0">
              <a:solidFill>
                <a:srgbClr val="C00000"/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90262" y="1855018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?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98595" y="3598585"/>
            <a:ext cx="534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?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448183"/>
            <a:ext cx="3706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!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6516216" y="2448183"/>
            <a:ext cx="2304256" cy="235960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58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839200" cy="838200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DoplŇ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znaménko a druh věty: </a:t>
            </a:r>
            <a:r>
              <a:rPr lang="cs-CZ" sz="4000" b="1" dirty="0" smtClean="0">
                <a:solidFill>
                  <a:srgbClr val="FF0000"/>
                </a:solidFill>
              </a:rPr>
              <a:t>. ? ! O T R 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jmenuješ__    __</a:t>
            </a:r>
          </a:p>
          <a:p>
            <a:r>
              <a:rPr lang="cs-CZ" dirty="0" err="1" smtClean="0"/>
              <a:t>Uklid</a:t>
            </a:r>
            <a:r>
              <a:rPr lang="cs-CZ" dirty="0" smtClean="0"/>
              <a:t>ˇ si na lavici__  __</a:t>
            </a:r>
          </a:p>
          <a:p>
            <a:r>
              <a:rPr lang="cs-CZ" dirty="0" smtClean="0"/>
              <a:t>Mám nového kamaráda__  __</a:t>
            </a:r>
          </a:p>
          <a:p>
            <a:r>
              <a:rPr lang="cs-CZ" dirty="0" smtClean="0"/>
              <a:t>S kým sedíš__  __</a:t>
            </a:r>
          </a:p>
          <a:p>
            <a:r>
              <a:rPr lang="cs-CZ" dirty="0" smtClean="0"/>
              <a:t>Atˇ už zvoní__  __</a:t>
            </a:r>
          </a:p>
          <a:p>
            <a:r>
              <a:rPr lang="cs-CZ" dirty="0" smtClean="0"/>
              <a:t>Ve škole každého pozdrav__  __</a:t>
            </a:r>
          </a:p>
          <a:p>
            <a:r>
              <a:rPr lang="cs-CZ" dirty="0" smtClean="0"/>
              <a:t>Dnes jsme se učili o lese__  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54276" y="141277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27879" y="1988840"/>
            <a:ext cx="322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492896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1409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3717032"/>
            <a:ext cx="322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8586" y="4149080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19691" y="4762378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7427" y="1434634"/>
            <a:ext cx="4331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54565" y="1988840"/>
            <a:ext cx="498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0288" y="2616007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88477" y="3142112"/>
            <a:ext cx="4331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18474" y="3717032"/>
            <a:ext cx="471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4350059"/>
            <a:ext cx="498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14880" y="4955911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7236296" y="2908394"/>
            <a:ext cx="1224136" cy="1329899"/>
          </a:xfrm>
          <a:prstGeom prst="smileyFace">
            <a:avLst/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43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Z daných slov utvoř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     </a:t>
            </a:r>
            <a:r>
              <a:rPr lang="cs-CZ" sz="4400" b="1" dirty="0" smtClean="0">
                <a:solidFill>
                  <a:srgbClr val="C00000"/>
                </a:solidFill>
              </a:rPr>
              <a:t>píše   Alenka  domácí   úkol 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Oznamovací:_____________________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Tázací:__________________________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Rozkazovací:_____________________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Přací:___________________________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2420888"/>
            <a:ext cx="4478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Alenka píše domácí úkol.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7718" y="3140968"/>
            <a:ext cx="4598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Píše Alenka domácí úkol?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897210"/>
            <a:ext cx="43705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Alenko, piš domácí úkol!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7707" y="4581128"/>
            <a:ext cx="56393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Atˇ už Alenka píše domácí úkol!</a:t>
            </a:r>
            <a:endParaRPr lang="cs-CZ" sz="3200" b="1" dirty="0"/>
          </a:p>
        </p:txBody>
      </p:sp>
      <p:sp>
        <p:nvSpPr>
          <p:cNvPr id="10" name="Veselý obličej 9"/>
          <p:cNvSpPr/>
          <p:nvPr/>
        </p:nvSpPr>
        <p:spPr>
          <a:xfrm>
            <a:off x="4427984" y="5589240"/>
            <a:ext cx="914400" cy="914400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666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  <a:r>
              <a:rPr lang="cs-CZ" sz="4800" dirty="0" smtClean="0">
                <a:solidFill>
                  <a:srgbClr val="C00000"/>
                </a:solidFill>
              </a:rPr>
              <a:t>Utvoř rozkaz!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(Přijít)______ do školy včas!</a:t>
            </a:r>
          </a:p>
          <a:p>
            <a:r>
              <a:rPr lang="cs-CZ" dirty="0" smtClean="0"/>
              <a:t>(Nezapomenout)____________svačinu!</a:t>
            </a:r>
          </a:p>
          <a:p>
            <a:r>
              <a:rPr lang="cs-CZ" dirty="0" smtClean="0"/>
              <a:t>Slušně (pozdravit)_________ !</a:t>
            </a:r>
          </a:p>
          <a:p>
            <a:r>
              <a:rPr lang="cs-CZ" dirty="0" smtClean="0"/>
              <a:t>(Nachystat si)___________ všechny věci.</a:t>
            </a:r>
          </a:p>
          <a:p>
            <a:r>
              <a:rPr lang="cs-CZ" dirty="0" smtClean="0"/>
              <a:t>(Psát)______ do sešitu úhledně.</a:t>
            </a:r>
          </a:p>
          <a:p>
            <a:r>
              <a:rPr lang="cs-CZ" dirty="0" smtClean="0"/>
              <a:t>(Neopisovat)____________ !</a:t>
            </a:r>
          </a:p>
          <a:p>
            <a:r>
              <a:rPr lang="cs-CZ" dirty="0" smtClean="0"/>
              <a:t>Ve vyučování (dávat)________ pozor.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35831" y="1556790"/>
            <a:ext cx="1165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Přijd</a:t>
            </a:r>
            <a:r>
              <a:rPr lang="cs-CZ" sz="3200" b="1" dirty="0" smtClean="0"/>
              <a:t>ˇ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136280"/>
            <a:ext cx="2263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Nezapomeň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8483" y="2721055"/>
            <a:ext cx="1542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ozdrav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01535" y="3302127"/>
            <a:ext cx="22521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Nachystej si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3886902"/>
            <a:ext cx="699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Piš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76257" y="4452407"/>
            <a:ext cx="1702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Neopisuj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1294" y="5037182"/>
            <a:ext cx="1109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dávej</a:t>
            </a:r>
            <a:endParaRPr lang="cs-CZ" sz="3200" b="1" dirty="0"/>
          </a:p>
        </p:txBody>
      </p:sp>
      <p:sp>
        <p:nvSpPr>
          <p:cNvPr id="12" name="Veselý obličej 11"/>
          <p:cNvSpPr/>
          <p:nvPr/>
        </p:nvSpPr>
        <p:spPr>
          <a:xfrm>
            <a:off x="7330008" y="549438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19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Citace: </a:t>
            </a:r>
            <a:r>
              <a:rPr lang="cs-CZ" sz="2000" dirty="0" smtClean="0"/>
              <a:t>Veškerý text je dílem autora materiálu,16.10.2011.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849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1556</TotalTime>
  <Words>361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                 DRUHY  VĚT</vt:lpstr>
      <vt:lpstr>           Jaká je to věta?</vt:lpstr>
      <vt:lpstr>           Doplň  znaménko : . ? !</vt:lpstr>
      <vt:lpstr>DoplŇ  znaménko a druh věty: . ? ! O T R P</vt:lpstr>
      <vt:lpstr>       Z daných slov utvoř věty:</vt:lpstr>
      <vt:lpstr>                 Utvoř rozkaz!</vt:lpstr>
      <vt:lpstr>Snímek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88</cp:revision>
  <dcterms:created xsi:type="dcterms:W3CDTF">2011-06-20T10:40:08Z</dcterms:created>
  <dcterms:modified xsi:type="dcterms:W3CDTF">2013-01-29T16:54:47Z</dcterms:modified>
</cp:coreProperties>
</file>