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10"/>
  </p:notesMasterIdLst>
  <p:handoutMasterIdLst>
    <p:handoutMasterId r:id="rId11"/>
  </p:handoutMasterIdLst>
  <p:sldIdLst>
    <p:sldId id="256" r:id="rId2"/>
    <p:sldId id="274" r:id="rId3"/>
    <p:sldId id="276" r:id="rId4"/>
    <p:sldId id="275" r:id="rId5"/>
    <p:sldId id="277" r:id="rId6"/>
    <p:sldId id="278" r:id="rId7"/>
    <p:sldId id="279" r:id="rId8"/>
    <p:sldId id="28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104EE776-F914-43D8-841E-5385C6AB0ECF}">
          <p14:sldIdLst>
            <p14:sldId id="256"/>
            <p14:sldId id="274"/>
            <p14:sldId id="276"/>
            <p14:sldId id="275"/>
            <p14:sldId id="277"/>
            <p14:sldId id="278"/>
            <p14:sldId id="279"/>
            <p14:sldId id="280"/>
          </p14:sldIdLst>
        </p14:section>
        <p14:section name="Oddíl bez názvu" id="{F1D830BF-1A00-4512-99EF-A68DC246AB20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269AB"/>
    <a:srgbClr val="F1172C"/>
    <a:srgbClr val="F55D6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9" autoAdjust="0"/>
    <p:restoredTop sz="86501" autoAdjust="0"/>
  </p:normalViewPr>
  <p:slideViewPr>
    <p:cSldViewPr>
      <p:cViewPr>
        <p:scale>
          <a:sx n="66" d="100"/>
          <a:sy n="66" d="100"/>
        </p:scale>
        <p:origin x="-258" y="-24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966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5" d="100"/>
          <a:sy n="65" d="100"/>
        </p:scale>
        <p:origin x="-2658" y="-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dirty="0" smtClean="0"/>
            <a:t>VY_32_INOVACE_05_Český jazyk  2.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Kolaříková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Psaní </a:t>
          </a:r>
          <a:r>
            <a:rPr lang="cs-CZ" sz="2000" b="1" dirty="0" smtClean="0"/>
            <a:t>u, ú, ů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ScaleY="90278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ScaleX="100000" custScaleY="106633" custLinFactNeighborX="343" custLinFactNeighborY="26364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ScaleY="153206" custLinFactY="5040" custLinFactNeighborX="343" custLinFactNeighborY="100000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Kolaříková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87098"/>
          <a:ext cx="6498543" cy="13340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dirty="0" smtClean="0"/>
            <a:t>VY_32_INOVACE_05_Český jazyk  2. ročník</a:t>
          </a:r>
          <a:endParaRPr lang="cs-CZ" sz="2000" kern="1200" dirty="0"/>
        </a:p>
      </dsp:txBody>
      <dsp:txXfrm>
        <a:off x="1273857" y="887098"/>
        <a:ext cx="6498543" cy="36800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440160"/>
          <a:ext cx="6498543" cy="10051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Psaní </a:t>
          </a:r>
          <a:r>
            <a:rPr lang="cs-CZ" sz="2000" b="1" kern="1200" dirty="0" smtClean="0"/>
            <a:t>u, ú, ů</a:t>
          </a:r>
          <a:endParaRPr lang="cs-CZ" sz="2000" b="1" kern="1200" dirty="0"/>
        </a:p>
      </dsp:txBody>
      <dsp:txXfrm>
        <a:off x="1273857" y="1440160"/>
        <a:ext cx="6498543" cy="434672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923193"/>
          <a:ext cx="6498543" cy="624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923193"/>
        <a:ext cx="6498543" cy="6245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0B49FB-A2CC-40D6-9F18-94753474641E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F9EE9E-E5DC-462A-8C0A-2CC1671A33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432507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62981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t>31.1.2012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gif"/><Relationship Id="rId4" Type="http://schemas.openxmlformats.org/officeDocument/2006/relationships/image" Target="../media/image4.gi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0902234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Anotace: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Materiál slouží k opakování a procvičování </a:t>
            </a:r>
            <a:r>
              <a:rPr lang="cs-CZ" sz="2000" dirty="0" smtClean="0"/>
              <a:t> probraného učiva. Žáci si procvičí gramatická pravidla psaní u, ú, ů. Doplňují vynechaná písmena samostatně do sešitu nebo pracují na interaktivní tabuli a po kliknutí se jim zobrazí správné řešení.</a:t>
            </a:r>
            <a:endParaRPr lang="cs-CZ" sz="2000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524712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7239000" cy="5979064"/>
          </a:xfrm>
        </p:spPr>
        <p:txBody>
          <a:bodyPr>
            <a:normAutofit/>
          </a:bodyPr>
          <a:lstStyle/>
          <a:p>
            <a:r>
              <a:rPr lang="cs-CZ" sz="7200" b="1" dirty="0" smtClean="0">
                <a:solidFill>
                  <a:srgbClr val="C00000"/>
                </a:solidFill>
                <a:latin typeface="Arial Black" pitchFamily="34" charset="0"/>
              </a:rPr>
              <a:t> ú -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napíšeme  </a:t>
            </a:r>
          </a:p>
          <a:p>
            <a:endParaRPr lang="cs-CZ" sz="3200" dirty="0">
              <a:latin typeface="Arial" pitchFamily="34" charset="0"/>
              <a:cs typeface="Arial" pitchFamily="34" charset="0"/>
            </a:endParaRPr>
          </a:p>
          <a:p>
            <a:r>
              <a:rPr lang="cs-CZ" sz="7200" dirty="0" smtClean="0">
                <a:solidFill>
                  <a:srgbClr val="C00000"/>
                </a:solidFill>
                <a:latin typeface="Arial Black" pitchFamily="34" charset="0"/>
                <a:cs typeface="Arial" pitchFamily="34" charset="0"/>
              </a:rPr>
              <a:t> ů -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napíšeme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dirty="0" smtClean="0">
                <a:solidFill>
                  <a:srgbClr val="C00000"/>
                </a:solidFill>
                <a:latin typeface="Arial Black" pitchFamily="34" charset="0"/>
                <a:cs typeface="Arial" pitchFamily="34" charset="0"/>
              </a:rPr>
              <a:t>   </a:t>
            </a:r>
          </a:p>
          <a:p>
            <a:endParaRPr lang="cs-CZ" sz="7200" dirty="0">
              <a:solidFill>
                <a:srgbClr val="C00000"/>
              </a:solidFill>
              <a:latin typeface="Arial Black" pitchFamily="34" charset="0"/>
              <a:cs typeface="Arial" pitchFamily="34" charset="0"/>
            </a:endParaRPr>
          </a:p>
          <a:p>
            <a:r>
              <a:rPr lang="cs-CZ" sz="3200" dirty="0">
                <a:latin typeface="Arial Black" pitchFamily="34" charset="0"/>
                <a:cs typeface="Arial" pitchFamily="34" charset="0"/>
              </a:rPr>
              <a:t> </a:t>
            </a:r>
            <a:r>
              <a:rPr lang="cs-CZ" sz="3200" dirty="0" smtClean="0">
                <a:latin typeface="Arial Black" pitchFamily="34" charset="0"/>
                <a:cs typeface="Arial" pitchFamily="34" charset="0"/>
              </a:rPr>
              <a:t>     </a:t>
            </a:r>
            <a:r>
              <a:rPr lang="cs-CZ" sz="3200" dirty="0" smtClean="0">
                <a:solidFill>
                  <a:srgbClr val="C00000"/>
                </a:solidFill>
                <a:latin typeface="Arial Black" pitchFamily="34" charset="0"/>
                <a:cs typeface="Arial" pitchFamily="34" charset="0"/>
              </a:rPr>
              <a:t>ú</a:t>
            </a:r>
            <a:r>
              <a:rPr lang="cs-CZ" sz="3200" dirty="0" smtClean="0">
                <a:latin typeface="Arial Black" pitchFamily="34" charset="0"/>
                <a:cs typeface="Arial" pitchFamily="34" charset="0"/>
              </a:rPr>
              <a:t>kol                k</a:t>
            </a:r>
            <a:r>
              <a:rPr lang="cs-CZ" sz="3200" dirty="0" smtClean="0">
                <a:solidFill>
                  <a:srgbClr val="C00000"/>
                </a:solidFill>
                <a:latin typeface="Arial Black" pitchFamily="34" charset="0"/>
                <a:cs typeface="Arial" pitchFamily="34" charset="0"/>
              </a:rPr>
              <a:t>ů</a:t>
            </a:r>
            <a:r>
              <a:rPr lang="cs-CZ" sz="3200" dirty="0" smtClean="0">
                <a:latin typeface="Arial Black" pitchFamily="34" charset="0"/>
                <a:cs typeface="Arial" pitchFamily="34" charset="0"/>
              </a:rPr>
              <a:t>ň   dom</a:t>
            </a:r>
            <a:r>
              <a:rPr lang="cs-CZ" sz="3200" dirty="0" smtClean="0">
                <a:solidFill>
                  <a:srgbClr val="C00000"/>
                </a:solidFill>
                <a:latin typeface="Arial Black" pitchFamily="34" charset="0"/>
                <a:cs typeface="Arial" pitchFamily="34" charset="0"/>
              </a:rPr>
              <a:t>ů</a:t>
            </a:r>
            <a:r>
              <a:rPr lang="cs-CZ" sz="3200" dirty="0" smtClean="0">
                <a:latin typeface="Arial Black" pitchFamily="34" charset="0"/>
                <a:cs typeface="Arial" pitchFamily="34" charset="0"/>
              </a:rPr>
              <a:t> </a:t>
            </a:r>
          </a:p>
          <a:p>
            <a:r>
              <a:rPr lang="cs-CZ" sz="3200" dirty="0">
                <a:latin typeface="Arial Black" pitchFamily="34" charset="0"/>
                <a:cs typeface="Arial" pitchFamily="34" charset="0"/>
              </a:rPr>
              <a:t> </a:t>
            </a:r>
            <a:r>
              <a:rPr lang="cs-CZ" sz="3200" dirty="0" smtClean="0">
                <a:latin typeface="Arial Black" pitchFamily="34" charset="0"/>
                <a:cs typeface="Arial" pitchFamily="34" charset="0"/>
              </a:rPr>
              <a:t>     </a:t>
            </a:r>
            <a:r>
              <a:rPr lang="cs-CZ" sz="3200" dirty="0" smtClean="0">
                <a:solidFill>
                  <a:srgbClr val="C00000"/>
                </a:solidFill>
                <a:latin typeface="Arial Black" pitchFamily="34" charset="0"/>
                <a:cs typeface="Arial" pitchFamily="34" charset="0"/>
              </a:rPr>
              <a:t>ú</a:t>
            </a:r>
            <a:r>
              <a:rPr lang="cs-CZ" sz="3200" dirty="0" smtClean="0">
                <a:latin typeface="Arial Black" pitchFamily="34" charset="0"/>
                <a:cs typeface="Arial" pitchFamily="34" charset="0"/>
              </a:rPr>
              <a:t>nor              kr</a:t>
            </a:r>
            <a:r>
              <a:rPr lang="cs-CZ" sz="3200" dirty="0" smtClean="0">
                <a:solidFill>
                  <a:srgbClr val="C00000"/>
                </a:solidFill>
                <a:latin typeface="Arial Black" pitchFamily="34" charset="0"/>
                <a:cs typeface="Arial" pitchFamily="34" charset="0"/>
              </a:rPr>
              <a:t>ů</a:t>
            </a:r>
            <a:r>
              <a:rPr lang="cs-CZ" sz="3200" dirty="0" smtClean="0">
                <a:latin typeface="Arial Black" pitchFamily="34" charset="0"/>
                <a:cs typeface="Arial" pitchFamily="34" charset="0"/>
              </a:rPr>
              <a:t>ta   dol</a:t>
            </a:r>
            <a:r>
              <a:rPr lang="cs-CZ" sz="3200" dirty="0" smtClean="0">
                <a:solidFill>
                  <a:srgbClr val="C00000"/>
                </a:solidFill>
                <a:latin typeface="Arial Black" pitchFamily="34" charset="0"/>
                <a:cs typeface="Arial" pitchFamily="34" charset="0"/>
              </a:rPr>
              <a:t>ů</a:t>
            </a:r>
            <a:r>
              <a:rPr lang="cs-CZ" sz="3200" dirty="0" smtClean="0">
                <a:latin typeface="Arial Black" pitchFamily="34" charset="0"/>
                <a:cs typeface="Arial" pitchFamily="34" charset="0"/>
              </a:rPr>
              <a:t> </a:t>
            </a:r>
          </a:p>
          <a:p>
            <a:r>
              <a:rPr lang="cs-CZ" sz="3200" dirty="0">
                <a:latin typeface="Arial Black" pitchFamily="34" charset="0"/>
                <a:cs typeface="Arial" pitchFamily="34" charset="0"/>
              </a:rPr>
              <a:t> </a:t>
            </a:r>
            <a:r>
              <a:rPr lang="cs-CZ" sz="3200" dirty="0" smtClean="0">
                <a:latin typeface="Arial Black" pitchFamily="34" charset="0"/>
                <a:cs typeface="Arial" pitchFamily="34" charset="0"/>
              </a:rPr>
              <a:t>     </a:t>
            </a:r>
            <a:r>
              <a:rPr lang="cs-CZ" sz="3200" dirty="0" smtClean="0">
                <a:solidFill>
                  <a:srgbClr val="C00000"/>
                </a:solidFill>
                <a:latin typeface="Arial Black" pitchFamily="34" charset="0"/>
                <a:cs typeface="Arial" pitchFamily="34" charset="0"/>
              </a:rPr>
              <a:t>ú</a:t>
            </a:r>
            <a:r>
              <a:rPr lang="cs-CZ" sz="3200" dirty="0" smtClean="0">
                <a:latin typeface="Arial Black" pitchFamily="34" charset="0"/>
                <a:cs typeface="Arial" pitchFamily="34" charset="0"/>
              </a:rPr>
              <a:t>pal              v</a:t>
            </a:r>
            <a:r>
              <a:rPr lang="cs-CZ" sz="3200" dirty="0" smtClean="0">
                <a:solidFill>
                  <a:srgbClr val="C00000"/>
                </a:solidFill>
                <a:latin typeface="Arial Black" pitchFamily="34" charset="0"/>
                <a:cs typeface="Arial" pitchFamily="34" charset="0"/>
              </a:rPr>
              <a:t>ů</a:t>
            </a:r>
            <a:r>
              <a:rPr lang="cs-CZ" sz="3200" dirty="0" smtClean="0">
                <a:latin typeface="Arial Black" pitchFamily="34" charset="0"/>
                <a:cs typeface="Arial" pitchFamily="34" charset="0"/>
              </a:rPr>
              <a:t>ně  květ</a:t>
            </a:r>
            <a:r>
              <a:rPr lang="cs-CZ" sz="3200" dirty="0" smtClean="0">
                <a:solidFill>
                  <a:srgbClr val="C00000"/>
                </a:solidFill>
                <a:latin typeface="Arial Black" pitchFamily="34" charset="0"/>
                <a:cs typeface="Arial" pitchFamily="34" charset="0"/>
              </a:rPr>
              <a:t>ů</a:t>
            </a:r>
            <a:r>
              <a:rPr lang="cs-CZ" sz="3200" dirty="0" smtClean="0">
                <a:latin typeface="Arial Black" pitchFamily="34" charset="0"/>
                <a:cs typeface="Arial" pitchFamily="34" charset="0"/>
              </a:rPr>
              <a:t>    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788024" y="932069"/>
            <a:ext cx="33489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1172C"/>
                </a:solidFill>
              </a:rPr>
              <a:t>n</a:t>
            </a:r>
            <a:r>
              <a:rPr lang="cs-CZ" sz="3200" b="1" dirty="0" smtClean="0">
                <a:solidFill>
                  <a:srgbClr val="F1172C"/>
                </a:solidFill>
              </a:rPr>
              <a:t>a začátku slova</a:t>
            </a:r>
            <a:endParaRPr lang="cs-CZ" sz="3200" b="1" dirty="0">
              <a:solidFill>
                <a:srgbClr val="F1172C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4788024" y="1516844"/>
            <a:ext cx="34563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573469" y="2751223"/>
            <a:ext cx="45977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1172C"/>
                </a:solidFill>
              </a:rPr>
              <a:t>u</a:t>
            </a:r>
            <a:r>
              <a:rPr lang="cs-CZ" sz="2800" b="1" dirty="0" smtClean="0">
                <a:solidFill>
                  <a:srgbClr val="F1172C"/>
                </a:solidFill>
              </a:rPr>
              <a:t>prostřed a na konci slova</a:t>
            </a:r>
            <a:endParaRPr lang="cs-CZ" sz="2800" b="1" dirty="0">
              <a:solidFill>
                <a:srgbClr val="F1172C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4573469" y="3274443"/>
            <a:ext cx="4570531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1985804" y="3739569"/>
            <a:ext cx="5261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ú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652120" y="3739569"/>
            <a:ext cx="5261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ů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4209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239000" cy="476672"/>
          </a:xfrm>
        </p:spPr>
        <p:txBody>
          <a:bodyPr>
            <a:normAutofit/>
          </a:bodyPr>
          <a:lstStyle/>
          <a:p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Roztřid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ˇ slova 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správnĚ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do sloupečků: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7239000" cy="6123080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__________    ____________    ____________ </a:t>
            </a:r>
          </a:p>
          <a:p>
            <a:r>
              <a:rPr lang="cs-CZ" dirty="0" smtClean="0"/>
              <a:t>__________    ____________    ____________</a:t>
            </a:r>
          </a:p>
          <a:p>
            <a:r>
              <a:rPr lang="cs-CZ" dirty="0" smtClean="0"/>
              <a:t>__________    ____________    ____________</a:t>
            </a:r>
          </a:p>
          <a:p>
            <a:r>
              <a:rPr lang="cs-CZ" dirty="0" smtClean="0"/>
              <a:t>__________    ____________    ____________</a:t>
            </a:r>
          </a:p>
          <a:p>
            <a:r>
              <a:rPr lang="cs-CZ" dirty="0" smtClean="0"/>
              <a:t>__________    ____________    ____________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_plně,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m_j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b_chta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s_l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_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hel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pom_že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_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čitel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err="1">
                <a:latin typeface="Arial" pitchFamily="34" charset="0"/>
                <a:cs typeface="Arial" pitchFamily="34" charset="0"/>
              </a:rPr>
              <a:t>p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r_vod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_mysl,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tl_stá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_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těk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pět prst_,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k_puje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_nava, _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klízet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Slunce 9"/>
          <p:cNvSpPr/>
          <p:nvPr/>
        </p:nvSpPr>
        <p:spPr>
          <a:xfrm>
            <a:off x="827584" y="642392"/>
            <a:ext cx="1440160" cy="1418456"/>
          </a:xfrm>
          <a:prstGeom prst="sun">
            <a:avLst/>
          </a:prstGeom>
          <a:solidFill>
            <a:srgbClr val="F55D6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lunce 10"/>
          <p:cNvSpPr/>
          <p:nvPr/>
        </p:nvSpPr>
        <p:spPr>
          <a:xfrm>
            <a:off x="3419872" y="612686"/>
            <a:ext cx="1440160" cy="1448162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lunce 11"/>
          <p:cNvSpPr/>
          <p:nvPr/>
        </p:nvSpPr>
        <p:spPr>
          <a:xfrm>
            <a:off x="6228184" y="612686"/>
            <a:ext cx="1440160" cy="1448161"/>
          </a:xfrm>
          <a:prstGeom prst="sun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1250146" y="936121"/>
            <a:ext cx="5950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atin typeface="Arial Black" pitchFamily="34" charset="0"/>
              </a:rPr>
              <a:t>ú</a:t>
            </a:r>
            <a:endParaRPr lang="cs-CZ" sz="4800" b="1" dirty="0"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842434" y="936120"/>
            <a:ext cx="5950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Arial Black" pitchFamily="34" charset="0"/>
              </a:rPr>
              <a:t>ů</a:t>
            </a:r>
            <a:endParaRPr lang="cs-CZ" sz="4800" dirty="0"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650746" y="921267"/>
            <a:ext cx="5950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atin typeface="Arial Black" pitchFamily="34" charset="0"/>
              </a:rPr>
              <a:t>u</a:t>
            </a:r>
            <a:endParaRPr lang="cs-CZ" sz="4800" b="1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1411" y="2348880"/>
            <a:ext cx="10663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úplně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57704" y="2344011"/>
            <a:ext cx="7649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můj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96136" y="2350669"/>
            <a:ext cx="12650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buchta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611172" y="2848033"/>
            <a:ext cx="6447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sůl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171598" y="2848033"/>
            <a:ext cx="8659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úhel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207447" y="3212976"/>
            <a:ext cx="14654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pomůže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916361" y="2848033"/>
            <a:ext cx="10246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učitel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386984" y="3645024"/>
            <a:ext cx="12859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průvod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076323" y="3212976"/>
            <a:ext cx="11240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úmysl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916361" y="3212795"/>
            <a:ext cx="10438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tlustá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207143" y="3645024"/>
            <a:ext cx="8643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útěk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207447" y="4077072"/>
            <a:ext cx="15840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ět prstů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888864" y="3648110"/>
            <a:ext cx="12458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kupuje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076323" y="4077072"/>
            <a:ext cx="11657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únava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888864" y="4078523"/>
            <a:ext cx="12234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uklízet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5" name="Přímá spojnice 34"/>
          <p:cNvCxnSpPr/>
          <p:nvPr/>
        </p:nvCxnSpPr>
        <p:spPr>
          <a:xfrm>
            <a:off x="1071411" y="4698384"/>
            <a:ext cx="533159" cy="4170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1830306" y="4698384"/>
            <a:ext cx="482352" cy="4170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-1620688" y="2344011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2782497" y="4658220"/>
            <a:ext cx="482352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3682751" y="4678302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4444313" y="4600292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5540273" y="4658220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6604026" y="4658220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1076323" y="5135502"/>
            <a:ext cx="457200" cy="41037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2337159" y="5135502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3264849" y="5135502"/>
            <a:ext cx="457200" cy="41037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4094057" y="5135862"/>
            <a:ext cx="457200" cy="41037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5083073" y="5106662"/>
            <a:ext cx="457200" cy="4680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6436944" y="5123299"/>
            <a:ext cx="504056" cy="42258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>
            <a:off x="1109390" y="5592702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>
            <a:off x="2147204" y="5592702"/>
            <a:ext cx="457200" cy="3911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7074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5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9" dur="1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3" dur="1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>
                      <p:stCondLst>
                        <p:cond delay="indefinite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0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1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7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8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4" grpId="0"/>
      <p:bldP spid="19" grpId="0"/>
      <p:bldP spid="20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1" grpId="0"/>
      <p:bldP spid="3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96021" y="260648"/>
            <a:ext cx="7239000" cy="620869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Dej slova v závorce do správného tvaru: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028" name="Picture 4" descr="C:\Users\08DY\AppData\Local\Microsoft\Windows\Temporary Internet Files\Content.IE5\HX9DTUND\MC9002330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517232"/>
            <a:ext cx="1344265" cy="1197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DY\AppData\Local\Microsoft\Windows\Temporary Internet Files\Content.IE5\B2JD0XI2\MM900283572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238832">
            <a:off x="6660232" y="1196752"/>
            <a:ext cx="1314450" cy="895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DY\AppData\Local\Microsoft\Windows\Temporary Internet Files\Content.IE5\1VLCGMQY\MM900318055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244377"/>
            <a:ext cx="847725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552" y="1907540"/>
            <a:ext cx="21627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h</a:t>
            </a:r>
            <a:r>
              <a:rPr lang="cs-CZ" sz="2400" dirty="0" smtClean="0"/>
              <a:t>odně (</a:t>
            </a:r>
            <a:r>
              <a:rPr lang="cs-CZ" sz="2400" b="1" dirty="0" smtClean="0"/>
              <a:t>motýl</a:t>
            </a:r>
            <a:r>
              <a:rPr lang="cs-CZ" sz="2400" dirty="0" smtClean="0"/>
              <a:t>)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9829" y="2601210"/>
            <a:ext cx="23679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</a:t>
            </a:r>
            <a:r>
              <a:rPr lang="cs-CZ" sz="2400" dirty="0" smtClean="0"/>
              <a:t>eset (</a:t>
            </a:r>
            <a:r>
              <a:rPr lang="cs-CZ" sz="2400" b="1" dirty="0" smtClean="0"/>
              <a:t>chlapec</a:t>
            </a:r>
            <a:r>
              <a:rPr lang="cs-CZ" sz="2400" dirty="0" smtClean="0"/>
              <a:t>)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3209810"/>
            <a:ext cx="18646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a</a:t>
            </a:r>
            <a:r>
              <a:rPr lang="cs-CZ" sz="2400" dirty="0" smtClean="0"/>
              <a:t>lej </a:t>
            </a:r>
            <a:r>
              <a:rPr lang="cs-CZ" sz="2400" b="1" dirty="0" smtClean="0"/>
              <a:t>(strom</a:t>
            </a:r>
            <a:r>
              <a:rPr lang="cs-CZ" sz="2400" dirty="0" smtClean="0"/>
              <a:t>)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3800" y="3831430"/>
            <a:ext cx="27655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bedna </a:t>
            </a:r>
            <a:r>
              <a:rPr lang="cs-CZ" sz="2400" b="1" dirty="0" smtClean="0"/>
              <a:t>(pomeranč)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3800" y="4437111"/>
            <a:ext cx="18517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arta </a:t>
            </a:r>
            <a:r>
              <a:rPr lang="cs-CZ" sz="2400" b="1" dirty="0" smtClean="0"/>
              <a:t>(kluk)</a:t>
            </a:r>
            <a:endParaRPr lang="cs-CZ" sz="2400" b="1" dirty="0"/>
          </a:p>
        </p:txBody>
      </p:sp>
      <p:cxnSp>
        <p:nvCxnSpPr>
          <p:cNvPr id="11" name="Přímá spojnice 10"/>
          <p:cNvCxnSpPr/>
          <p:nvPr/>
        </p:nvCxnSpPr>
        <p:spPr>
          <a:xfrm>
            <a:off x="2917785" y="2295410"/>
            <a:ext cx="230228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2925717" y="2924945"/>
            <a:ext cx="2302287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925717" y="3573016"/>
            <a:ext cx="230228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3319301" y="4210743"/>
            <a:ext cx="215329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2917785" y="4898776"/>
            <a:ext cx="255480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8" name="TextovéPole 1037"/>
          <p:cNvSpPr txBox="1"/>
          <p:nvPr/>
        </p:nvSpPr>
        <p:spPr>
          <a:xfrm>
            <a:off x="549829" y="5053460"/>
            <a:ext cx="18181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kupa </a:t>
            </a:r>
            <a:r>
              <a:rPr lang="cs-CZ" sz="2400" b="1" dirty="0" smtClean="0"/>
              <a:t>(sešit)</a:t>
            </a:r>
            <a:endParaRPr lang="cs-CZ" sz="2400" b="1" dirty="0"/>
          </a:p>
        </p:txBody>
      </p:sp>
      <p:cxnSp>
        <p:nvCxnSpPr>
          <p:cNvPr id="1040" name="Přímá spojnice 1039"/>
          <p:cNvCxnSpPr/>
          <p:nvPr/>
        </p:nvCxnSpPr>
        <p:spPr>
          <a:xfrm>
            <a:off x="2843808" y="5501703"/>
            <a:ext cx="2384196" cy="1552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47" name="Picture 9" descr="C:\Users\08DY\AppData\Local\Microsoft\Windows\Temporary Internet Files\Content.IE5\AMM9QFJ1\MC90019324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331224">
            <a:off x="5522888" y="3920624"/>
            <a:ext cx="2335794" cy="1956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8" name="TextovéPole 1047"/>
          <p:cNvSpPr txBox="1"/>
          <p:nvPr/>
        </p:nvSpPr>
        <p:spPr>
          <a:xfrm>
            <a:off x="3014618" y="1900664"/>
            <a:ext cx="11817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motýlů</a:t>
            </a:r>
            <a:endParaRPr lang="cs-CZ" sz="2400" b="1" dirty="0"/>
          </a:p>
        </p:txBody>
      </p:sp>
      <p:sp>
        <p:nvSpPr>
          <p:cNvPr id="1049" name="TextovéPole 1048"/>
          <p:cNvSpPr txBox="1"/>
          <p:nvPr/>
        </p:nvSpPr>
        <p:spPr>
          <a:xfrm>
            <a:off x="3006706" y="2463281"/>
            <a:ext cx="12971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chlapců</a:t>
            </a:r>
            <a:endParaRPr lang="cs-CZ" sz="2400" b="1" dirty="0"/>
          </a:p>
        </p:txBody>
      </p:sp>
      <p:sp>
        <p:nvSpPr>
          <p:cNvPr id="1051" name="TextovéPole 1050"/>
          <p:cNvSpPr txBox="1"/>
          <p:nvPr/>
        </p:nvSpPr>
        <p:spPr>
          <a:xfrm>
            <a:off x="3014618" y="3196051"/>
            <a:ext cx="11913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stromů</a:t>
            </a:r>
            <a:endParaRPr lang="cs-CZ" sz="2400" b="1" dirty="0"/>
          </a:p>
        </p:txBody>
      </p:sp>
      <p:sp>
        <p:nvSpPr>
          <p:cNvPr id="1052" name="TextovéPole 1051"/>
          <p:cNvSpPr txBox="1"/>
          <p:nvPr/>
        </p:nvSpPr>
        <p:spPr>
          <a:xfrm>
            <a:off x="3302956" y="3749078"/>
            <a:ext cx="17844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pomerančů</a:t>
            </a:r>
            <a:endParaRPr lang="cs-CZ" sz="2400" b="1" dirty="0"/>
          </a:p>
        </p:txBody>
      </p:sp>
      <p:sp>
        <p:nvSpPr>
          <p:cNvPr id="1053" name="TextovéPole 1052"/>
          <p:cNvSpPr txBox="1"/>
          <p:nvPr/>
        </p:nvSpPr>
        <p:spPr>
          <a:xfrm>
            <a:off x="3046285" y="4437110"/>
            <a:ext cx="9749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kluků</a:t>
            </a:r>
            <a:endParaRPr lang="cs-CZ" sz="2400" b="1" dirty="0"/>
          </a:p>
        </p:txBody>
      </p:sp>
      <p:sp>
        <p:nvSpPr>
          <p:cNvPr id="1054" name="TextovéPole 1053"/>
          <p:cNvSpPr txBox="1"/>
          <p:nvPr/>
        </p:nvSpPr>
        <p:spPr>
          <a:xfrm>
            <a:off x="3006706" y="5053460"/>
            <a:ext cx="10214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sešitů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698757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10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8" grpId="0"/>
      <p:bldP spid="1049" grpId="0"/>
      <p:bldP spid="1051" grpId="0"/>
      <p:bldP spid="1052" grpId="0"/>
      <p:bldP spid="1053" grpId="0"/>
      <p:bldP spid="105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1667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A269AB"/>
                </a:solidFill>
              </a:rPr>
              <a:t>Vylušti tajenku:</a:t>
            </a:r>
            <a:endParaRPr lang="cs-CZ" sz="2800" dirty="0">
              <a:solidFill>
                <a:srgbClr val="A269AB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0013245"/>
              </p:ext>
            </p:extLst>
          </p:nvPr>
        </p:nvGraphicFramePr>
        <p:xfrm>
          <a:off x="3563888" y="1628800"/>
          <a:ext cx="4042790" cy="44835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0040"/>
                <a:gridCol w="448518"/>
                <a:gridCol w="404279"/>
                <a:gridCol w="404279"/>
                <a:gridCol w="399108"/>
                <a:gridCol w="409450"/>
                <a:gridCol w="404279"/>
                <a:gridCol w="404279"/>
                <a:gridCol w="404279"/>
                <a:gridCol w="404279"/>
              </a:tblGrid>
              <a:tr h="640510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4051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4051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4051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4051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4051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4051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3545724" y="3671849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60140" y="3637338"/>
            <a:ext cx="3401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34240" y="3645024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88024" y="3645024"/>
            <a:ext cx="333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Ů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20072" y="3645024"/>
            <a:ext cx="322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607263" y="3637338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988101" y="3648224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96043" y="1786998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596043" y="2420888"/>
            <a:ext cx="333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Ů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629739" y="3068960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583219" y="4293096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N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612073" y="4941168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612161" y="5651430"/>
            <a:ext cx="3209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866391" y="1786998"/>
            <a:ext cx="333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220072" y="178699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990523" y="1786998"/>
            <a:ext cx="3209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444208" y="1786998"/>
            <a:ext cx="3209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782622" y="1786998"/>
            <a:ext cx="333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217667" y="2420888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008666" y="2420888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444208" y="242088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826889" y="2420888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795399" y="3068960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201637" y="3068960"/>
            <a:ext cx="333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042812" y="3091690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438695" y="3091690"/>
            <a:ext cx="3401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801241" y="3068960"/>
            <a:ext cx="333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026782" y="4333746"/>
            <a:ext cx="333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Ů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6427474" y="4333746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826889" y="4311087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7191752" y="4313513"/>
            <a:ext cx="316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220072" y="4941168"/>
            <a:ext cx="333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008666" y="4954089"/>
            <a:ext cx="3401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6427474" y="496547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809597" y="5651430"/>
            <a:ext cx="333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5224881" y="565143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6058842" y="561998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4396570" y="1786998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795399" y="2420888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4395822" y="3068960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3208207" y="3671849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5180798" y="4333746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4795399" y="4987347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4395822" y="5651430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251520" y="1412776"/>
            <a:ext cx="25859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1.V sešitě mám pěknou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251520" y="1971664"/>
            <a:ext cx="18117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2.Mládě kozy je</a:t>
            </a:r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251520" y="2438879"/>
            <a:ext cx="13901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3.Rýsujeme</a:t>
            </a:r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272629" y="2890887"/>
            <a:ext cx="17908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4.Malý potok je</a:t>
            </a:r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251520" y="3302517"/>
            <a:ext cx="2924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5.Na stříhání potřebujeme</a:t>
            </a:r>
            <a:endParaRPr lang="cs-CZ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237839" y="3822004"/>
            <a:ext cx="24368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6.Máme těžký domácí</a:t>
            </a:r>
            <a:endParaRPr lang="cs-CZ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237839" y="4293096"/>
            <a:ext cx="27446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7.Ze sluníčka dostaneme</a:t>
            </a:r>
            <a:endParaRPr lang="cs-CZ" dirty="0"/>
          </a:p>
        </p:txBody>
      </p:sp>
      <p:pic>
        <p:nvPicPr>
          <p:cNvPr id="2050" name="Picture 2" descr="C:\Users\08DY\AppData\Local\Microsoft\Windows\Temporary Internet Files\Content.IE5\HX9DTUND\MC9003607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0170" y="4557971"/>
            <a:ext cx="1227314" cy="2179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2374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7" dur="5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3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5" grpId="0"/>
      <p:bldP spid="26" grpId="0"/>
      <p:bldP spid="27" grpId="0"/>
      <p:bldP spid="31" grpId="0"/>
      <p:bldP spid="32" grpId="0"/>
      <p:bldP spid="33" grpId="0"/>
      <p:bldP spid="34" grpId="0"/>
      <p:bldP spid="36" grpId="0"/>
      <p:bldP spid="37" grpId="0"/>
      <p:bldP spid="38" grpId="0"/>
      <p:bldP spid="39" grpId="0"/>
      <p:bldP spid="40" grpId="0"/>
      <p:bldP spid="41" grpId="0"/>
      <p:bldP spid="43" grpId="0"/>
      <p:bldP spid="44" grpId="0"/>
      <p:bldP spid="45" grpId="0"/>
      <p:bldP spid="47" grpId="0"/>
      <p:bldP spid="48" grpId="0"/>
      <p:bldP spid="5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76712"/>
          </a:xfrm>
        </p:spPr>
        <p:txBody>
          <a:bodyPr/>
          <a:lstStyle/>
          <a:p>
            <a:r>
              <a:rPr lang="cs-CZ" dirty="0" err="1" smtClean="0"/>
              <a:t>DoplŇ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C00000"/>
                </a:solidFill>
              </a:rPr>
              <a:t>u,ú,ů</a:t>
            </a:r>
            <a:r>
              <a:rPr lang="cs-CZ" dirty="0" smtClean="0"/>
              <a:t> do textu: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3017" y="1238486"/>
            <a:ext cx="7643192" cy="4846320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Sněhurka a 7 trpaslíků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sz="2400" dirty="0" smtClean="0"/>
              <a:t> Jednou chystala </a:t>
            </a:r>
            <a:r>
              <a:rPr lang="cs-CZ" sz="2400" dirty="0" err="1" smtClean="0"/>
              <a:t>Sněh_rka</a:t>
            </a:r>
            <a:r>
              <a:rPr lang="cs-CZ" sz="2400" dirty="0" smtClean="0"/>
              <a:t> </a:t>
            </a:r>
            <a:r>
              <a:rPr lang="cs-CZ" sz="2400" dirty="0" err="1" smtClean="0"/>
              <a:t>trpaslík_m</a:t>
            </a:r>
            <a:r>
              <a:rPr lang="cs-CZ" sz="2400" dirty="0" smtClean="0"/>
              <a:t> narozeninovou oslavu. Upekla 7 dort_ , 7 koláč_ a připravila i jiné </a:t>
            </a:r>
          </a:p>
          <a:p>
            <a:pPr marL="0" indent="0">
              <a:buNone/>
            </a:pPr>
            <a:r>
              <a:rPr lang="cs-CZ" sz="2400" dirty="0" smtClean="0"/>
              <a:t>_</a:t>
            </a:r>
            <a:r>
              <a:rPr lang="cs-CZ" sz="2400" dirty="0" err="1" smtClean="0"/>
              <a:t>žasné</a:t>
            </a:r>
            <a:r>
              <a:rPr lang="cs-CZ" sz="2400" dirty="0" smtClean="0"/>
              <a:t> dobroty: horkou čokolád_, 7 druh_  zmrzlino- </a:t>
            </a:r>
          </a:p>
          <a:p>
            <a:pPr marL="0" indent="0">
              <a:buNone/>
            </a:pPr>
            <a:r>
              <a:rPr lang="cs-CZ" sz="2400" dirty="0" err="1"/>
              <a:t>v</a:t>
            </a:r>
            <a:r>
              <a:rPr lang="cs-CZ" sz="2400" dirty="0" err="1" smtClean="0"/>
              <a:t>ých</a:t>
            </a:r>
            <a:r>
              <a:rPr lang="cs-CZ" sz="2400" dirty="0" smtClean="0"/>
              <a:t> pohár_, spoust_ </a:t>
            </a:r>
            <a:r>
              <a:rPr lang="cs-CZ" sz="2400" dirty="0" err="1" smtClean="0"/>
              <a:t>oříšk</a:t>
            </a:r>
            <a:r>
              <a:rPr lang="cs-CZ" sz="2400" dirty="0" smtClean="0"/>
              <a:t>_, banán_ a bonbon_. Na </a:t>
            </a:r>
          </a:p>
          <a:p>
            <a:pPr marL="0" indent="0">
              <a:buNone/>
            </a:pPr>
            <a:r>
              <a:rPr lang="cs-CZ" sz="2400" dirty="0" err="1"/>
              <a:t>s</a:t>
            </a:r>
            <a:r>
              <a:rPr lang="cs-CZ" sz="2400" dirty="0" err="1" smtClean="0"/>
              <a:t>t_l</a:t>
            </a:r>
            <a:r>
              <a:rPr lang="cs-CZ" sz="2400" dirty="0" smtClean="0"/>
              <a:t> ještě připravila 7 </a:t>
            </a:r>
            <a:r>
              <a:rPr lang="cs-CZ" sz="2400" dirty="0" err="1" smtClean="0"/>
              <a:t>talířk</a:t>
            </a:r>
            <a:r>
              <a:rPr lang="cs-CZ" sz="2400" dirty="0" smtClean="0"/>
              <a:t>_, </a:t>
            </a:r>
            <a:r>
              <a:rPr lang="cs-CZ" sz="2400" dirty="0" err="1" smtClean="0"/>
              <a:t>k_s</a:t>
            </a:r>
            <a:r>
              <a:rPr lang="cs-CZ" sz="2400" dirty="0" smtClean="0"/>
              <a:t>  _</a:t>
            </a:r>
            <a:r>
              <a:rPr lang="cs-CZ" sz="2400" dirty="0" err="1" smtClean="0"/>
              <a:t>zeného</a:t>
            </a:r>
            <a:r>
              <a:rPr lang="cs-CZ" sz="2400" dirty="0" smtClean="0"/>
              <a:t>, </a:t>
            </a:r>
            <a:r>
              <a:rPr lang="cs-CZ" sz="2400" dirty="0" err="1" smtClean="0"/>
              <a:t>p_lku</a:t>
            </a:r>
            <a:r>
              <a:rPr lang="cs-CZ" sz="2400" dirty="0" smtClean="0"/>
              <a:t> </a:t>
            </a:r>
          </a:p>
          <a:p>
            <a:pPr marL="0" indent="0">
              <a:buNone/>
            </a:pPr>
            <a:r>
              <a:rPr lang="cs-CZ" sz="2400" dirty="0"/>
              <a:t>c</a:t>
            </a:r>
            <a:r>
              <a:rPr lang="cs-CZ" sz="2400" dirty="0" smtClean="0"/>
              <a:t>hleba, několik druh_  sýr_. Nakonec rozdala </a:t>
            </a:r>
            <a:r>
              <a:rPr lang="cs-CZ" sz="2400" dirty="0" err="1" smtClean="0"/>
              <a:t>trpaslí</a:t>
            </a:r>
            <a:r>
              <a:rPr lang="cs-CZ" sz="2400" dirty="0" smtClean="0"/>
              <a:t>- </a:t>
            </a:r>
          </a:p>
          <a:p>
            <a:pPr marL="0" indent="0">
              <a:buNone/>
            </a:pPr>
            <a:r>
              <a:rPr lang="cs-CZ" sz="2400" dirty="0" err="1"/>
              <a:t>k</a:t>
            </a:r>
            <a:r>
              <a:rPr lang="cs-CZ" sz="2400" dirty="0" err="1" smtClean="0"/>
              <a:t>_m</a:t>
            </a:r>
            <a:r>
              <a:rPr lang="cs-CZ" sz="2400" dirty="0" smtClean="0"/>
              <a:t> 7 </a:t>
            </a:r>
            <a:r>
              <a:rPr lang="cs-CZ" sz="2400" dirty="0" err="1" smtClean="0"/>
              <a:t>dárk</a:t>
            </a:r>
            <a:r>
              <a:rPr lang="cs-CZ" sz="2400" dirty="0" smtClean="0"/>
              <a:t>_. To bylo _divu! To bylo _žasu, když to </a:t>
            </a:r>
          </a:p>
          <a:p>
            <a:pPr marL="0" indent="0">
              <a:buNone/>
            </a:pPr>
            <a:r>
              <a:rPr lang="cs-CZ" sz="2400" dirty="0" smtClean="0"/>
              <a:t>všechno _viděli!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1026" name="Picture 2" descr="C:\Users\08DY\AppData\Local\Microsoft\Windows\Temporary Internet Files\Content.IE5\HX9DTUND\MC9004156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437112"/>
            <a:ext cx="2856458" cy="2523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419872" y="1661488"/>
            <a:ext cx="3658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u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148064" y="1661488"/>
            <a:ext cx="3658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ů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6969" y="1988840"/>
            <a:ext cx="3658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ů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667817" y="1995699"/>
            <a:ext cx="3658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ů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4199" y="2379439"/>
            <a:ext cx="3658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ú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67817" y="2379439"/>
            <a:ext cx="3658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u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940152" y="2379439"/>
            <a:ext cx="3658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ů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63688" y="2815017"/>
            <a:ext cx="3658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ů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054066" y="2811321"/>
            <a:ext cx="3658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u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48053" y="2806870"/>
            <a:ext cx="3658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ů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110419" y="2806116"/>
            <a:ext cx="3658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ů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616417" y="2805361"/>
            <a:ext cx="3658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ů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63246" y="3237156"/>
            <a:ext cx="3658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ů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077705" y="3237154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ů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574790" y="3202473"/>
            <a:ext cx="3658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u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051052" y="3202005"/>
            <a:ext cx="3658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u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554166" y="3187958"/>
            <a:ext cx="3658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ů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127487" y="3641174"/>
            <a:ext cx="3658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ů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 rot="10800000" flipH="1" flipV="1">
            <a:off x="3862369" y="3641173"/>
            <a:ext cx="4514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ů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67102" y="4024799"/>
            <a:ext cx="3658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ů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864417" y="4025827"/>
            <a:ext cx="3658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ů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236969" y="4021485"/>
            <a:ext cx="3658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ú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5233955" y="4024799"/>
            <a:ext cx="3658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ú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27" name="TextovéPole 1026"/>
          <p:cNvSpPr txBox="1"/>
          <p:nvPr/>
        </p:nvSpPr>
        <p:spPr>
          <a:xfrm>
            <a:off x="1498611" y="4437112"/>
            <a:ext cx="3658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u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248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  <p:bldP spid="10" grpId="0"/>
      <p:bldP spid="11" grpId="0"/>
      <p:bldP spid="12" grpId="0"/>
      <p:bldP spid="14" grpId="0"/>
      <p:bldP spid="16" grpId="0"/>
      <p:bldP spid="17" grpId="0"/>
      <p:bldP spid="18" grpId="0"/>
      <p:bldP spid="19" grpId="0"/>
      <p:bldP spid="20" grpId="0"/>
      <p:bldP spid="22" grpId="0"/>
      <p:bldP spid="23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1025" grpId="0"/>
      <p:bldP spid="102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692696"/>
            <a:ext cx="7239000" cy="5619024"/>
          </a:xfrm>
        </p:spPr>
        <p:txBody>
          <a:bodyPr/>
          <a:lstStyle/>
          <a:p>
            <a:r>
              <a:rPr lang="cs-CZ" b="1" dirty="0" smtClean="0"/>
              <a:t>Citace</a:t>
            </a:r>
            <a:r>
              <a:rPr lang="cs-CZ" dirty="0" smtClean="0"/>
              <a:t>: </a:t>
            </a:r>
            <a:r>
              <a:rPr lang="cs-CZ" sz="2400" dirty="0" smtClean="0"/>
              <a:t>Veškerý text je dílem autora materiálu,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4.1.2012. </a:t>
            </a:r>
          </a:p>
          <a:p>
            <a:r>
              <a:rPr lang="cs-CZ" sz="2400" b="1" dirty="0" smtClean="0"/>
              <a:t>Použité obrázky: </a:t>
            </a:r>
            <a:r>
              <a:rPr lang="cs-CZ" sz="2400" dirty="0" smtClean="0"/>
              <a:t>Otevřená galerie www.office.</a:t>
            </a:r>
          </a:p>
          <a:p>
            <a:r>
              <a:rPr lang="cs-CZ" sz="2400" dirty="0" smtClean="0"/>
              <a:t>             microsoft.com. 4.1.2012.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41806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2745</TotalTime>
  <Words>438</Words>
  <Application>Microsoft Office PowerPoint</Application>
  <PresentationFormat>Předvádění na obrazovce (4:3)</PresentationFormat>
  <Paragraphs>154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Prezentace aplikace PowerPoint</vt:lpstr>
      <vt:lpstr>Prezentace aplikace PowerPoint</vt:lpstr>
      <vt:lpstr>Prezentace aplikace PowerPoint</vt:lpstr>
      <vt:lpstr>Roztřidˇ slova  správnĚ do sloupečků:</vt:lpstr>
      <vt:lpstr>Dej slova v závorce do správného tvaru:</vt:lpstr>
      <vt:lpstr>Vylušti tajenku:</vt:lpstr>
      <vt:lpstr>DoplŇ u,ú,ů do textu: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08DY</cp:lastModifiedBy>
  <cp:revision>200</cp:revision>
  <dcterms:created xsi:type="dcterms:W3CDTF">2011-06-20T10:40:08Z</dcterms:created>
  <dcterms:modified xsi:type="dcterms:W3CDTF">2012-01-31T15:57:11Z</dcterms:modified>
</cp:coreProperties>
</file>