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4" r:id="rId3"/>
    <p:sldId id="277" r:id="rId4"/>
    <p:sldId id="278" r:id="rId5"/>
    <p:sldId id="279" r:id="rId6"/>
    <p:sldId id="280" r:id="rId7"/>
    <p:sldId id="281" r:id="rId8"/>
    <p:sldId id="28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04EE776-F914-43D8-841E-5385C6AB0ECF}">
          <p14:sldIdLst>
            <p14:sldId id="256"/>
            <p14:sldId id="274"/>
            <p14:sldId id="277"/>
            <p14:sldId id="278"/>
            <p14:sldId id="279"/>
            <p14:sldId id="280"/>
            <p14:sldId id="281"/>
            <p14:sldId id="282"/>
          </p14:sldIdLst>
        </p14:section>
        <p14:section name="Oddíl bez názvu" id="{F1D830BF-1A00-4512-99EF-A68DC246AB2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269AB"/>
    <a:srgbClr val="F1172C"/>
    <a:srgbClr val="EC8A28"/>
    <a:srgbClr val="F55D6B"/>
    <a:srgbClr val="77DB9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34632" autoAdjust="0"/>
    <p:restoredTop sz="86329" autoAdjust="0"/>
  </p:normalViewPr>
  <p:slideViewPr>
    <p:cSldViewPr>
      <p:cViewPr>
        <p:scale>
          <a:sx n="75" d="100"/>
          <a:sy n="75" d="100"/>
        </p:scale>
        <p:origin x="-1002" y="-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658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VY_32_INOVACE_09_Český jazyk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Podstatná jména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VY_32_INOVACE_09_Český jazyk 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40160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Podstatná jména</a:t>
          </a:r>
          <a:endParaRPr lang="cs-CZ" sz="2000" b="1" kern="1200" dirty="0"/>
        </a:p>
      </dsp:txBody>
      <dsp:txXfrm>
        <a:off x="1273857" y="1440160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t>10.2.2012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10.2.2012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6347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1558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10.2.2012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10.2.2012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9501729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 flipV="1">
            <a:off x="0" y="6172200"/>
            <a:ext cx="9324528" cy="6858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upevnění a procvičování probraného učiva. Žáci plní zadané úkoly do sešitu nebo </a:t>
            </a:r>
            <a:r>
              <a:rPr lang="cs-CZ" sz="2000" dirty="0" err="1" smtClean="0">
                <a:solidFill>
                  <a:schemeClr val="tx1"/>
                </a:solidFill>
                <a:latin typeface="+mn-lt"/>
              </a:rPr>
              <a:t>ústně,kdy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 pracují na interaktivní tabuli a po kliknutí se jim zobrazí správná </a:t>
            </a:r>
            <a:r>
              <a:rPr lang="cs-CZ" sz="2000" dirty="0" err="1" smtClean="0">
                <a:solidFill>
                  <a:schemeClr val="tx1"/>
                </a:solidFill>
                <a:latin typeface="+mn-lt"/>
              </a:rPr>
              <a:t>odpověd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ˇ.</a:t>
            </a:r>
            <a:endParaRPr lang="cs-CZ" sz="200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2471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Podstatná jména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145435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Jsou názvy  _______, ________, ______. </a:t>
            </a:r>
          </a:p>
          <a:p>
            <a:endParaRPr lang="cs-CZ" sz="3600" b="1" dirty="0">
              <a:solidFill>
                <a:schemeClr val="tx1"/>
              </a:solidFill>
              <a:latin typeface="+mn-lt"/>
            </a:endParaRPr>
          </a:p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Ukazujeme si na ně slovy :     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   ____   ____   ____   ____   ____   ____   </a:t>
            </a:r>
          </a:p>
          <a:p>
            <a:endParaRPr lang="cs-CZ" sz="3600" b="1" dirty="0">
              <a:solidFill>
                <a:schemeClr val="tx1"/>
              </a:solidFill>
              <a:latin typeface="+mn-lt"/>
            </a:endParaRPr>
          </a:p>
          <a:p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82819" y="980728"/>
            <a:ext cx="1072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osob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980727"/>
            <a:ext cx="1255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zvířat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24328" y="980726"/>
            <a:ext cx="936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věcí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2924944"/>
            <a:ext cx="7761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ten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83768" y="2924943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ta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88858" y="2924944"/>
            <a:ext cx="5485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to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72135" y="2924942"/>
            <a:ext cx="4571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ti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15028" y="2924944"/>
            <a:ext cx="5485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ty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456293" y="2924944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ta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B2JD0XI2\MP9004394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35" y="3645024"/>
            <a:ext cx="2221741" cy="3327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HX9DTUND\MP9004308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264" y="3874472"/>
            <a:ext cx="2868764" cy="2868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Y\AppData\Local\Microsoft\Windows\Temporary Internet Files\Content.IE5\HX9DTUND\MP9004393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1436" y="3645024"/>
            <a:ext cx="2365784" cy="3543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6657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sz="4000" b="1" dirty="0" err="1" smtClean="0">
                <a:solidFill>
                  <a:schemeClr val="accent5">
                    <a:lumMod val="75000"/>
                  </a:schemeClr>
                </a:solidFill>
              </a:rPr>
              <a:t>Roztřidˇslova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 správně do sloupců: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OSOBA           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 ZVÍŘE            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VĚC 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_________       __________      __________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_________       __________      __________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_________       __________      __________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_________       __________      __________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_________       __________      __________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králík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,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chléb, kominík, stůl, dítě, tužka, delfín, cizinec, Lukáš, pavouk, umyvadlo, mládě, děvče, kuře, ponožka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1628800"/>
            <a:ext cx="1114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králík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1628800"/>
            <a:ext cx="10262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chléb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1628800"/>
            <a:ext cx="15151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kominík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98035" y="2152020"/>
            <a:ext cx="7745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stůl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8664" y="2152020"/>
            <a:ext cx="797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dítě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79912" y="2152020"/>
            <a:ext cx="11128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delfín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1099" y="2780928"/>
            <a:ext cx="10775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tužka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02906" y="2780928"/>
            <a:ext cx="12698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cizinec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41925" y="2780928"/>
            <a:ext cx="1390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pavouk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31463" y="3309038"/>
            <a:ext cx="1152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Lukáš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54011" y="3318999"/>
            <a:ext cx="1811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umyvadlo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79912" y="3328443"/>
            <a:ext cx="11769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mládě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31463" y="3933056"/>
            <a:ext cx="11095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děvče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79297" y="3933056"/>
            <a:ext cx="9140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kuře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05300" y="3933056"/>
            <a:ext cx="1560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ponožka</a:t>
            </a:r>
            <a:endParaRPr lang="cs-CZ" sz="2800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611560" y="4456276"/>
            <a:ext cx="792088" cy="6527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927878" y="4466910"/>
            <a:ext cx="626368" cy="6527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252929" y="4469487"/>
            <a:ext cx="626368" cy="626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368374" y="4541495"/>
            <a:ext cx="554360" cy="5543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220072" y="4516125"/>
            <a:ext cx="457200" cy="5543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6033140" y="4505381"/>
            <a:ext cx="464895" cy="565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7074407" y="4456276"/>
            <a:ext cx="648072" cy="6120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801464" y="4999678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2042942" y="4999678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288933" y="5023099"/>
            <a:ext cx="55436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4977533" y="4997947"/>
            <a:ext cx="554360" cy="4823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6269435" y="5050651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7424819" y="5043533"/>
            <a:ext cx="457200" cy="3911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702679" y="5456878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1960048" y="5480299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08DY\AppData\Local\Microsoft\Windows\Temporary Internet Files\Content.IE5\1VLCGMQY\MC900346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5725" y="5446876"/>
            <a:ext cx="1803400" cy="141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290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8" grpId="0"/>
      <p:bldP spid="19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Doplň </a:t>
            </a:r>
            <a:r>
              <a:rPr lang="cs-CZ" sz="3600" b="1" dirty="0" smtClean="0">
                <a:solidFill>
                  <a:srgbClr val="92D050"/>
                </a:solidFill>
              </a:rPr>
              <a:t>i-</a:t>
            </a:r>
            <a:r>
              <a:rPr lang="cs-CZ" sz="3600" b="1" dirty="0" err="1" smtClean="0">
                <a:solidFill>
                  <a:srgbClr val="92D050"/>
                </a:solidFill>
              </a:rPr>
              <a:t>í,y</a:t>
            </a:r>
            <a:r>
              <a:rPr lang="cs-CZ" sz="3600" b="1" dirty="0" smtClean="0">
                <a:solidFill>
                  <a:srgbClr val="92D050"/>
                </a:solidFill>
              </a:rPr>
              <a:t>-ý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a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zařadˇkaždé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slovo do správného okýnka: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tx1"/>
                </a:solidFill>
                <a:latin typeface="+mn-lt"/>
              </a:rPr>
              <a:t>R_č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koš_le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vaj_čko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ch_ba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kř_da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d_vák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post_lka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nož_k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d_tě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tat_nek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slun_čko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k_vadlo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vrán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vrabc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svět_lka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pekař_,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hoš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d_vky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hř_bata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mamink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srd_čka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8311197"/>
              </p:ext>
            </p:extLst>
          </p:nvPr>
        </p:nvGraphicFramePr>
        <p:xfrm>
          <a:off x="1115616" y="2996952"/>
          <a:ext cx="7200801" cy="1872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0267"/>
                <a:gridCol w="2400267"/>
                <a:gridCol w="2400267"/>
              </a:tblGrid>
              <a:tr h="4680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3725573"/>
              </p:ext>
            </p:extLst>
          </p:nvPr>
        </p:nvGraphicFramePr>
        <p:xfrm>
          <a:off x="1115615" y="5373216"/>
          <a:ext cx="7200801" cy="13285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0267"/>
                <a:gridCol w="2400267"/>
                <a:gridCol w="2400267"/>
              </a:tblGrid>
              <a:tr h="442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42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428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763688" y="2492896"/>
            <a:ext cx="10486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TEN</a:t>
            </a:r>
            <a:endParaRPr lang="cs-CZ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2492895"/>
            <a:ext cx="7400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TA</a:t>
            </a:r>
            <a:endParaRPr lang="cs-CZ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32240" y="2492896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TO</a:t>
            </a:r>
            <a:endParaRPr lang="cs-CZ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78490" y="4869160"/>
            <a:ext cx="6190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TI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7558" y="4869159"/>
            <a:ext cx="7328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TY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62312" y="4869158"/>
            <a:ext cx="7400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TA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78490" y="2924944"/>
            <a:ext cx="6832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/>
              <a:t>č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62336" y="2952972"/>
            <a:ext cx="11833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koš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le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1294" y="2924944"/>
            <a:ext cx="1382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vaj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čko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62336" y="3448164"/>
            <a:ext cx="1162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ch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ba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22449" y="3971384"/>
            <a:ext cx="1063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kř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da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71417" y="3448164"/>
            <a:ext cx="1122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vák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852343" y="4345940"/>
            <a:ext cx="16033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post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/>
              <a:t>lka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71417" y="3971384"/>
            <a:ext cx="1124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nož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78121" y="3448164"/>
            <a:ext cx="8242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tě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716775" y="4361798"/>
            <a:ext cx="13436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tat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nek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89392" y="3971384"/>
            <a:ext cx="1601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slun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čko</a:t>
            </a:r>
            <a:endParaRPr lang="cs-CZ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400189" y="4345938"/>
            <a:ext cx="15231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vadlo</a:t>
            </a:r>
            <a:endParaRPr lang="cs-CZ" sz="28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123250" y="5301208"/>
            <a:ext cx="1122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vrán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732143" y="5301208"/>
            <a:ext cx="1200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vrabc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2847" y="5301208"/>
            <a:ext cx="1561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svět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/>
              <a:t>lka</a:t>
            </a:r>
            <a:endParaRPr lang="cs-CZ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690465" y="5824428"/>
            <a:ext cx="1242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pekař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912435" y="6237312"/>
            <a:ext cx="8835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hoš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125908" y="5824428"/>
            <a:ext cx="1143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vky</a:t>
            </a:r>
            <a:endParaRPr lang="cs-CZ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502233" y="5824428"/>
            <a:ext cx="13628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hř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bata</a:t>
            </a:r>
            <a:endParaRPr lang="cs-CZ" sz="28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852343" y="6233322"/>
            <a:ext cx="1762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mamink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471523" y="6229491"/>
            <a:ext cx="1380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srd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čka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12492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9" grpId="0"/>
      <p:bldP spid="30" grpId="0"/>
      <p:bldP spid="31" grpId="0"/>
      <p:bldP spid="32" grpId="0"/>
      <p:bldP spid="33" grpId="0"/>
      <p:bldP spid="35" grpId="0"/>
      <p:bldP spid="36" grpId="0"/>
      <p:bldP spid="37" grpId="0"/>
      <p:bldP spid="43" grpId="0"/>
      <p:bldP spid="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Máte rádi zvířata?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60212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err="1">
                <a:solidFill>
                  <a:schemeClr val="tx1"/>
                </a:solidFill>
                <a:latin typeface="+mn-lt"/>
              </a:rPr>
              <a:t>ž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_rafy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ž_žaly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velbloud_,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št_ky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sumc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zaj_c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sýkork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slon_, havran_, úhoř_,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velr_by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delfín_,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t_gř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k_řátka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kapř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had_,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koč_čk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k_zlata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netopýř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mouch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komář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lišk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hroš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papoušc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sl_ňata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andulk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mravenc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zebr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_, klokan_,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hř_bata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orangutan_,  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Vyber do každého sloupce  3  </a:t>
            </a:r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zástupce:</a:t>
            </a:r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  </a:t>
            </a:r>
            <a:endParaRPr lang="cs-CZ" sz="3200" b="1" dirty="0" smtClean="0">
              <a:solidFill>
                <a:srgbClr val="C00000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3200" b="1" dirty="0">
                <a:solidFill>
                  <a:srgbClr val="C00000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           </a:t>
            </a:r>
            <a:r>
              <a:rPr lang="cs-CZ" sz="3200" b="1" dirty="0" smtClean="0">
                <a:solidFill>
                  <a:srgbClr val="92D050"/>
                </a:solidFill>
                <a:latin typeface="+mn-lt"/>
              </a:rPr>
              <a:t>TI                    TY                    TA  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92D050"/>
                </a:solidFill>
                <a:latin typeface="+mn-lt"/>
              </a:rPr>
              <a:t> 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____________   ______________   _____________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____________   ______________   _____________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____________   ______________   _____________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b="1" dirty="0" smtClean="0">
                <a:solidFill>
                  <a:srgbClr val="00B050"/>
                </a:solidFill>
                <a:latin typeface="+mn-lt"/>
              </a:rPr>
              <a:t>SAVCI             PTÁCI             RYBY              HMYZ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__________   ___________   ___________   ____________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__________   ___________   ___________   ____________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__________   ___________   ___________   ____________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35896" y="3429000"/>
            <a:ext cx="1007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r>
              <a:rPr lang="cs-CZ" sz="2400" b="1" dirty="0" smtClean="0"/>
              <a:t>rafy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19866" y="3890665"/>
            <a:ext cx="1023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r>
              <a:rPr lang="cs-CZ" sz="2400" b="1" dirty="0" smtClean="0"/>
              <a:t>žaly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3429000"/>
            <a:ext cx="15520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velbloud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66580" y="4346650"/>
            <a:ext cx="885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št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r>
              <a:rPr lang="cs-CZ" sz="2400" b="1" dirty="0" smtClean="0"/>
              <a:t>ky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36897" y="3884985"/>
            <a:ext cx="102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sumc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4881" y="4346649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zaj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r>
              <a:rPr lang="cs-CZ" sz="2400" b="1" dirty="0" smtClean="0"/>
              <a:t>c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0152" y="3429000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</a:t>
            </a:r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r>
              <a:rPr lang="cs-CZ" sz="2400" b="1" dirty="0" smtClean="0"/>
              <a:t>řátka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91448" y="3884984"/>
            <a:ext cx="1226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</a:t>
            </a:r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r>
              <a:rPr lang="cs-CZ" sz="2400" b="1" dirty="0" smtClean="0"/>
              <a:t>zlata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91448" y="4345161"/>
            <a:ext cx="12089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sl</a:t>
            </a:r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r>
              <a:rPr lang="cs-CZ" sz="2400" b="1" dirty="0" smtClean="0"/>
              <a:t>ňata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2213" y="5157192"/>
            <a:ext cx="1723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orangutan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7509" y="5517232"/>
            <a:ext cx="1192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hř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r>
              <a:rPr lang="cs-CZ" sz="2400" b="1" dirty="0" smtClean="0"/>
              <a:t>bata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5030" y="5877272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klokan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67182" y="5158183"/>
            <a:ext cx="1362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andulk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355450" y="5517232"/>
            <a:ext cx="1447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papoušc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48424" y="5877271"/>
            <a:ext cx="1261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havran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55976" y="5158183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kapř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355976" y="5517232"/>
            <a:ext cx="954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úhoř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01578" y="5876651"/>
            <a:ext cx="102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sumc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836758" y="5158183"/>
            <a:ext cx="14847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mravenc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005875" y="5517232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komář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008280" y="5877272"/>
            <a:ext cx="13131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mouch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23880" y="772816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490703" y="779836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354273" y="779836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865298" y="772815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074558" y="772814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704190" y="772813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955030" y="779836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039972" y="779836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884368" y="772812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339395" y="1095127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236370" y="1095126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914469" y="1095125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244122" y="1095124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608842" y="1095127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035753" y="1095127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401101" y="1095123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964680" y="1095127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721031" y="1095122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635896" y="1375360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702853" y="1375360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911138" y="1375360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278144" y="1375360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07169" y="1375360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836758" y="1375359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486776" y="1375360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344694" y="1375358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1507094" y="1700808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960464" y="1696142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3635896" y="1696141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035753" y="1700807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836758" y="1696140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964680" y="1697709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7528934" y="1700808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1753182" y="1971020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08DY\AppData\Local\Microsoft\Windows\Temporary Internet Files\Content.IE5\1VLCGMQY\MP9004311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984" y="4672825"/>
            <a:ext cx="1488954" cy="2150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8724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8" fill="hold">
                      <p:stCondLst>
                        <p:cond delay="indefinite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2" fill="hold">
                      <p:stCondLst>
                        <p:cond delay="indefinite"/>
                      </p:stCondLst>
                      <p:childTnLst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6" fill="hold">
                      <p:stCondLst>
                        <p:cond delay="indefinite"/>
                      </p:stCondLst>
                      <p:childTnLst>
                        <p:par>
                          <p:cTn id="307" fill="hold">
                            <p:stCondLst>
                              <p:cond delay="0"/>
                            </p:stCondLst>
                            <p:childTnLst>
                              <p:par>
                                <p:cTn id="3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3" fill="hold">
                      <p:stCondLst>
                        <p:cond delay="indefinite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0" fill="hold">
                      <p:stCondLst>
                        <p:cond delay="indefinite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6" grpId="0"/>
      <p:bldP spid="47" grpId="0"/>
      <p:bldP spid="48" grpId="0"/>
      <p:bldP spid="50" grpId="0"/>
      <p:bldP spid="51" grpId="0"/>
      <p:bldP spid="53" grpId="0"/>
      <p:bldP spid="54" grpId="0"/>
      <p:bldP spid="55" grpId="0"/>
      <p:bldP spid="59" grpId="0"/>
      <p:bldP spid="61" grpId="0"/>
      <p:bldP spid="62" grpId="0"/>
      <p:bldP spid="63" grpId="0"/>
      <p:bldP spid="65" grpId="0"/>
      <p:bldP spid="6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507288" cy="6192688"/>
          </a:xfrm>
        </p:spPr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  <a:latin typeface="+mn-lt"/>
              </a:rPr>
              <a:t>Budulínek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žil u jelena  se  zlatými  parohy. ___  Jednou  odešel  jelen  do  lesa. ___ K  chaloupce  přišly  Jezinky. ___ Klepaly  na  dveře, prosily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Budulínka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 ale  on  jim  neotevřel. ___ Jelen  ho  pochválil  a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Budulínek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byl  rád, že  ho  Jezinky  neodnesly. ___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Urči, jestli  je  to  věta  jednoduchá 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J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nebo  souvětí 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S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!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Ke každé  větě utvoř  otázku !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Z  kolika  </a:t>
            </a:r>
            <a:r>
              <a:rPr lang="cs-CZ" b="1" dirty="0" smtClean="0">
                <a:solidFill>
                  <a:srgbClr val="92D050"/>
                </a:solidFill>
                <a:latin typeface="+mn-lt"/>
              </a:rPr>
              <a:t>vět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se  skládá poslední  větný  celek ?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Vyhledej</a:t>
            </a:r>
            <a:r>
              <a:rPr lang="cs-CZ" b="1" dirty="0" smtClean="0">
                <a:solidFill>
                  <a:srgbClr val="00B050"/>
                </a:solidFill>
                <a:latin typeface="+mn-lt"/>
              </a:rPr>
              <a:t> spojky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: ______________________________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                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předložky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: ___________________________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                 názvy </a:t>
            </a:r>
            <a:r>
              <a:rPr lang="cs-CZ" b="1" dirty="0" smtClean="0">
                <a:solidFill>
                  <a:srgbClr val="C00000"/>
                </a:solidFill>
                <a:latin typeface="+mn-lt"/>
              </a:rPr>
              <a:t>osob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: __________________________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                 názvy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zvířat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: _________________________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                 názvy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věcí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: ___________________________</a:t>
            </a:r>
            <a:endParaRPr lang="cs-CZ" b="1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1026" name="Picture 2" descr="C:\Users\08DY\AppData\Local\Microsoft\Windows\Temporary Internet Files\Content.IE5\1VLCGMQY\MC900192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653136"/>
            <a:ext cx="1381608" cy="1843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AMM9QFJ1\MC90044056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2088" y="3068960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04248" y="116632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476672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399312" y="476672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9752" y="126876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162880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004048" y="1777390"/>
            <a:ext cx="576064" cy="5232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101302" y="1822490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84092" y="3861048"/>
            <a:ext cx="663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ale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18391" y="386104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64188" y="3861048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že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429309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39042" y="4293096"/>
            <a:ext cx="5229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se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38852" y="4300240"/>
            <a:ext cx="604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do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07927" y="430024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74405" y="4293096"/>
            <a:ext cx="5838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na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16074" y="4705464"/>
            <a:ext cx="19399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Budulínek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07927" y="4705464"/>
            <a:ext cx="14430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Jezinky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37141" y="5121864"/>
            <a:ext cx="10038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jelen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656084" y="5619660"/>
            <a:ext cx="1901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chaloupka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759274" y="5619660"/>
            <a:ext cx="1101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dveře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035621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Citace: </a:t>
            </a: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10.2.2012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www.office.microsoft.com.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10.2.2012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  </a:t>
            </a:r>
          </a:p>
          <a:p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22234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3696</TotalTime>
  <Words>552</Words>
  <Application>Microsoft Office PowerPoint</Application>
  <PresentationFormat>Předvádění na obrazovce (4:3)</PresentationFormat>
  <Paragraphs>172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Podstatná jména</vt:lpstr>
      <vt:lpstr>Roztřidˇslova správně do sloupců:</vt:lpstr>
      <vt:lpstr>Doplň i-í,y-ý a zařadˇkaždé slovo do správného okýnka:</vt:lpstr>
      <vt:lpstr>Máte rádi zvířata?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290</cp:revision>
  <dcterms:created xsi:type="dcterms:W3CDTF">2011-06-20T10:40:08Z</dcterms:created>
  <dcterms:modified xsi:type="dcterms:W3CDTF">2012-02-10T16:31:22Z</dcterms:modified>
</cp:coreProperties>
</file>