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5" r:id="rId5"/>
    <p:sldId id="258" r:id="rId6"/>
    <p:sldId id="261" r:id="rId7"/>
    <p:sldId id="259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CC00"/>
    <a:srgbClr val="00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895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VY_32_INOVACE_01_Prvouka 2.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Kolaříková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Jehličnaté stromy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 custLinFactNeighborX="626" custLinFactNeighborY="-2856"/>
      <dgm:spPr/>
    </dgm:pt>
    <dgm:pt modelId="{6140AFEC-043D-4C43-A2F9-D0F5331DF3A3}" type="pres">
      <dgm:prSet presAssocID="{D1B46980-6531-4606-95E6-44980827E919}" presName="rect2" presStyleLbl="alignAcc1" presStyleIdx="1" presStyleCnt="5" custLinFactNeighborX="-294" custLinFactNeighborY="4102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808" custLinFactNeighborY="643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ScaleX="100000" custScaleY="123700" custLinFactNeighborX="808" custLinFactNeighborY="28284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ScaleY="156177" custLinFactNeighborX="-294" custLinFactNeighborY="91930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E56E437-2159-4ECE-81B1-F8B203DD4DBC}" type="presOf" srcId="{D8197B8C-B260-4A16-BDF4-0947B075E274}" destId="{25B08C86-7E15-44DC-BE7F-FFB55DD49D12}" srcOrd="0" destOrd="0" presId="urn:microsoft.com/office/officeart/2005/8/layout/target3"/>
    <dgm:cxn modelId="{D82503CA-2D76-4DB0-BE64-7AC9F94CB9F5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54CD939-DD45-44AD-A22C-F036966CCC49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8D9D5AC-2869-4BF9-8B05-C11F571CA446}" type="presOf" srcId="{D1B46980-6531-4606-95E6-44980827E919}" destId="{6140AFEC-043D-4C43-A2F9-D0F5331DF3A3}" srcOrd="0" destOrd="0" presId="urn:microsoft.com/office/officeart/2005/8/layout/target3"/>
    <dgm:cxn modelId="{1284B723-2F70-4B36-8468-D9A1CE466B2A}" type="presOf" srcId="{D1D4F407-5343-4D3F-B5B9-D407B03CAEB4}" destId="{AED2198E-93D5-4001-81B4-73124B309672}" srcOrd="1" destOrd="0" presId="urn:microsoft.com/office/officeart/2005/8/layout/target3"/>
    <dgm:cxn modelId="{FADC799E-1666-421F-AB70-93DDEF0A30BC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BD75948-4150-4A8A-86FB-16489BCC2677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A11068D-7567-4E62-BAE3-754849FB7F6A}" type="presOf" srcId="{4C35D32F-0EAB-4CD7-82EE-45574DC2A586}" destId="{8BEBB6EC-1DAA-4CAC-8A25-BC0FCBD5DBD5}" srcOrd="0" destOrd="0" presId="urn:microsoft.com/office/officeart/2005/8/layout/target3"/>
    <dgm:cxn modelId="{1B57634A-89BA-4CCC-9EC6-C2B321625502}" type="presOf" srcId="{B651F6E3-6281-48DB-9319-2AEAFDAE7572}" destId="{6BB5E863-4638-4E1D-BFDE-399D028AC4ED}" srcOrd="1" destOrd="0" presId="urn:microsoft.com/office/officeart/2005/8/layout/target3"/>
    <dgm:cxn modelId="{EACF40C8-6B67-4398-9F6D-2E6FA7072595}" type="presOf" srcId="{757F3AB3-0718-4624-B441-E567A8F0AB56}" destId="{333A1088-737F-45CB-B68E-254E46348037}" srcOrd="0" destOrd="0" presId="urn:microsoft.com/office/officeart/2005/8/layout/target3"/>
    <dgm:cxn modelId="{34675E8A-476E-4364-8050-F2DFFF71F8D8}" type="presOf" srcId="{D8197B8C-B260-4A16-BDF4-0947B075E274}" destId="{5A5FFA88-C948-4069-8E93-59FA12366E83}" srcOrd="1" destOrd="0" presId="urn:microsoft.com/office/officeart/2005/8/layout/target3"/>
    <dgm:cxn modelId="{427D124B-A6F3-4B6E-87C8-EA3A193944D3}" type="presParOf" srcId="{333A1088-737F-45CB-B68E-254E46348037}" destId="{F5ABB229-8D3B-4694-996A-96F23CF14429}" srcOrd="0" destOrd="0" presId="urn:microsoft.com/office/officeart/2005/8/layout/target3"/>
    <dgm:cxn modelId="{E66E45A4-2584-417C-A2D3-08CDDCA5ABF2}" type="presParOf" srcId="{333A1088-737F-45CB-B68E-254E46348037}" destId="{F41139FD-01EE-4571-8B17-4FB00FC51163}" srcOrd="1" destOrd="0" presId="urn:microsoft.com/office/officeart/2005/8/layout/target3"/>
    <dgm:cxn modelId="{29D744DA-3B15-4B11-8CB5-80A6D50CB5C6}" type="presParOf" srcId="{333A1088-737F-45CB-B68E-254E46348037}" destId="{D005CE8C-CC26-4C3E-AC11-E15060ECD759}" srcOrd="2" destOrd="0" presId="urn:microsoft.com/office/officeart/2005/8/layout/target3"/>
    <dgm:cxn modelId="{18F72333-ED62-4C31-986B-85D0648F8D03}" type="presParOf" srcId="{333A1088-737F-45CB-B68E-254E46348037}" destId="{2C702D82-9B77-49B7-9568-BB8EB47C3372}" srcOrd="3" destOrd="0" presId="urn:microsoft.com/office/officeart/2005/8/layout/target3"/>
    <dgm:cxn modelId="{750B9877-30C4-4694-ADEA-C67737A34928}" type="presParOf" srcId="{333A1088-737F-45CB-B68E-254E46348037}" destId="{A52A0455-90FF-4808-ABD0-F02540D31D5A}" srcOrd="4" destOrd="0" presId="urn:microsoft.com/office/officeart/2005/8/layout/target3"/>
    <dgm:cxn modelId="{333C809E-9FFA-493E-B19E-FDABF50A3FB1}" type="presParOf" srcId="{333A1088-737F-45CB-B68E-254E46348037}" destId="{6140AFEC-043D-4C43-A2F9-D0F5331DF3A3}" srcOrd="5" destOrd="0" presId="urn:microsoft.com/office/officeart/2005/8/layout/target3"/>
    <dgm:cxn modelId="{E5473DE8-28DA-42EF-9FBD-0744FB29455A}" type="presParOf" srcId="{333A1088-737F-45CB-B68E-254E46348037}" destId="{9358AC05-5D7D-4327-9F80-1AD486AEA664}" srcOrd="6" destOrd="0" presId="urn:microsoft.com/office/officeart/2005/8/layout/target3"/>
    <dgm:cxn modelId="{1DBB7BCE-4287-49A4-B5F4-62D8609B66C7}" type="presParOf" srcId="{333A1088-737F-45CB-B68E-254E46348037}" destId="{313FC574-E1CD-4FB4-B054-0B805CE0447D}" srcOrd="7" destOrd="0" presId="urn:microsoft.com/office/officeart/2005/8/layout/target3"/>
    <dgm:cxn modelId="{5B78EAA0-04C3-42B2-8B61-F4FABF330FBE}" type="presParOf" srcId="{333A1088-737F-45CB-B68E-254E46348037}" destId="{619D679B-A015-4ECF-8348-D1034C574F40}" srcOrd="8" destOrd="0" presId="urn:microsoft.com/office/officeart/2005/8/layout/target3"/>
    <dgm:cxn modelId="{0E3B6DA9-854B-438B-A1B3-F135BFD84635}" type="presParOf" srcId="{333A1088-737F-45CB-B68E-254E46348037}" destId="{322283A8-4A27-4CDA-BAE3-F381106A9174}" srcOrd="9" destOrd="0" presId="urn:microsoft.com/office/officeart/2005/8/layout/target3"/>
    <dgm:cxn modelId="{B4A03C48-52F9-406A-AB82-E33C2FE36DF0}" type="presParOf" srcId="{333A1088-737F-45CB-B68E-254E46348037}" destId="{FFC9F71D-1B4F-4AD9-A4A6-86ADEFC8AF5C}" srcOrd="10" destOrd="0" presId="urn:microsoft.com/office/officeart/2005/8/layout/target3"/>
    <dgm:cxn modelId="{70C127A1-D328-4ED6-A56B-84883D6B9DBC}" type="presParOf" srcId="{333A1088-737F-45CB-B68E-254E46348037}" destId="{25B08C86-7E15-44DC-BE7F-FFB55DD49D12}" srcOrd="11" destOrd="0" presId="urn:microsoft.com/office/officeart/2005/8/layout/target3"/>
    <dgm:cxn modelId="{4F44B489-0D5A-42E7-91F0-29CE10025111}" type="presParOf" srcId="{333A1088-737F-45CB-B68E-254E46348037}" destId="{76644BE8-9D7C-4C09-B250-3D10AF48CBB7}" srcOrd="12" destOrd="0" presId="urn:microsoft.com/office/officeart/2005/8/layout/target3"/>
    <dgm:cxn modelId="{510BD298-E7E8-4BFC-941D-3E088E5D3276}" type="presParOf" srcId="{333A1088-737F-45CB-B68E-254E46348037}" destId="{EE85B701-7295-41C0-BA7A-34D3756A2AE6}" srcOrd="13" destOrd="0" presId="urn:microsoft.com/office/officeart/2005/8/layout/target3"/>
    <dgm:cxn modelId="{028CC087-CE8D-45EC-A108-65E5F6C1B569}" type="presParOf" srcId="{333A1088-737F-45CB-B68E-254E46348037}" destId="{8BEBB6EC-1DAA-4CAC-8A25-BC0FCBD5DBD5}" srcOrd="14" destOrd="0" presId="urn:microsoft.com/office/officeart/2005/8/layout/target3"/>
    <dgm:cxn modelId="{6837BA44-45C3-4EFC-978F-24A9956C00BF}" type="presParOf" srcId="{333A1088-737F-45CB-B68E-254E46348037}" destId="{AED2198E-93D5-4001-81B4-73124B309672}" srcOrd="15" destOrd="0" presId="urn:microsoft.com/office/officeart/2005/8/layout/target3"/>
    <dgm:cxn modelId="{96C026E2-7F98-4FEE-872F-FA48BBF26AE8}" type="presParOf" srcId="{333A1088-737F-45CB-B68E-254E46348037}" destId="{2BE915AB-18AA-4053-B92C-3BFC9ED204BB}" srcOrd="16" destOrd="0" presId="urn:microsoft.com/office/officeart/2005/8/layout/target3"/>
    <dgm:cxn modelId="{E4EDE761-5B39-4A0E-81AA-21B39E5C5186}" type="presParOf" srcId="{333A1088-737F-45CB-B68E-254E46348037}" destId="{6BB5E863-4638-4E1D-BFDE-399D028AC4ED}" srcOrd="17" destOrd="0" presId="urn:microsoft.com/office/officeart/2005/8/layout/target3"/>
    <dgm:cxn modelId="{9C9AE8AC-BD8C-4892-8FEA-E083B69E67F0}" type="presParOf" srcId="{333A1088-737F-45CB-B68E-254E46348037}" destId="{5A5FFA88-C948-4069-8E93-59FA12366E83}" srcOrd="18" destOrd="0" presId="urn:microsoft.com/office/officeart/2005/8/layout/target3"/>
    <dgm:cxn modelId="{1AA0F2A0-4FB1-4953-AA9C-612349B14D3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619722" cy="261972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93916" y="0"/>
          <a:ext cx="6534546" cy="26197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93916" y="0"/>
        <a:ext cx="6534546" cy="419155"/>
      </dsp:txXfrm>
    </dsp:sp>
    <dsp:sp modelId="{A52A0455-90FF-4808-ABD0-F02540D31D5A}">
      <dsp:nvSpPr>
        <dsp:cNvPr id="0" name=""/>
        <dsp:cNvSpPr/>
      </dsp:nvSpPr>
      <dsp:spPr>
        <a:xfrm>
          <a:off x="288026" y="360048"/>
          <a:ext cx="2069580" cy="20695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90649" y="504049"/>
          <a:ext cx="6534546" cy="20695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Kolaříková</a:t>
          </a:r>
          <a:endParaRPr lang="cs-CZ" sz="2000" kern="1200" dirty="0"/>
        </a:p>
      </dsp:txBody>
      <dsp:txXfrm>
        <a:off x="1290649" y="504049"/>
        <a:ext cx="6534546" cy="419155"/>
      </dsp:txXfrm>
    </dsp:sp>
    <dsp:sp modelId="{313FC574-E1CD-4FB4-B054-0B805CE0447D}">
      <dsp:nvSpPr>
        <dsp:cNvPr id="0" name=""/>
        <dsp:cNvSpPr/>
      </dsp:nvSpPr>
      <dsp:spPr>
        <a:xfrm>
          <a:off x="550141" y="838311"/>
          <a:ext cx="1519438" cy="151943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309861" y="936102"/>
          <a:ext cx="6534546" cy="15194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VY_32_INOVACE_01_Prvouka 2. ročník</a:t>
          </a:r>
          <a:endParaRPr lang="cs-CZ" sz="2000" kern="1200" dirty="0"/>
        </a:p>
      </dsp:txBody>
      <dsp:txXfrm>
        <a:off x="1309861" y="936102"/>
        <a:ext cx="6534546" cy="419155"/>
      </dsp:txXfrm>
    </dsp:sp>
    <dsp:sp modelId="{FFC9F71D-1B4F-4AD9-A4A6-86ADEFC8AF5C}">
      <dsp:nvSpPr>
        <dsp:cNvPr id="0" name=""/>
        <dsp:cNvSpPr/>
      </dsp:nvSpPr>
      <dsp:spPr>
        <a:xfrm>
          <a:off x="825212" y="1257466"/>
          <a:ext cx="969297" cy="9692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309861" y="1416760"/>
          <a:ext cx="6534546" cy="11990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Jehličnaté stromy</a:t>
          </a:r>
          <a:endParaRPr lang="cs-CZ" sz="2000" kern="1200" dirty="0"/>
        </a:p>
      </dsp:txBody>
      <dsp:txXfrm>
        <a:off x="1309861" y="1416760"/>
        <a:ext cx="6534546" cy="518495"/>
      </dsp:txXfrm>
    </dsp:sp>
    <dsp:sp modelId="{EE85B701-7295-41C0-BA7A-34D3756A2AE6}">
      <dsp:nvSpPr>
        <dsp:cNvPr id="0" name=""/>
        <dsp:cNvSpPr/>
      </dsp:nvSpPr>
      <dsp:spPr>
        <a:xfrm>
          <a:off x="1100283" y="1676622"/>
          <a:ext cx="419155" cy="41915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90649" y="1944217"/>
          <a:ext cx="6534546" cy="6546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90649" y="1944217"/>
        <a:ext cx="6534546" cy="6546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wmf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2549746655"/>
              </p:ext>
            </p:extLst>
          </p:nvPr>
        </p:nvGraphicFramePr>
        <p:xfrm>
          <a:off x="761084" y="836712"/>
          <a:ext cx="7844408" cy="2619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501317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273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Anotace :</a:t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057220"/>
            <a:ext cx="86964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Materiál slouží k procvičení poznávání jehličnatých stromů a následný nácvik</a:t>
            </a:r>
          </a:p>
          <a:p>
            <a:r>
              <a:rPr lang="cs-CZ" dirty="0" smtClean="0"/>
              <a:t> aplikace v praxi. Žáci pracují na interaktivní tabuli, po kliknutí se jim zobrazí správné řešení.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5097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accent3">
                    <a:lumMod val="75000"/>
                  </a:schemeClr>
                </a:solidFill>
              </a:rPr>
              <a:t>Jehličnaté stromy</a:t>
            </a:r>
            <a:endParaRPr lang="cs-CZ" b="1" u="sng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50946" y="4509120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SMRK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14858" y="4509120"/>
            <a:ext cx="780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JEDLE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57928" y="4510442"/>
            <a:ext cx="12690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BOROVICE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458569" y="4509120"/>
            <a:ext cx="10999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MODŘÍN</a:t>
            </a:r>
            <a:endParaRPr lang="cs-CZ" sz="2000" dirty="0"/>
          </a:p>
        </p:txBody>
      </p:sp>
      <p:pic>
        <p:nvPicPr>
          <p:cNvPr id="6" name="Picture 3" descr="C:\Users\08DY\AppData\Local\Microsoft\Windows\Temporary Internet Files\Content.IE5\O6IX9RDC\MP90042521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4245" y="1986261"/>
            <a:ext cx="2181741" cy="198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DY\AppData\Local\Microsoft\Windows\Temporary Internet Files\Content.IE5\7AMNEOH2\MP9004075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25" y="2006637"/>
            <a:ext cx="2306479" cy="198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08DY\AppData\Local\Microsoft\Windows\Temporary Internet Files\Content.IE5\O6IX9RDC\MP90039962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86261"/>
            <a:ext cx="1957388" cy="202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08DY\AppData\Local\Microsoft\Windows\Temporary Internet Files\Content.IE5\O6IX9RDC\MP90040752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40524" y="1986261"/>
            <a:ext cx="1936072" cy="2029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25727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atin typeface="+mn-lt"/>
              </a:rPr>
              <a:t>Stromy rozlišujeme podle </a:t>
            </a:r>
            <a:r>
              <a:rPr lang="cs-CZ" sz="4000" b="1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>listů</a:t>
            </a:r>
            <a:endParaRPr lang="cs-CZ" sz="40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24744"/>
            <a:ext cx="8712968" cy="54726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                  </a:t>
            </a:r>
            <a:r>
              <a:rPr lang="cs-CZ" sz="3600" dirty="0" smtClean="0"/>
              <a:t>na </a:t>
            </a:r>
            <a:r>
              <a:rPr lang="cs-CZ" sz="3600" dirty="0" smtClean="0">
                <a:solidFill>
                  <a:srgbClr val="00FF00"/>
                </a:solidFill>
              </a:rPr>
              <a:t>listnaté</a:t>
            </a:r>
            <a:r>
              <a:rPr lang="cs-CZ" sz="3600" dirty="0" smtClean="0"/>
              <a:t> a</a:t>
            </a:r>
            <a:r>
              <a:rPr lang="cs-CZ" sz="3600" dirty="0" smtClean="0">
                <a:solidFill>
                  <a:srgbClr val="00FF00"/>
                </a:solidFill>
              </a:rPr>
              <a:t> jehličnaté</a:t>
            </a:r>
            <a:r>
              <a:rPr lang="cs-CZ" sz="3600" dirty="0" smtClean="0"/>
              <a:t>.</a:t>
            </a:r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r>
              <a:rPr lang="cs-CZ" sz="3600" dirty="0" smtClean="0"/>
              <a:t>Listy jehličnatých stromů – </a:t>
            </a:r>
            <a:r>
              <a:rPr lang="cs-CZ" sz="3600" b="1" dirty="0" smtClean="0">
                <a:solidFill>
                  <a:srgbClr val="009900"/>
                </a:solidFill>
              </a:rPr>
              <a:t>jehlice</a:t>
            </a:r>
            <a:r>
              <a:rPr lang="cs-CZ" sz="3600" dirty="0" smtClean="0"/>
              <a:t> (</a:t>
            </a:r>
            <a:r>
              <a:rPr lang="cs-CZ" sz="3600" b="1" dirty="0" smtClean="0">
                <a:solidFill>
                  <a:srgbClr val="009900"/>
                </a:solidFill>
              </a:rPr>
              <a:t>jehličí</a:t>
            </a:r>
            <a:r>
              <a:rPr lang="cs-CZ" sz="3600" dirty="0" smtClean="0"/>
              <a:t>)</a:t>
            </a:r>
          </a:p>
          <a:p>
            <a:pPr marL="0" indent="0">
              <a:buNone/>
            </a:pPr>
            <a:r>
              <a:rPr lang="cs-CZ" sz="2800" dirty="0" smtClean="0"/>
              <a:t>Jehlice opadávají postupně a hned dorůstají nové.</a:t>
            </a:r>
          </a:p>
          <a:p>
            <a:pPr marL="0" indent="0">
              <a:buNone/>
            </a:pPr>
            <a:r>
              <a:rPr lang="cs-CZ" sz="2800" dirty="0" smtClean="0"/>
              <a:t>Proto jsou </a:t>
            </a:r>
            <a:r>
              <a:rPr lang="cs-CZ" sz="2800" b="1" dirty="0" smtClean="0">
                <a:solidFill>
                  <a:srgbClr val="00CC00"/>
                </a:solidFill>
              </a:rPr>
              <a:t>stálozelené</a:t>
            </a:r>
            <a:r>
              <a:rPr lang="cs-CZ" sz="2800" dirty="0" smtClean="0"/>
              <a:t>. Pouze </a:t>
            </a:r>
            <a:r>
              <a:rPr lang="cs-CZ" sz="2800" b="1" dirty="0" smtClean="0"/>
              <a:t>modřín</a:t>
            </a:r>
            <a:r>
              <a:rPr lang="cs-CZ" sz="2800" dirty="0" smtClean="0"/>
              <a:t> na zimu </a:t>
            </a:r>
            <a:r>
              <a:rPr lang="cs-CZ" sz="2800" b="1" dirty="0" smtClean="0"/>
              <a:t>opadává</a:t>
            </a:r>
            <a:r>
              <a:rPr lang="cs-CZ" sz="2800" dirty="0" smtClean="0"/>
              <a:t>. </a:t>
            </a:r>
          </a:p>
          <a:p>
            <a:pPr marL="0" indent="0">
              <a:buNone/>
            </a:pPr>
            <a:endParaRPr lang="cs-CZ" sz="2800" b="1" dirty="0"/>
          </a:p>
          <a:p>
            <a:pPr marL="0" indent="0"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Označ           listnaté  a              jehličnaté  stromy:</a:t>
            </a:r>
          </a:p>
          <a:p>
            <a:pPr marL="0" indent="0">
              <a:buNone/>
            </a:pPr>
            <a:r>
              <a:rPr lang="cs-CZ" sz="2800" dirty="0"/>
              <a:t>b</a:t>
            </a:r>
            <a:r>
              <a:rPr lang="cs-CZ" sz="2800" dirty="0" smtClean="0"/>
              <a:t>říza     modřín     buk      javor      smrk       vrba      jedle 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         dub      lípa        jírovec        borovice       topol      </a:t>
            </a:r>
            <a:endParaRPr lang="cs-CZ" sz="2800" dirty="0"/>
          </a:p>
          <a:p>
            <a:pPr marL="0" indent="0">
              <a:buNone/>
            </a:pPr>
            <a:endParaRPr lang="cs-CZ" sz="2800" dirty="0">
              <a:solidFill>
                <a:srgbClr val="C00000"/>
              </a:solidFill>
            </a:endParaRPr>
          </a:p>
        </p:txBody>
      </p:sp>
      <p:pic>
        <p:nvPicPr>
          <p:cNvPr id="4098" name="Picture 2" descr="C:\Users\08DY\AppData\Local\Microsoft\Windows\Temporary Internet Files\Content.IE5\7AMNEOH2\MP90043082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22621" y="1515116"/>
            <a:ext cx="690686" cy="88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08DY\AppData\Local\Microsoft\Windows\Temporary Internet Files\Content.IE5\O6IX9RDC\MP90039900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610818"/>
            <a:ext cx="1208700" cy="690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08DY\AppData\Local\Microsoft\Windows\Temporary Internet Files\Content.IE5\SDP9UWNB\MC900441793[2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26149"/>
            <a:ext cx="1669033" cy="166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08DY\AppData\Local\Microsoft\Windows\Temporary Internet Files\Content.IE5\QJJ1ZJ0N\MC90035981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08900" y="618665"/>
            <a:ext cx="1128713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Vývojový diagram: spojnice 3"/>
          <p:cNvSpPr/>
          <p:nvPr/>
        </p:nvSpPr>
        <p:spPr>
          <a:xfrm>
            <a:off x="1440433" y="4254896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5" name="Vývojový diagram: spojnice 4"/>
          <p:cNvSpPr/>
          <p:nvPr/>
        </p:nvSpPr>
        <p:spPr>
          <a:xfrm>
            <a:off x="3997015" y="4285682"/>
            <a:ext cx="457200" cy="457200"/>
          </a:xfrm>
          <a:prstGeom prst="flowChartConnector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nice 5"/>
          <p:cNvSpPr/>
          <p:nvPr/>
        </p:nvSpPr>
        <p:spPr>
          <a:xfrm>
            <a:off x="410533" y="5216624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1763688" y="5216624"/>
            <a:ext cx="457200" cy="457200"/>
          </a:xfrm>
          <a:prstGeom prst="flowChartConnector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nice 7"/>
          <p:cNvSpPr/>
          <p:nvPr/>
        </p:nvSpPr>
        <p:spPr>
          <a:xfrm>
            <a:off x="2903240" y="5216624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nice 8"/>
          <p:cNvSpPr/>
          <p:nvPr/>
        </p:nvSpPr>
        <p:spPr>
          <a:xfrm>
            <a:off x="4028456" y="5216624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nice 9"/>
          <p:cNvSpPr/>
          <p:nvPr/>
        </p:nvSpPr>
        <p:spPr>
          <a:xfrm>
            <a:off x="5223302" y="5216624"/>
            <a:ext cx="457200" cy="457200"/>
          </a:xfrm>
          <a:prstGeom prst="flowChartConnector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nice 10"/>
          <p:cNvSpPr/>
          <p:nvPr/>
        </p:nvSpPr>
        <p:spPr>
          <a:xfrm>
            <a:off x="6469498" y="5235236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nice 11"/>
          <p:cNvSpPr/>
          <p:nvPr/>
        </p:nvSpPr>
        <p:spPr>
          <a:xfrm>
            <a:off x="7708900" y="5216624"/>
            <a:ext cx="457200" cy="457200"/>
          </a:xfrm>
          <a:prstGeom prst="flowChartConnector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/>
          <p:cNvSpPr/>
          <p:nvPr/>
        </p:nvSpPr>
        <p:spPr>
          <a:xfrm>
            <a:off x="1103040" y="6275780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/>
          <p:cNvSpPr/>
          <p:nvPr/>
        </p:nvSpPr>
        <p:spPr>
          <a:xfrm>
            <a:off x="2183160" y="6275780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/>
          <p:cNvSpPr/>
          <p:nvPr/>
        </p:nvSpPr>
        <p:spPr>
          <a:xfrm>
            <a:off x="3571256" y="6270335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15"/>
          <p:cNvSpPr/>
          <p:nvPr/>
        </p:nvSpPr>
        <p:spPr>
          <a:xfrm>
            <a:off x="5392374" y="6228132"/>
            <a:ext cx="457200" cy="457200"/>
          </a:xfrm>
          <a:prstGeom prst="flowChartConnector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16"/>
          <p:cNvSpPr/>
          <p:nvPr/>
        </p:nvSpPr>
        <p:spPr>
          <a:xfrm>
            <a:off x="6779096" y="6228132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9122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84784"/>
            <a:ext cx="8229600" cy="4968552"/>
          </a:xfrm>
        </p:spPr>
        <p:txBody>
          <a:bodyPr>
            <a:normAutofit/>
          </a:bodyPr>
          <a:lstStyle/>
          <a:p>
            <a:r>
              <a:rPr lang="cs-CZ" sz="2800" u="sng" dirty="0" smtClean="0">
                <a:solidFill>
                  <a:schemeClr val="accent3">
                    <a:lumMod val="75000"/>
                  </a:schemeClr>
                </a:solidFill>
              </a:rPr>
              <a:t>SMRK : </a:t>
            </a:r>
            <a:r>
              <a:rPr lang="cs-CZ" sz="2000" dirty="0" smtClean="0"/>
              <a:t>krátké jehlice, šišky dlouhé - směrem dolů</a:t>
            </a:r>
          </a:p>
          <a:p>
            <a:endParaRPr lang="cs-CZ" sz="2800" u="sng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800" u="sng" dirty="0" smtClean="0">
                <a:solidFill>
                  <a:srgbClr val="FF0000"/>
                </a:solidFill>
              </a:rPr>
              <a:t>JEDLE : </a:t>
            </a:r>
            <a:r>
              <a:rPr lang="cs-CZ" sz="2000" dirty="0" smtClean="0"/>
              <a:t>ploché jehlice, šišky dlouhé – směrem nahoru</a:t>
            </a:r>
          </a:p>
          <a:p>
            <a:endParaRPr lang="cs-CZ" sz="2000" u="sng" dirty="0">
              <a:solidFill>
                <a:srgbClr val="FF0000"/>
              </a:solidFill>
            </a:endParaRPr>
          </a:p>
          <a:p>
            <a:r>
              <a:rPr lang="cs-CZ" sz="2800" u="sng" dirty="0" smtClean="0">
                <a:solidFill>
                  <a:schemeClr val="accent6">
                    <a:lumMod val="50000"/>
                  </a:schemeClr>
                </a:solidFill>
              </a:rPr>
              <a:t>BOROVICE: </a:t>
            </a:r>
            <a:r>
              <a:rPr lang="cs-CZ" sz="2000" dirty="0" smtClean="0"/>
              <a:t>dlouhé jehlice, malé kulaté šišky</a:t>
            </a:r>
          </a:p>
          <a:p>
            <a:endParaRPr lang="cs-CZ" sz="2000" u="sng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8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MODŘÍN: </a:t>
            </a:r>
            <a:r>
              <a:rPr lang="cs-CZ" sz="2000" dirty="0" smtClean="0"/>
              <a:t>měkké krátké jehlice – opadávají, malé šišky</a:t>
            </a:r>
            <a:endParaRPr lang="cs-CZ" sz="2800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050" name="Picture 2" descr="C:\Users\08DY\AppData\Local\Microsoft\Windows\Temporary Internet Files\Content.IE5\7AMNEOH2\MC9003313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7675" y="692695"/>
            <a:ext cx="1560290" cy="1381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8DY\AppData\Local\Microsoft\Windows\Temporary Internet Files\Content.IE5\QJJ1ZJ0N\MP90040177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7201" y="3068960"/>
            <a:ext cx="1046064" cy="1308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8DY\AppData\Local\Microsoft\Windows\Temporary Internet Files\Content.IE5\QJJ1ZJ0N\MC90035063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18025">
            <a:off x="7213971" y="4300913"/>
            <a:ext cx="1509713" cy="179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08DY\AppData\Local\Microsoft\Windows\Temporary Internet Files\Content.IE5\O6IX9RDC\MC90019333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1137281">
            <a:off x="7402520" y="1752198"/>
            <a:ext cx="1132617" cy="169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21484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043066" y="3828340"/>
            <a:ext cx="433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A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314044" y="3842191"/>
            <a:ext cx="415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38877" y="3828339"/>
            <a:ext cx="402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C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13549" y="3842686"/>
            <a:ext cx="4427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D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8768" y="5589240"/>
            <a:ext cx="14285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1. SMRK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156500" y="5589240"/>
            <a:ext cx="13917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2. JEDLE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29542" y="5589240"/>
            <a:ext cx="20969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3. BOROVICE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41551" y="5589240"/>
            <a:ext cx="1863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4. MODŘÍN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19620" y="359658"/>
            <a:ext cx="5116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ÚKOL :</a:t>
            </a:r>
            <a:r>
              <a:rPr lang="cs-CZ" sz="2000" dirty="0" smtClean="0"/>
              <a:t> Přiřaď větvičku ke správnému stromu.</a:t>
            </a:r>
            <a:r>
              <a:rPr lang="cs-CZ" sz="2800" b="1" u="sng" dirty="0" smtClean="0"/>
              <a:t> </a:t>
            </a:r>
            <a:endParaRPr lang="cs-CZ" sz="2800" b="1" u="sng" dirty="0"/>
          </a:p>
        </p:txBody>
      </p:sp>
      <p:pic>
        <p:nvPicPr>
          <p:cNvPr id="3074" name="Picture 2" descr="C:\Users\08DY\AppData\Local\Microsoft\Windows\Temporary Internet Files\Content.IE5\SDP9UWNB\MP90043415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39181" y="1368524"/>
            <a:ext cx="1365223" cy="2045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8DY\AppData\Local\Microsoft\Windows\Temporary Internet Files\Content.IE5\QJJ1ZJ0N\MP90044831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2432" y="1364898"/>
            <a:ext cx="1374399" cy="206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08DY\AppData\Local\Microsoft\Windows\Temporary Internet Files\Content.IE5\7AMNEOH2\MC900331373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15062" y="1613619"/>
            <a:ext cx="1816100" cy="1608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08DY\AppData\Local\Microsoft\Windows\Temporary Internet Files\Content.IE5\SDP9UWNB\MC90019333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1126993">
            <a:off x="6967434" y="1473171"/>
            <a:ext cx="1369516" cy="2052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>
            <a:off x="5148064" y="1340644"/>
            <a:ext cx="0" cy="7968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8481358" y="2417687"/>
            <a:ext cx="0" cy="6917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86732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u="sng" dirty="0" smtClean="0"/>
              <a:t>Řešení : </a:t>
            </a:r>
            <a:endParaRPr lang="cs-CZ" sz="28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1844824"/>
            <a:ext cx="6495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1. C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2708921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 D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3129" y="3645023"/>
            <a:ext cx="6639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3. A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3568" y="4494311"/>
            <a:ext cx="6527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4. B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80750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dirty="0"/>
              <a:t>Citace:  </a:t>
            </a:r>
            <a:r>
              <a:rPr lang="cs-CZ" sz="2800" dirty="0"/>
              <a:t>Veškerý text je dílem autora materiálu, </a:t>
            </a:r>
            <a:r>
              <a:rPr lang="cs-CZ" sz="2800" dirty="0" smtClean="0"/>
              <a:t>2.9.2011.  </a:t>
            </a:r>
            <a:endParaRPr lang="cs-CZ" sz="2800" dirty="0"/>
          </a:p>
          <a:p>
            <a:r>
              <a:rPr lang="cs-CZ" sz="2800" b="1" dirty="0"/>
              <a:t>Použité obrázky: </a:t>
            </a:r>
            <a:r>
              <a:rPr lang="cs-CZ" sz="2800" dirty="0"/>
              <a:t>Otevřená galerie  www.office.microsoft.com. </a:t>
            </a:r>
            <a:r>
              <a:rPr lang="cs-CZ" sz="2800" dirty="0" smtClean="0"/>
              <a:t>2.9.2011.    </a:t>
            </a: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1655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214</Words>
  <Application>Microsoft Office PowerPoint</Application>
  <PresentationFormat>Předvádění na obrazovce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 : </vt:lpstr>
      <vt:lpstr>Jehličnaté stromy</vt:lpstr>
      <vt:lpstr>Stromy rozlišujeme podle listů</vt:lpstr>
      <vt:lpstr>Snímek 5</vt:lpstr>
      <vt:lpstr>Snímek 6</vt:lpstr>
      <vt:lpstr>Řešení : 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08DY</dc:creator>
  <cp:lastModifiedBy>Michaela</cp:lastModifiedBy>
  <cp:revision>29</cp:revision>
  <dcterms:created xsi:type="dcterms:W3CDTF">2011-08-31T11:32:29Z</dcterms:created>
  <dcterms:modified xsi:type="dcterms:W3CDTF">2012-12-17T20:09:30Z</dcterms:modified>
</cp:coreProperties>
</file>