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B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624" autoAdjust="0"/>
  </p:normalViewPr>
  <p:slideViewPr>
    <p:cSldViewPr>
      <p:cViewPr>
        <p:scale>
          <a:sx n="66" d="100"/>
          <a:sy n="66" d="100"/>
        </p:scale>
        <p:origin x="-1422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NÁZEV: VY_32_INOVACE_08_ Prvouka  2. ročník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ZŠ Dolní Benešov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Mgr</a:t>
          </a:r>
          <a:r>
            <a:rPr lang="cs-CZ" dirty="0" smtClean="0"/>
            <a:t>. Hana </a:t>
          </a:r>
          <a:r>
            <a:rPr lang="cs-CZ" dirty="0" smtClean="0"/>
            <a:t>Kolaříková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TEMA: Nemoc.  Úraz.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CZ.1.07/1.4.00/21.1262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3" custLinFactNeighborY="17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Dolní Benešov</a:t>
          </a:r>
          <a:endParaRPr lang="cs-CZ" sz="17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Mgr</a:t>
          </a:r>
          <a:r>
            <a:rPr lang="cs-CZ" sz="1700" kern="1200" dirty="0" smtClean="0"/>
            <a:t>. Hana </a:t>
          </a:r>
          <a:r>
            <a:rPr lang="cs-CZ" sz="1700" kern="1200" dirty="0" smtClean="0"/>
            <a:t>Kolaříková</a:t>
          </a:r>
          <a:endParaRPr lang="cs-CZ" sz="17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VY_32_INOVACE_08_ Prvouka  2. ročník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39210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TEMA: Nemoc.  Úraz.</a:t>
          </a:r>
          <a:endParaRPr lang="cs-CZ" sz="1700" kern="1200" dirty="0"/>
        </a:p>
      </dsp:txBody>
      <dsp:txXfrm>
        <a:off x="1273857" y="1239210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CZ.1.07/1.4.00/21.1262</a:t>
          </a:r>
          <a:endParaRPr lang="cs-CZ" sz="17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76160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a upevňování probrané látky o nemoci a úrazu. Žáci pracují na interaktivní tabuli, odpovídají na otázky a po kliknutí se jim zobrazí správná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ˇ.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b="1" dirty="0" smtClean="0">
                <a:solidFill>
                  <a:srgbClr val="10B610"/>
                </a:solidFill>
              </a:rPr>
              <a:t>NEMOC</a:t>
            </a:r>
            <a:r>
              <a:rPr lang="cs-CZ" b="1" i="1" dirty="0" smtClean="0">
                <a:solidFill>
                  <a:srgbClr val="10B610"/>
                </a:solidFill>
              </a:rPr>
              <a:t> </a:t>
            </a:r>
            <a:r>
              <a:rPr lang="cs-CZ" b="1" dirty="0" smtClean="0">
                <a:solidFill>
                  <a:srgbClr val="10B610"/>
                </a:solidFill>
              </a:rPr>
              <a:t>A ÚRAZ</a:t>
            </a:r>
            <a:endParaRPr lang="cs-CZ" b="1" dirty="0">
              <a:solidFill>
                <a:srgbClr val="10B61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Označ nemoci, škrtni úrazy:  </a:t>
            </a:r>
          </a:p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ngína, odřenina, zápal plic, zlomenina, </a:t>
            </a:r>
          </a:p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c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hřipka, otřes mozku, neštovice, kašel, </a:t>
            </a:r>
          </a:p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ž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loutenka, vymknutý kotník, rýma, </a:t>
            </a:r>
          </a:p>
          <a:p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zánět středního ucha, spalničky, rozbitá </a:t>
            </a:r>
          </a:p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h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lava, vykloubené rameno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831819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10B610"/>
                </a:solidFill>
              </a:rPr>
              <a:t>n</a:t>
            </a:r>
            <a:endParaRPr lang="cs-CZ" sz="2800" b="1" dirty="0">
              <a:solidFill>
                <a:srgbClr val="10B61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801041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n</a:t>
            </a:r>
            <a:endParaRPr lang="cs-CZ" sz="3200" b="1" dirty="0">
              <a:solidFill>
                <a:srgbClr val="10B61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113472" y="2088898"/>
            <a:ext cx="457200" cy="5322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948264" y="2088898"/>
            <a:ext cx="554360" cy="5263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518551" y="2370894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n</a:t>
            </a:r>
            <a:endParaRPr lang="cs-CZ" sz="3200" b="1" dirty="0">
              <a:solidFill>
                <a:srgbClr val="10B61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3707904" y="2615208"/>
            <a:ext cx="554360" cy="554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666695" y="2352053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n</a:t>
            </a:r>
            <a:endParaRPr lang="cs-CZ" sz="3200" b="1" dirty="0">
              <a:solidFill>
                <a:srgbClr val="10B61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50097" y="2328791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n</a:t>
            </a:r>
            <a:endParaRPr lang="cs-CZ" sz="3200" b="1" dirty="0">
              <a:solidFill>
                <a:srgbClr val="10B61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06302" y="2892388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n</a:t>
            </a:r>
            <a:endParaRPr lang="cs-CZ" sz="3200" b="1" dirty="0">
              <a:solidFill>
                <a:srgbClr val="10B61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949080" y="3163979"/>
            <a:ext cx="626368" cy="626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592356" y="2892387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n</a:t>
            </a:r>
            <a:endParaRPr lang="cs-CZ" sz="3200" b="1" dirty="0">
              <a:solidFill>
                <a:srgbClr val="10B61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81162" y="3497959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n</a:t>
            </a:r>
            <a:endParaRPr lang="cs-CZ" sz="3200" b="1" dirty="0">
              <a:solidFill>
                <a:srgbClr val="10B61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666695" y="3502849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n</a:t>
            </a:r>
            <a:endParaRPr lang="cs-CZ" sz="3200" b="1" dirty="0">
              <a:solidFill>
                <a:srgbClr val="10B610"/>
              </a:solidFill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7150097" y="3771727"/>
            <a:ext cx="626368" cy="622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638306" y="4418013"/>
            <a:ext cx="554360" cy="5744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08DY\AppData\Local\Microsoft\Windows\Temporary Internet Files\Content.IE5\B2JD0XI2\MC9002957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063" y="4418013"/>
            <a:ext cx="2817812" cy="260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1VLCGMQY\MC9004114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979" y="4888133"/>
            <a:ext cx="14319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67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6" grpId="0"/>
      <p:bldP spid="20" grpId="0"/>
      <p:bldP spid="21" grpId="0"/>
      <p:bldP spid="22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275040" cy="1268760"/>
          </a:xfrm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Příznaky nemoci:  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z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 _ _ _ _ _  t _ _ _ _ _ _,  r_ _ _,  </a:t>
            </a:r>
          </a:p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k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_ _ _ _, b _ _ _ _ _  v  k _ _ _, </a:t>
            </a:r>
          </a:p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ú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_ _ _ _, b _ _ _ _ _  h _ _ _ _,    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DOPLŇ:</a:t>
            </a:r>
            <a:endParaRPr lang="cs-CZ" sz="3600" b="1" dirty="0">
              <a:solidFill>
                <a:srgbClr val="FF0000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Když jsme nemocní: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měříme si ___________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                jdeme ______________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                ležíme ______________ 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                pijeme ___________________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                užíváme __________________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                                __________________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               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27991" y="1189265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ý</a:t>
            </a:r>
          </a:p>
        </p:txBody>
      </p:sp>
      <p:sp>
        <p:nvSpPr>
          <p:cNvPr id="6" name="TextovéPole 5"/>
          <p:cNvSpPr txBox="1"/>
          <p:nvPr/>
        </p:nvSpPr>
        <p:spPr>
          <a:xfrm flipH="1">
            <a:off x="1030369" y="1189266"/>
            <a:ext cx="3797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51912" y="1189266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š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27655" y="118926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78343" y="1189266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31508" y="118926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á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45278" y="118926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27346" y="1189266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6638" y="1189263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56488" y="118926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66364" y="1189260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95534" y="118926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118926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ý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02417" y="1189258"/>
            <a:ext cx="55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71785" y="118925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44287" y="169663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88644" y="1696634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š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48935" y="169663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56311" y="1690244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32986" y="169663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06424" y="1696634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27346" y="169663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31078" y="1696634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4159731" y="1696634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5407629" y="1696633"/>
            <a:ext cx="344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</a:t>
            </a:r>
            <a:endParaRPr lang="cs-CZ" sz="3200" b="1" dirty="0"/>
          </a:p>
        </p:txBody>
      </p:sp>
      <p:sp>
        <p:nvSpPr>
          <p:cNvPr id="2054" name="TextovéPole 2053"/>
          <p:cNvSpPr txBox="1"/>
          <p:nvPr/>
        </p:nvSpPr>
        <p:spPr>
          <a:xfrm>
            <a:off x="5642758" y="169663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</a:t>
            </a:r>
            <a:endParaRPr lang="cs-CZ" sz="3200" b="1" dirty="0"/>
          </a:p>
        </p:txBody>
      </p:sp>
      <p:sp>
        <p:nvSpPr>
          <p:cNvPr id="2055" name="TextovéPole 2054"/>
          <p:cNvSpPr txBox="1"/>
          <p:nvPr/>
        </p:nvSpPr>
        <p:spPr>
          <a:xfrm>
            <a:off x="5992404" y="1696631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</a:t>
            </a:r>
            <a:endParaRPr lang="cs-CZ" sz="3200" b="1" dirty="0"/>
          </a:p>
        </p:txBody>
      </p:sp>
      <p:sp>
        <p:nvSpPr>
          <p:cNvPr id="2056" name="TextovéPole 2055"/>
          <p:cNvSpPr txBox="1"/>
          <p:nvPr/>
        </p:nvSpPr>
        <p:spPr>
          <a:xfrm>
            <a:off x="1130840" y="2208091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</a:t>
            </a:r>
            <a:endParaRPr lang="cs-CZ" sz="3200" b="1" dirty="0"/>
          </a:p>
        </p:txBody>
      </p:sp>
      <p:sp>
        <p:nvSpPr>
          <p:cNvPr id="2057" name="TextovéPole 2056"/>
          <p:cNvSpPr txBox="1"/>
          <p:nvPr/>
        </p:nvSpPr>
        <p:spPr>
          <a:xfrm>
            <a:off x="1445766" y="220809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058" name="TextovéPole 2057"/>
          <p:cNvSpPr txBox="1"/>
          <p:nvPr/>
        </p:nvSpPr>
        <p:spPr>
          <a:xfrm>
            <a:off x="1751363" y="220718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sp>
        <p:nvSpPr>
          <p:cNvPr id="2061" name="TextovéPole 2060"/>
          <p:cNvSpPr txBox="1"/>
          <p:nvPr/>
        </p:nvSpPr>
        <p:spPr>
          <a:xfrm>
            <a:off x="2105860" y="220809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062" name="TextovéPole 2061"/>
          <p:cNvSpPr txBox="1"/>
          <p:nvPr/>
        </p:nvSpPr>
        <p:spPr>
          <a:xfrm>
            <a:off x="2858468" y="220809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2063" name="TextovéPole 2062"/>
          <p:cNvSpPr txBox="1"/>
          <p:nvPr/>
        </p:nvSpPr>
        <p:spPr>
          <a:xfrm>
            <a:off x="3206424" y="2208091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2065" name="TextovéPole 2064"/>
          <p:cNvSpPr txBox="1"/>
          <p:nvPr/>
        </p:nvSpPr>
        <p:spPr>
          <a:xfrm>
            <a:off x="3527346" y="220809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2066" name="TextovéPole 2065"/>
          <p:cNvSpPr txBox="1"/>
          <p:nvPr/>
        </p:nvSpPr>
        <p:spPr>
          <a:xfrm>
            <a:off x="3851790" y="2208091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2069" name="TextovéPole 2068"/>
          <p:cNvSpPr txBox="1"/>
          <p:nvPr/>
        </p:nvSpPr>
        <p:spPr>
          <a:xfrm>
            <a:off x="4127886" y="2207185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2071" name="TextovéPole 2070"/>
          <p:cNvSpPr txBox="1"/>
          <p:nvPr/>
        </p:nvSpPr>
        <p:spPr>
          <a:xfrm>
            <a:off x="4903572" y="2208091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2072" name="TextovéPole 2071"/>
          <p:cNvSpPr txBox="1"/>
          <p:nvPr/>
        </p:nvSpPr>
        <p:spPr>
          <a:xfrm>
            <a:off x="5190262" y="220718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074" name="TextovéPole 2073"/>
          <p:cNvSpPr txBox="1"/>
          <p:nvPr/>
        </p:nvSpPr>
        <p:spPr>
          <a:xfrm>
            <a:off x="5546449" y="2207183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sp>
        <p:nvSpPr>
          <p:cNvPr id="2075" name="TextovéPole 2074"/>
          <p:cNvSpPr txBox="1"/>
          <p:nvPr/>
        </p:nvSpPr>
        <p:spPr>
          <a:xfrm>
            <a:off x="5831334" y="220809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y</a:t>
            </a:r>
          </a:p>
        </p:txBody>
      </p:sp>
      <p:sp>
        <p:nvSpPr>
          <p:cNvPr id="2076" name="TextovéPole 2075"/>
          <p:cNvSpPr txBox="1"/>
          <p:nvPr/>
        </p:nvSpPr>
        <p:spPr>
          <a:xfrm>
            <a:off x="5575307" y="3173129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teplotu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077" name="TextovéPole 2076"/>
          <p:cNvSpPr txBox="1"/>
          <p:nvPr/>
        </p:nvSpPr>
        <p:spPr>
          <a:xfrm>
            <a:off x="5151308" y="3609123"/>
            <a:ext cx="1269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 lékaři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078" name="TextovéPole 2077"/>
          <p:cNvSpPr txBox="1"/>
          <p:nvPr/>
        </p:nvSpPr>
        <p:spPr>
          <a:xfrm>
            <a:off x="5250311" y="4023394"/>
            <a:ext cx="1390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v</a:t>
            </a:r>
            <a:r>
              <a:rPr lang="cs-CZ" sz="2400" b="1" dirty="0" smtClean="0">
                <a:solidFill>
                  <a:srgbClr val="00B050"/>
                </a:solidFill>
              </a:rPr>
              <a:t> posteli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079" name="TextovéPole 2078"/>
          <p:cNvSpPr txBox="1"/>
          <p:nvPr/>
        </p:nvSpPr>
        <p:spPr>
          <a:xfrm>
            <a:off x="5224494" y="4365103"/>
            <a:ext cx="2481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d</a:t>
            </a:r>
            <a:r>
              <a:rPr lang="cs-CZ" sz="2400" b="1" dirty="0" smtClean="0">
                <a:solidFill>
                  <a:srgbClr val="00B050"/>
                </a:solidFill>
              </a:rPr>
              <a:t>ostatek tekutin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080" name="TextovéPole 2079"/>
          <p:cNvSpPr txBox="1"/>
          <p:nvPr/>
        </p:nvSpPr>
        <p:spPr>
          <a:xfrm>
            <a:off x="5546449" y="4807801"/>
            <a:ext cx="2336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l</a:t>
            </a:r>
            <a:r>
              <a:rPr lang="cs-CZ" sz="2400" b="1" dirty="0" smtClean="0">
                <a:solidFill>
                  <a:srgbClr val="00B050"/>
                </a:solidFill>
              </a:rPr>
              <a:t>éky, které nám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082" name="TextovéPole 2081"/>
          <p:cNvSpPr txBox="1"/>
          <p:nvPr/>
        </p:nvSpPr>
        <p:spPr>
          <a:xfrm>
            <a:off x="5586688" y="5157192"/>
            <a:ext cx="2363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p</a:t>
            </a:r>
            <a:r>
              <a:rPr lang="cs-CZ" sz="2400" b="1" dirty="0" smtClean="0">
                <a:solidFill>
                  <a:srgbClr val="00B050"/>
                </a:solidFill>
              </a:rPr>
              <a:t>ředepíše lékař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2083" name="Picture 4" descr="C:\Users\08DY\AppData\Local\Microsoft\Windows\Temporary Internet Files\Content.IE5\AMM9QFJ1\MC900361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923" y="3634794"/>
            <a:ext cx="2887900" cy="274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865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7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2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2" dur="500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7" dur="5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2" dur="5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20" grpId="0"/>
      <p:bldP spid="21" grpId="0"/>
      <p:bldP spid="23" grpId="0"/>
      <p:bldP spid="24" grpId="0"/>
      <p:bldP spid="25" grpId="0"/>
      <p:bldP spid="27" grpId="0"/>
      <p:bldP spid="28" grpId="0"/>
      <p:bldP spid="31" grpId="0"/>
      <p:bldP spid="2048" grpId="0"/>
      <p:bldP spid="2052" grpId="0"/>
      <p:bldP spid="2054" grpId="0"/>
      <p:bldP spid="2055" grpId="0"/>
      <p:bldP spid="2056" grpId="0"/>
      <p:bldP spid="2057" grpId="0"/>
      <p:bldP spid="2058" grpId="0"/>
      <p:bldP spid="2061" grpId="0"/>
      <p:bldP spid="2062" grpId="0"/>
      <p:bldP spid="2063" grpId="0"/>
      <p:bldP spid="2065" grpId="0"/>
      <p:bldP spid="2066" grpId="0"/>
      <p:bldP spid="2069" grpId="0"/>
      <p:bldP spid="2071" grpId="0"/>
      <p:bldP spid="2072" grpId="0"/>
      <p:bldP spid="2074" grpId="0"/>
      <p:bldP spid="2075" grpId="0"/>
      <p:bldP spid="2076" grpId="0"/>
      <p:bldP spid="2077" grpId="0"/>
      <p:bldP spid="2078" grpId="0"/>
      <p:bldP spid="2079" grpId="0"/>
      <p:bldP spid="2080" grpId="0"/>
      <p:bldP spid="208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7895" y="0"/>
            <a:ext cx="8229600" cy="3326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Znáš </a:t>
            </a:r>
            <a:r>
              <a:rPr lang="cs-CZ" sz="3600" b="1" dirty="0" err="1" smtClean="0">
                <a:solidFill>
                  <a:srgbClr val="C00000"/>
                </a:solidFill>
                <a:latin typeface="+mn-lt"/>
              </a:rPr>
              <a:t>odpověd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ˇ?   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Čím měříme teplotu? 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Kdy jde o zvýšenou teplotu?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Kam chodíme k lékaři? 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Kde je nejbližší lékárna? 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Kde je nejbližší nemocnice? 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Co znamenají tyto značky? 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242338"/>
            <a:ext cx="21854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Teploměrem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2055" y="1795533"/>
            <a:ext cx="1037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37 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552" y="2420888"/>
            <a:ext cx="3838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Na zdravotní středisko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11003" y="2956323"/>
            <a:ext cx="34932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U obchodu ,,hruška“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77139" y="3617934"/>
            <a:ext cx="1587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V Opavě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08DY\AppData\Local\Microsoft\Windows\Temporary Internet Files\Content.IE5\B2JD0XI2\MC900411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139" y="4365104"/>
            <a:ext cx="2001820" cy="193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HX9DTUND\MP9003372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728" y="963631"/>
            <a:ext cx="1874640" cy="133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877139" y="6296729"/>
            <a:ext cx="1939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nemocnice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899592" y="4869160"/>
            <a:ext cx="1346448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říž 10"/>
          <p:cNvSpPr/>
          <p:nvPr/>
        </p:nvSpPr>
        <p:spPr>
          <a:xfrm>
            <a:off x="1116478" y="5061756"/>
            <a:ext cx="912676" cy="889248"/>
          </a:xfrm>
          <a:prstGeom prst="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203" y="4752705"/>
            <a:ext cx="2009800" cy="150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3528" y="6166738"/>
            <a:ext cx="22701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rvní pomoc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6260055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lékárna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48773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0758"/>
            <a:ext cx="8229600" cy="1217510"/>
          </a:xfrm>
        </p:spPr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Co nepatří do lékárničky?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979" y="1456349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nůžky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90391" y="1759766"/>
            <a:ext cx="1162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obvaz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69498" y="1456349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hřeben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1759766"/>
            <a:ext cx="1662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teploměr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1456349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náplast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283465"/>
            <a:ext cx="2140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ak na vlasy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52889" y="2282986"/>
            <a:ext cx="1600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rukavice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91437" y="2283465"/>
            <a:ext cx="2411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t</a:t>
            </a:r>
            <a:r>
              <a:rPr lang="cs-CZ" sz="2800" b="1" dirty="0" smtClean="0"/>
              <a:t>rojcípý šátek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41124" y="2924944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prupiska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2948" y="2924944"/>
            <a:ext cx="1101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štětec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34824" y="2924944"/>
            <a:ext cx="1343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telefon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680" y="3512238"/>
            <a:ext cx="1664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obinadlo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32664" y="3512238"/>
            <a:ext cx="1720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žvýkačka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33111" y="3512238"/>
            <a:ext cx="803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nůž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33952" y="3512238"/>
            <a:ext cx="2149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epící páska</a:t>
            </a:r>
            <a:endParaRPr lang="cs-CZ" sz="2800" b="1" dirty="0"/>
          </a:p>
        </p:txBody>
      </p:sp>
      <p:pic>
        <p:nvPicPr>
          <p:cNvPr id="2052" name="Picture 4" descr="C:\Users\08DY\AppData\Local\Microsoft\Windows\Temporary Internet Files\Content.IE5\HX9DTUND\MC9002978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877" y="4312218"/>
            <a:ext cx="1755775" cy="1801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Přímá spojnice 21"/>
          <p:cNvCxnSpPr/>
          <p:nvPr/>
        </p:nvCxnSpPr>
        <p:spPr>
          <a:xfrm>
            <a:off x="3527331" y="1446582"/>
            <a:ext cx="626368" cy="626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187624" y="2253760"/>
            <a:ext cx="556970" cy="626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212157" y="2917844"/>
            <a:ext cx="554360" cy="5205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>
            <a:off x="6070688" y="2909910"/>
            <a:ext cx="626368" cy="626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/>
          <p:nvPr/>
        </p:nvCxnSpPr>
        <p:spPr>
          <a:xfrm>
            <a:off x="3639764" y="3473240"/>
            <a:ext cx="626368" cy="601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2056"/>
          <p:cNvCxnSpPr/>
          <p:nvPr/>
        </p:nvCxnSpPr>
        <p:spPr>
          <a:xfrm>
            <a:off x="5233111" y="3536278"/>
            <a:ext cx="554360" cy="554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0" name="Přímá spojnice 2059"/>
          <p:cNvCxnSpPr/>
          <p:nvPr/>
        </p:nvCxnSpPr>
        <p:spPr>
          <a:xfrm>
            <a:off x="7355977" y="3498316"/>
            <a:ext cx="626368" cy="626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50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1" grpId="0"/>
      <p:bldP spid="12" grpId="0"/>
      <p:bldP spid="13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 Když jsme svědky </a:t>
            </a:r>
            <a:r>
              <a:rPr lang="cs-CZ" sz="3600" dirty="0" smtClean="0">
                <a:solidFill>
                  <a:srgbClr val="92D050"/>
                </a:solidFill>
              </a:rPr>
              <a:t>úrazu</a:t>
            </a:r>
            <a:r>
              <a:rPr lang="cs-CZ" sz="3600" dirty="0" smtClean="0"/>
              <a:t>, zavoláme </a:t>
            </a:r>
            <a:r>
              <a:rPr lang="cs-CZ" sz="3600" dirty="0" smtClean="0">
                <a:solidFill>
                  <a:srgbClr val="FF0000"/>
                </a:solidFill>
              </a:rPr>
              <a:t>dospělého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nebo </a:t>
            </a:r>
            <a:r>
              <a:rPr lang="cs-CZ" sz="3600" dirty="0" smtClean="0">
                <a:solidFill>
                  <a:srgbClr val="FF0000"/>
                </a:solidFill>
              </a:rPr>
              <a:t>záchrannou službu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Přiřad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ˇ správně  telefonní   čísla: </a:t>
            </a:r>
          </a:p>
          <a:p>
            <a:endParaRPr lang="cs-CZ" sz="2800" b="1" dirty="0">
              <a:solidFill>
                <a:schemeClr val="tx1"/>
              </a:solidFill>
              <a:latin typeface="+mn-lt"/>
            </a:endParaRPr>
          </a:p>
          <a:p>
            <a:r>
              <a:rPr lang="cs-CZ" sz="5400" b="1" dirty="0" smtClean="0">
                <a:solidFill>
                  <a:srgbClr val="C00000"/>
                </a:solidFill>
                <a:latin typeface="+mn-lt"/>
              </a:rPr>
              <a:t>150          155           158 </a:t>
            </a:r>
          </a:p>
          <a:p>
            <a:endParaRPr lang="cs-CZ" sz="5400" b="1" dirty="0">
              <a:solidFill>
                <a:srgbClr val="C00000"/>
              </a:solidFill>
              <a:latin typeface="+mn-lt"/>
            </a:endParaRPr>
          </a:p>
          <a:p>
            <a:r>
              <a:rPr lang="cs-CZ" sz="3600" b="1" dirty="0" smtClean="0">
                <a:solidFill>
                  <a:srgbClr val="002060"/>
                </a:solidFill>
                <a:latin typeface="+mn-lt"/>
              </a:rPr>
              <a:t>Policie           hasiči            záchranka</a:t>
            </a:r>
            <a:endParaRPr lang="cs-CZ" sz="3600" b="1" dirty="0">
              <a:solidFill>
                <a:srgbClr val="002060"/>
              </a:solidFill>
              <a:latin typeface="+mn-lt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763688" y="3789040"/>
            <a:ext cx="252028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123728" y="3738736"/>
            <a:ext cx="4774232" cy="1490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283968" y="3738736"/>
            <a:ext cx="3024336" cy="1490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96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036496" cy="764704"/>
          </a:xfrm>
        </p:spPr>
        <p:txBody>
          <a:bodyPr/>
          <a:lstStyle/>
          <a:p>
            <a:r>
              <a:rPr lang="cs-CZ" sz="4000" b="1" dirty="0" smtClean="0"/>
              <a:t>Doplň zásady zdravého života: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0304628"/>
              </p:ext>
            </p:extLst>
          </p:nvPr>
        </p:nvGraphicFramePr>
        <p:xfrm>
          <a:off x="4860030" y="1340768"/>
          <a:ext cx="3826770" cy="424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677"/>
                <a:gridCol w="382677"/>
                <a:gridCol w="382677"/>
                <a:gridCol w="382677"/>
                <a:gridCol w="382677"/>
                <a:gridCol w="382677"/>
                <a:gridCol w="382677"/>
                <a:gridCol w="382677"/>
                <a:gridCol w="382677"/>
                <a:gridCol w="382677"/>
              </a:tblGrid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014184"/>
              </p:ext>
            </p:extLst>
          </p:nvPr>
        </p:nvGraphicFramePr>
        <p:xfrm>
          <a:off x="4499992" y="3429000"/>
          <a:ext cx="360040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8016793"/>
              </p:ext>
            </p:extLst>
          </p:nvPr>
        </p:nvGraphicFramePr>
        <p:xfrm>
          <a:off x="2051720" y="5085184"/>
          <a:ext cx="280831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187"/>
                <a:gridCol w="401187"/>
                <a:gridCol w="430543"/>
                <a:gridCol w="371832"/>
                <a:gridCol w="401187"/>
                <a:gridCol w="401187"/>
                <a:gridCol w="40118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860032" y="137525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6807" y="190101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4597" y="245224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17822" y="299695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357301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6807" y="407707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465313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15719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504" y="1268760"/>
            <a:ext cx="4142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 K lékaři chodíme na pravidelné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7504" y="1700955"/>
            <a:ext cx="44069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 Vhodným osvětlením si chráníme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504" y="2136073"/>
            <a:ext cx="40147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3. Vyhýbáme se prostředí, kde se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7504" y="2582715"/>
            <a:ext cx="28119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4. Pijeme ……. tekutin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7504" y="2966174"/>
            <a:ext cx="24128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5. Jíme ……. stravu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7504" y="3372961"/>
            <a:ext cx="35173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6. Jsme veselí, máme dobrou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7504" y="3773071"/>
            <a:ext cx="39677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7. Často sportujeme a pobýváme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7504" y="4173181"/>
            <a:ext cx="19415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8. Nosíme čisté</a:t>
            </a:r>
            <a:endParaRPr lang="cs-CZ" sz="2000" b="1" dirty="0"/>
          </a:p>
        </p:txBody>
      </p:sp>
      <p:pic>
        <p:nvPicPr>
          <p:cNvPr id="2050" name="Picture 2" descr="C:\Users\08DY\AppData\Local\Microsoft\Windows\Temporary Internet Files\Content.IE5\AMM9QFJ1\MP9001851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78" y="4693260"/>
            <a:ext cx="2677914" cy="180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787431" y="683985"/>
            <a:ext cx="7420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Co nás chrání proti vážným nemocem?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51484" y="1386901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54597" y="138977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05816" y="1403552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71622" y="140355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6812136" y="140355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7176697" y="1389773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7524328" y="140355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7889089" y="1386901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8296765" y="13752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054" name="TextovéPole 2053"/>
          <p:cNvSpPr txBox="1"/>
          <p:nvPr/>
        </p:nvSpPr>
        <p:spPr>
          <a:xfrm>
            <a:off x="5646581" y="1951407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055" name="TextovéPole 2054"/>
          <p:cNvSpPr txBox="1"/>
          <p:nvPr/>
        </p:nvSpPr>
        <p:spPr>
          <a:xfrm>
            <a:off x="6023450" y="1966796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2056" name="TextovéPole 2055"/>
          <p:cNvSpPr txBox="1"/>
          <p:nvPr/>
        </p:nvSpPr>
        <p:spPr>
          <a:xfrm>
            <a:off x="6428528" y="1949982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057" name="TextovéPole 2056"/>
          <p:cNvSpPr txBox="1"/>
          <p:nvPr/>
        </p:nvSpPr>
        <p:spPr>
          <a:xfrm>
            <a:off x="6029083" y="2465932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58" name="TextovéPole 2057"/>
          <p:cNvSpPr txBox="1"/>
          <p:nvPr/>
        </p:nvSpPr>
        <p:spPr>
          <a:xfrm>
            <a:off x="6382842" y="2465932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059" name="TextovéPole 2058"/>
          <p:cNvSpPr txBox="1"/>
          <p:nvPr/>
        </p:nvSpPr>
        <p:spPr>
          <a:xfrm>
            <a:off x="6773664" y="246593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060" name="TextovéPole 2059"/>
          <p:cNvSpPr txBox="1"/>
          <p:nvPr/>
        </p:nvSpPr>
        <p:spPr>
          <a:xfrm>
            <a:off x="7204821" y="246593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062" name="TextovéPole 2061"/>
          <p:cNvSpPr txBox="1"/>
          <p:nvPr/>
        </p:nvSpPr>
        <p:spPr>
          <a:xfrm>
            <a:off x="7578028" y="2465932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063" name="TextovéPole 2062"/>
          <p:cNvSpPr txBox="1"/>
          <p:nvPr/>
        </p:nvSpPr>
        <p:spPr>
          <a:xfrm>
            <a:off x="5649239" y="3003629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064" name="TextovéPole 2063"/>
          <p:cNvSpPr txBox="1"/>
          <p:nvPr/>
        </p:nvSpPr>
        <p:spPr>
          <a:xfrm>
            <a:off x="6029083" y="3003629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065" name="TextovéPole 2064"/>
          <p:cNvSpPr txBox="1"/>
          <p:nvPr/>
        </p:nvSpPr>
        <p:spPr>
          <a:xfrm>
            <a:off x="6428528" y="300362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066" name="TextovéPole 2065"/>
          <p:cNvSpPr txBox="1"/>
          <p:nvPr/>
        </p:nvSpPr>
        <p:spPr>
          <a:xfrm>
            <a:off x="6710432" y="3003629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068" name="TextovéPole 2067"/>
          <p:cNvSpPr txBox="1"/>
          <p:nvPr/>
        </p:nvSpPr>
        <p:spPr>
          <a:xfrm>
            <a:off x="7179173" y="3003629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69" name="TextovéPole 2068"/>
          <p:cNvSpPr txBox="1"/>
          <p:nvPr/>
        </p:nvSpPr>
        <p:spPr>
          <a:xfrm>
            <a:off x="7563359" y="3003629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070" name="TextovéPole 2069"/>
          <p:cNvSpPr txBox="1"/>
          <p:nvPr/>
        </p:nvSpPr>
        <p:spPr>
          <a:xfrm>
            <a:off x="7971035" y="3003629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071" name="TextovéPole 2070"/>
          <p:cNvSpPr txBox="1"/>
          <p:nvPr/>
        </p:nvSpPr>
        <p:spPr>
          <a:xfrm>
            <a:off x="8289551" y="3003629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72" name="TextovéPole 2071"/>
          <p:cNvSpPr txBox="1"/>
          <p:nvPr/>
        </p:nvSpPr>
        <p:spPr>
          <a:xfrm>
            <a:off x="4521478" y="357071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073" name="TextovéPole 2072"/>
          <p:cNvSpPr txBox="1"/>
          <p:nvPr/>
        </p:nvSpPr>
        <p:spPr>
          <a:xfrm>
            <a:off x="4860032" y="3570717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074" name="TextovéPole 2073"/>
          <p:cNvSpPr txBox="1"/>
          <p:nvPr/>
        </p:nvSpPr>
        <p:spPr>
          <a:xfrm>
            <a:off x="5251484" y="357071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076" name="TextovéPole 2075"/>
          <p:cNvSpPr txBox="1"/>
          <p:nvPr/>
        </p:nvSpPr>
        <p:spPr>
          <a:xfrm>
            <a:off x="5641773" y="355158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77" name="TextovéPole 2076"/>
          <p:cNvSpPr txBox="1"/>
          <p:nvPr/>
        </p:nvSpPr>
        <p:spPr>
          <a:xfrm>
            <a:off x="6005816" y="355158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78" name="TextovéPole 2077"/>
          <p:cNvSpPr txBox="1"/>
          <p:nvPr/>
        </p:nvSpPr>
        <p:spPr>
          <a:xfrm>
            <a:off x="6382842" y="3570717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079" name="TextovéPole 2078"/>
          <p:cNvSpPr txBox="1"/>
          <p:nvPr/>
        </p:nvSpPr>
        <p:spPr>
          <a:xfrm>
            <a:off x="6773664" y="355158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081" name="TextovéPole 2080"/>
          <p:cNvSpPr txBox="1"/>
          <p:nvPr/>
        </p:nvSpPr>
        <p:spPr>
          <a:xfrm>
            <a:off x="5616125" y="404600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082" name="TextovéPole 2081"/>
          <p:cNvSpPr txBox="1"/>
          <p:nvPr/>
        </p:nvSpPr>
        <p:spPr>
          <a:xfrm>
            <a:off x="5993151" y="40770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2083" name="TextovéPole 2082"/>
          <p:cNvSpPr txBox="1"/>
          <p:nvPr/>
        </p:nvSpPr>
        <p:spPr>
          <a:xfrm>
            <a:off x="6428528" y="4073099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084" name="TextovéPole 2083"/>
          <p:cNvSpPr txBox="1"/>
          <p:nvPr/>
        </p:nvSpPr>
        <p:spPr>
          <a:xfrm>
            <a:off x="6780020" y="40770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85" name="TextovéPole 2084"/>
          <p:cNvSpPr txBox="1"/>
          <p:nvPr/>
        </p:nvSpPr>
        <p:spPr>
          <a:xfrm>
            <a:off x="7176697" y="407707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086" name="TextovéPole 2085"/>
          <p:cNvSpPr txBox="1"/>
          <p:nvPr/>
        </p:nvSpPr>
        <p:spPr>
          <a:xfrm>
            <a:off x="7521665" y="4073099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087" name="TextovéPole 2086"/>
          <p:cNvSpPr txBox="1"/>
          <p:nvPr/>
        </p:nvSpPr>
        <p:spPr>
          <a:xfrm>
            <a:off x="5303219" y="45762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88" name="TextovéPole 2087"/>
          <p:cNvSpPr txBox="1"/>
          <p:nvPr/>
        </p:nvSpPr>
        <p:spPr>
          <a:xfrm>
            <a:off x="5654597" y="457628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089" name="TextovéPole 2088"/>
          <p:cNvSpPr txBox="1"/>
          <p:nvPr/>
        </p:nvSpPr>
        <p:spPr>
          <a:xfrm>
            <a:off x="5994596" y="45762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090" name="TextovéPole 2089"/>
          <p:cNvSpPr txBox="1"/>
          <p:nvPr/>
        </p:nvSpPr>
        <p:spPr>
          <a:xfrm>
            <a:off x="6405284" y="4586977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93" name="TextovéPole 2092"/>
          <p:cNvSpPr txBox="1"/>
          <p:nvPr/>
        </p:nvSpPr>
        <p:spPr>
          <a:xfrm>
            <a:off x="6754258" y="458697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094" name="TextovéPole 2093"/>
          <p:cNvSpPr txBox="1"/>
          <p:nvPr/>
        </p:nvSpPr>
        <p:spPr>
          <a:xfrm>
            <a:off x="3273606" y="5167733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095" name="TextovéPole 2094"/>
          <p:cNvSpPr txBox="1"/>
          <p:nvPr/>
        </p:nvSpPr>
        <p:spPr>
          <a:xfrm>
            <a:off x="3682489" y="515719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96" name="TextovéPole 2095"/>
          <p:cNvSpPr txBox="1"/>
          <p:nvPr/>
        </p:nvSpPr>
        <p:spPr>
          <a:xfrm>
            <a:off x="4075257" y="516773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098" name="TextovéPole 2097"/>
          <p:cNvSpPr txBox="1"/>
          <p:nvPr/>
        </p:nvSpPr>
        <p:spPr>
          <a:xfrm>
            <a:off x="4497741" y="515719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100" name="TextovéPole 2099"/>
          <p:cNvSpPr txBox="1"/>
          <p:nvPr/>
        </p:nvSpPr>
        <p:spPr>
          <a:xfrm>
            <a:off x="4840815" y="5135307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2102" name="TextovéPole 2101"/>
          <p:cNvSpPr txBox="1"/>
          <p:nvPr/>
        </p:nvSpPr>
        <p:spPr>
          <a:xfrm>
            <a:off x="5289225" y="5135307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103" name="TextovéPole 2102"/>
          <p:cNvSpPr txBox="1"/>
          <p:nvPr/>
        </p:nvSpPr>
        <p:spPr>
          <a:xfrm>
            <a:off x="5635361" y="516092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104" name="TextovéPole 2103"/>
          <p:cNvSpPr txBox="1"/>
          <p:nvPr/>
        </p:nvSpPr>
        <p:spPr>
          <a:xfrm>
            <a:off x="6073967" y="5167733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4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2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2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2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2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1000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2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1000"/>
                                        <p:tgtEl>
                                          <p:spTgt spid="2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2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2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20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2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2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4" dur="1000"/>
                                        <p:tgtEl>
                                          <p:spTgt spid="2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2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2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1000"/>
                                        <p:tgtEl>
                                          <p:spTgt spid="20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20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20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1000"/>
                                        <p:tgtEl>
                                          <p:spTgt spid="20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0"/>
                                        <p:tgtEl>
                                          <p:spTgt spid="20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2" dur="1000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9" dur="1000"/>
                                        <p:tgtEl>
                                          <p:spTgt spid="2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10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1000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000"/>
                                        <p:tgtEl>
                                          <p:spTgt spid="2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6" fill="hold">
                      <p:stCondLst>
                        <p:cond delay="indefinite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0" dur="1000"/>
                                        <p:tgtEl>
                                          <p:spTgt spid="2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1" dur="1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7" dur="1000"/>
                                        <p:tgtEl>
                                          <p:spTgt spid="2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0" fill="hold">
                      <p:stCondLst>
                        <p:cond delay="indefinite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9" grpId="0"/>
      <p:bldP spid="30" grpId="0"/>
      <p:bldP spid="31" grpId="0"/>
      <p:bldP spid="2048" grpId="0"/>
      <p:bldP spid="2049" grpId="0"/>
      <p:bldP spid="2051" grpId="0"/>
      <p:bldP spid="2052" grpId="0"/>
      <p:bldP spid="2053" grpId="0"/>
      <p:bldP spid="2054" grpId="0"/>
      <p:bldP spid="2055" grpId="0"/>
      <p:bldP spid="2056" grpId="0"/>
      <p:bldP spid="2057" grpId="0"/>
      <p:bldP spid="2058" grpId="0"/>
      <p:bldP spid="2059" grpId="0"/>
      <p:bldP spid="2060" grpId="0"/>
      <p:bldP spid="2062" grpId="0"/>
      <p:bldP spid="2063" grpId="0"/>
      <p:bldP spid="2064" grpId="0"/>
      <p:bldP spid="2065" grpId="0"/>
      <p:bldP spid="2066" grpId="0"/>
      <p:bldP spid="2068" grpId="0"/>
      <p:bldP spid="2069" grpId="0"/>
      <p:bldP spid="2070" grpId="0"/>
      <p:bldP spid="2071" grpId="0"/>
      <p:bldP spid="2072" grpId="0"/>
      <p:bldP spid="2073" grpId="0"/>
      <p:bldP spid="2074" grpId="0"/>
      <p:bldP spid="2077" grpId="0"/>
      <p:bldP spid="2078" grpId="0"/>
      <p:bldP spid="2079" grpId="0"/>
      <p:bldP spid="2081" grpId="0"/>
      <p:bldP spid="2082" grpId="0"/>
      <p:bldP spid="2083" grpId="0"/>
      <p:bldP spid="2084" grpId="0"/>
      <p:bldP spid="2085" grpId="0"/>
      <p:bldP spid="2086" grpId="0"/>
      <p:bldP spid="2087" grpId="0"/>
      <p:bldP spid="2088" grpId="0"/>
      <p:bldP spid="2089" grpId="0"/>
      <p:bldP spid="2090" grpId="0"/>
      <p:bldP spid="2094" grpId="0"/>
      <p:bldP spid="2095" grpId="0"/>
      <p:bldP spid="2096" grpId="0"/>
      <p:bldP spid="2098" grpId="0"/>
      <p:bldP spid="2100" grpId="0"/>
      <p:bldP spid="2102" grpId="0"/>
      <p:bldP spid="2103" grpId="0"/>
      <p:bldP spid="210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 text je dílem autora materiálu, 26.1.2012. 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Otevřená galerie  www.office.microsoft.com. 26.1.2012.   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Značka lékárny: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Znak České lékárenské komory.JPG. In: </a:t>
            </a:r>
            <a:r>
              <a:rPr lang="cs-CZ" sz="2000" i="1" dirty="0">
                <a:solidFill>
                  <a:schemeClr val="tx1"/>
                </a:solidFill>
                <a:latin typeface="+mn-lt"/>
              </a:rPr>
              <a:t>w</a:t>
            </a:r>
            <a:r>
              <a:rPr lang="cs-CZ" sz="2000" i="1" dirty="0" smtClean="0">
                <a:solidFill>
                  <a:schemeClr val="tx1"/>
                </a:solidFill>
                <a:latin typeface="+mn-lt"/>
              </a:rPr>
              <a:t>ww.wikipedia.org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 [online]. 29. prosince 2007 [cit. 2012-01-31]. Dostupné z: http://cs.wikipedia.org/wiki/Soubor:Znak_%C4%8Cesk%C3%A9_l%C3%A9k%C3%A1rensk%C3%A9_komory.JPG</a:t>
            </a:r>
            <a:endParaRPr lang="cs-CZ" sz="20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495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1870</TotalTime>
  <Words>510</Words>
  <Application>Microsoft Office PowerPoint</Application>
  <PresentationFormat>Předvádění na obrazovce (4:3)</PresentationFormat>
  <Paragraphs>189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NEMOC A ÚRAZ</vt:lpstr>
      <vt:lpstr>Příznaky nemoci:  </vt:lpstr>
      <vt:lpstr>Prezentace aplikace PowerPoint</vt:lpstr>
      <vt:lpstr>Co nepatří do lékárničky?</vt:lpstr>
      <vt:lpstr> Když jsme svědky úrazu, zavoláme dospělého nebo záchrannou službu.</vt:lpstr>
      <vt:lpstr>Doplň zásady zdravého života: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131</cp:revision>
  <dcterms:created xsi:type="dcterms:W3CDTF">2011-06-20T10:40:08Z</dcterms:created>
  <dcterms:modified xsi:type="dcterms:W3CDTF">2012-04-11T18:01:00Z</dcterms:modified>
</cp:coreProperties>
</file>