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4" r:id="rId3"/>
    <p:sldId id="279" r:id="rId4"/>
    <p:sldId id="280" r:id="rId5"/>
    <p:sldId id="281" r:id="rId6"/>
    <p:sldId id="283" r:id="rId7"/>
    <p:sldId id="284" r:id="rId8"/>
    <p:sldId id="285" r:id="rId9"/>
    <p:sldId id="28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04EE776-F914-43D8-841E-5385C6AB0ECF}">
          <p14:sldIdLst>
            <p14:sldId id="256"/>
            <p14:sldId id="274"/>
            <p14:sldId id="279"/>
            <p14:sldId id="280"/>
            <p14:sldId id="281"/>
            <p14:sldId id="283"/>
            <p14:sldId id="284"/>
            <p14:sldId id="285"/>
            <p14:sldId id="282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5D6B"/>
    <a:srgbClr val="77DB9D"/>
    <a:srgbClr val="A269AB"/>
    <a:srgbClr val="F117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632" autoAdjust="0"/>
    <p:restoredTop sz="86329" autoAdjust="0"/>
  </p:normalViewPr>
  <p:slideViewPr>
    <p:cSldViewPr>
      <p:cViewPr>
        <p:scale>
          <a:sx n="100" d="100"/>
          <a:sy n="100" d="100"/>
        </p:scale>
        <p:origin x="-24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VY_32_INOVACE_09_ Prvouka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Domov.  Naše vlast – Česká republika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VY_32_INOVACE_09_ Prvouka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Domov.  Naše vlast – Česká republika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365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75212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upevnění probraného učiva o domově, o našem městě a naší vlasti. Žáci odpovídají na otázky, pracují na interaktivní tabuli a po kliknutí se jim zobrazí správná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DOMOV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DOMOV =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místo, kde žijeme.  </a:t>
            </a:r>
          </a:p>
          <a:p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Bydlíme          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v rodinném domě   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+mn-lt"/>
              </a:rPr>
              <a:t>                              v bytě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(v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bytovém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domě)</a:t>
            </a:r>
            <a:endParaRPr lang="cs-CZ" sz="2800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                         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Domov tvoří          </a:t>
            </a:r>
            <a:r>
              <a:rPr lang="cs-CZ" sz="2800" b="1" dirty="0" smtClean="0">
                <a:solidFill>
                  <a:srgbClr val="0070C0"/>
                </a:solidFill>
                <a:latin typeface="+mn-lt"/>
              </a:rPr>
              <a:t>rodiče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 a </a:t>
            </a:r>
            <a:r>
              <a:rPr lang="cs-CZ" sz="2800" b="1" dirty="0" smtClean="0">
                <a:solidFill>
                  <a:srgbClr val="0070C0"/>
                </a:solidFill>
                <a:latin typeface="+mn-lt"/>
              </a:rPr>
              <a:t>děti             </a:t>
            </a:r>
          </a:p>
          <a:p>
            <a:endParaRPr lang="cs-CZ" sz="2800" b="1" dirty="0">
              <a:solidFill>
                <a:srgbClr val="0070C0"/>
              </a:solidFill>
              <a:latin typeface="+mn-lt"/>
            </a:endParaRPr>
          </a:p>
          <a:p>
            <a:endParaRPr lang="cs-CZ" sz="2800" b="1" dirty="0" smtClean="0">
              <a:solidFill>
                <a:srgbClr val="0070C0"/>
              </a:solidFill>
              <a:latin typeface="+mn-lt"/>
            </a:endParaRPr>
          </a:p>
          <a:p>
            <a:endParaRPr lang="cs-CZ" sz="2800" b="1" dirty="0">
              <a:solidFill>
                <a:srgbClr val="0070C0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+mn-lt"/>
              </a:rPr>
              <a:t>Doma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máme své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 věci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rádi se tam 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vracíme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je nám tam 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dobře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, k domovu máme </a:t>
            </a:r>
            <a:r>
              <a:rPr lang="cs-CZ" sz="2800" b="1" dirty="0" smtClean="0">
                <a:solidFill>
                  <a:srgbClr val="FF0000"/>
                </a:solidFill>
                <a:latin typeface="+mn-lt"/>
              </a:rPr>
              <a:t>hezký vztah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.</a:t>
            </a:r>
          </a:p>
          <a:p>
            <a:endParaRPr lang="cs-CZ" sz="2800" b="1" dirty="0">
              <a:solidFill>
                <a:srgbClr val="0070C0"/>
              </a:solidFill>
              <a:latin typeface="+mn-lt"/>
            </a:endParaRPr>
          </a:p>
          <a:p>
            <a:endParaRPr lang="cs-CZ" sz="2800" b="1" dirty="0" smtClean="0">
              <a:solidFill>
                <a:srgbClr val="0070C0"/>
              </a:solidFill>
              <a:latin typeface="+mn-lt"/>
            </a:endParaRPr>
          </a:p>
          <a:p>
            <a:endParaRPr lang="cs-CZ" sz="2800" b="1" dirty="0">
              <a:solidFill>
                <a:srgbClr val="0070C0"/>
              </a:solidFill>
              <a:latin typeface="+mn-lt"/>
            </a:endParaRPr>
          </a:p>
          <a:p>
            <a:endParaRPr lang="cs-CZ" sz="2800" b="1" dirty="0">
              <a:solidFill>
                <a:srgbClr val="0070C0"/>
              </a:solidFill>
              <a:latin typeface="+mn-lt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2234839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13674" y="2234839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122801" y="378904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216936" y="3953103"/>
            <a:ext cx="33226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3826303" y="3933056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652120" y="3933056"/>
            <a:ext cx="504056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220072" y="3933056"/>
            <a:ext cx="432048" cy="457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3406706" y="4212608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máma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66107" y="4216073"/>
            <a:ext cx="566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74007" y="4390256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bratr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708468" y="4390256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sestra</a:t>
            </a:r>
            <a:endParaRPr lang="cs-CZ" dirty="0"/>
          </a:p>
        </p:txBody>
      </p:sp>
      <p:sp>
        <p:nvSpPr>
          <p:cNvPr id="39" name="Pravá složená závorka 38"/>
          <p:cNvSpPr/>
          <p:nvPr/>
        </p:nvSpPr>
        <p:spPr>
          <a:xfrm rot="5400000">
            <a:off x="5549568" y="4449446"/>
            <a:ext cx="360040" cy="85317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5066586" y="5032221"/>
            <a:ext cx="14526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sourozenci</a:t>
            </a:r>
            <a:endParaRPr lang="cs-CZ" sz="2000" b="1" dirty="0"/>
          </a:p>
        </p:txBody>
      </p:sp>
      <p:pic>
        <p:nvPicPr>
          <p:cNvPr id="1026" name="Picture 2" descr="C:\Users\08DY\AppData\Local\Microsoft\Windows\Temporary Internet Files\Content.IE5\1VLCGMQY\MP9003089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437" y="3100006"/>
            <a:ext cx="2417622" cy="159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0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4800" b="1" dirty="0" smtClean="0"/>
              <a:t>NAŠE MĚSTO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Naše město se jmenuje  -  ______________________ . 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Chodíme  tady do školy. Naše škola je na ulici  ________.  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</a:t>
            </a:r>
            <a:endParaRPr lang="cs-CZ" sz="3200" b="1" dirty="0" smtClean="0">
              <a:solidFill>
                <a:srgbClr val="7030A0"/>
              </a:solidFill>
              <a:latin typeface="+mn-lt"/>
            </a:endParaRPr>
          </a:p>
          <a:p>
            <a:r>
              <a:rPr lang="cs-CZ" sz="32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latin typeface="+mn-lt"/>
              </a:rPr>
              <a:t>          Znáš  naše  město? 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V čele  města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je: </a:t>
            </a:r>
            <a:endParaRPr lang="cs-CZ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Náš p. starosta se jmenuje: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+mn-lt"/>
              </a:rPr>
              <a:t>Která významná místa a budovy se nacházejí v našem městě?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Náměstí:                                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K odpočinku a rekreaci slouží:                                     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Kostel:                                   _______________________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Kaple:                                    _______________________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Podnik:                                  _______________________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06453" y="1052736"/>
            <a:ext cx="32960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Dolní Benešov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21628" y="1556792"/>
            <a:ext cx="1431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Opavské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3742" y="4361406"/>
            <a:ext cx="2345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Cypriána Lelka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7704" y="4807813"/>
            <a:ext cx="1792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Sv. Martina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85145" y="5205355"/>
            <a:ext cx="1431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Sv. Kříže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85805" y="5658953"/>
            <a:ext cx="1723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Armaturka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13111" y="6074451"/>
            <a:ext cx="865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89256" y="4848400"/>
            <a:ext cx="1797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ybník Nezmar,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7120" y="4853979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ámecký park,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8548" y="5289621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tadion,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7473" y="5297688"/>
            <a:ext cx="1690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enisové kurty,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43052" y="5705119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etiště,</a:t>
            </a:r>
            <a:endParaRPr lang="cs-CZ" dirty="0"/>
          </a:p>
        </p:txBody>
      </p:sp>
      <p:pic>
        <p:nvPicPr>
          <p:cNvPr id="2050" name="Picture 2" descr="C:\Users\08DY\AppData\Local\Microsoft\Windows\Temporary Internet Files\Content.IE5\HX9DTUND\MC900231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394" y="2018457"/>
            <a:ext cx="2020703" cy="170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13064" y="3140968"/>
            <a:ext cx="10807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starosta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09516" y="3572568"/>
            <a:ext cx="18149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Martin Štefek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9212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0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Naše vlast = ČR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Naše vlast se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jmenuje:    </a:t>
            </a: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Leží ve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středu:    </a:t>
            </a: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Náš rodný jazyk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je: </a:t>
            </a: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Naše státní symboly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jsou:   </a:t>
            </a:r>
            <a:endParaRPr lang="cs-CZ" b="1" dirty="0" smtClean="0">
              <a:solidFill>
                <a:schemeClr val="tx1"/>
              </a:solidFill>
              <a:latin typeface="+mn-lt"/>
            </a:endParaRP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Jaké barvy má naše vlajka?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Co máme ve státním znaku?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Jak se jmenuje naše hymna?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844824"/>
            <a:ext cx="2499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Česká republika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4152" y="2305182"/>
            <a:ext cx="1192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Evropy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0629" y="2761465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čeština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6125" y="3140968"/>
            <a:ext cx="1996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tátní vlajka,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20017" y="3140967"/>
            <a:ext cx="1806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tátní znak,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63290" y="3602632"/>
            <a:ext cx="2021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tátní hymna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7014" y="4057488"/>
            <a:ext cx="10134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b</a:t>
            </a:r>
            <a:r>
              <a:rPr lang="cs-CZ" sz="2400" b="1" dirty="0" smtClean="0">
                <a:solidFill>
                  <a:srgbClr val="7030A0"/>
                </a:solidFill>
              </a:rPr>
              <a:t>ílou,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4057487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m</a:t>
            </a:r>
            <a:r>
              <a:rPr lang="cs-CZ" sz="2400" b="1" dirty="0" smtClean="0">
                <a:solidFill>
                  <a:srgbClr val="7030A0"/>
                </a:solidFill>
              </a:rPr>
              <a:t>odrou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07677" y="4057486"/>
            <a:ext cx="1467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červenou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16065" y="4437112"/>
            <a:ext cx="6896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lva,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53698" y="4437111"/>
            <a:ext cx="9204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orlici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0351" y="4909390"/>
            <a:ext cx="2457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Kde domov můj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B2JD0XI2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456" y="1443831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1VLCGMQY\MC900001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998" y="5387373"/>
            <a:ext cx="1761679" cy="118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302" y="4732376"/>
            <a:ext cx="1627171" cy="1838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735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800" b="1" dirty="0" smtClean="0"/>
              <a:t>Vyznáš se v mapě?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1835697" y="5590572"/>
            <a:ext cx="11048084" cy="7067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C:\Users\08DY\AppData\Local\Microsoft\Windows\Temporary Internet Files\Content.IE5\HX9DTUND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19672"/>
            <a:ext cx="7218104" cy="4511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307779"/>
            <a:ext cx="4286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Hlavní město naší republiky: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1394" y="1246224"/>
            <a:ext cx="1122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Praha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96264" y="725215"/>
            <a:ext cx="2860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Ukaž,kde</a:t>
            </a:r>
            <a:r>
              <a:rPr lang="cs-CZ" sz="3200" b="1" dirty="0" smtClean="0">
                <a:solidFill>
                  <a:srgbClr val="FF0000"/>
                </a:solidFill>
              </a:rPr>
              <a:t> leží: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1758007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Naše město: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6989" y="1727229"/>
            <a:ext cx="26068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Dolní Benešov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Vývojový diagram: spojnice 8"/>
          <p:cNvSpPr/>
          <p:nvPr/>
        </p:nvSpPr>
        <p:spPr>
          <a:xfrm>
            <a:off x="3720392" y="3573016"/>
            <a:ext cx="347552" cy="356287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7638628" y="4144516"/>
            <a:ext cx="114300" cy="1143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396264" y="3959850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PRAHA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3018" y="4258376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D. Benešov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4639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 animBg="1"/>
      <p:bldP spid="10" grpId="0" animBg="1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Naše hlavní město  </a:t>
            </a:r>
            <a:r>
              <a:rPr lang="cs-CZ" b="1" dirty="0" smtClean="0">
                <a:solidFill>
                  <a:srgbClr val="00B0F0"/>
                </a:solidFill>
              </a:rPr>
              <a:t>PRAHA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V Praze sídlí:  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Pan prezident se jmenuje:   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Sídlí na:  </a:t>
            </a:r>
          </a:p>
          <a:p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560555"/>
            <a:ext cx="3018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v</a:t>
            </a:r>
            <a:r>
              <a:rPr lang="cs-CZ" sz="2800" b="1" dirty="0" smtClean="0">
                <a:solidFill>
                  <a:srgbClr val="C00000"/>
                </a:solidFill>
              </a:rPr>
              <a:t>láda a prezident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2090356"/>
            <a:ext cx="2343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Václav Klaus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2893" y="2606941"/>
            <a:ext cx="2807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Pražském hradě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B2JD0XI2\MP9004386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156620"/>
            <a:ext cx="5318224" cy="3550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65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Co víš o Praze?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Prahou protéká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řeka:   </a:t>
            </a:r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Kamenný most v Praze se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jmenuje:  </a:t>
            </a:r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Největší hodiny v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Praze:   </a:t>
            </a:r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Největší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náměstí:   </a:t>
            </a:r>
            <a:endParaRPr lang="cs-CZ" sz="2800" b="1" dirty="0" smtClean="0">
              <a:solidFill>
                <a:schemeClr val="tx1"/>
              </a:solidFill>
              <a:latin typeface="+mn-lt"/>
            </a:endParaRP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V Praze jezdí pod </a:t>
            </a: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zemí:  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7984" y="1177588"/>
            <a:ext cx="1261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Vltava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1700808"/>
            <a:ext cx="2206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Karlův most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58926" y="2224028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Orloj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8883" y="2747248"/>
            <a:ext cx="32447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Václavské náměstí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0276" y="3204907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metro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4102" name="Picture 6" descr="C:\Users\08DY\AppData\Local\Microsoft\Windows\Temporary Internet Files\Content.IE5\HX9DTUND\MP9003999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308" y="4063566"/>
            <a:ext cx="3471900" cy="231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01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Citace: 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materiálu, 23.1.2012.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www.office.microsoft.</a:t>
            </a:r>
            <a:endParaRPr lang="cs-CZ" b="1" dirty="0">
              <a:solidFill>
                <a:schemeClr val="tx1"/>
              </a:solidFill>
              <a:latin typeface="+mn-lt"/>
            </a:endParaRP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c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om.23.1.2012.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Znak ČR: 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Coat of arms of the Czech Republic. In: </a:t>
            </a:r>
            <a:r>
              <a:rPr lang="en-US" sz="2000" i="1" dirty="0">
                <a:solidFill>
                  <a:schemeClr val="tx1"/>
                </a:solidFill>
                <a:latin typeface="+mn-lt"/>
              </a:rPr>
              <a:t>Www.wikipedia.org.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 [online]. 26.10.2009 [cit. 2012-02-01]. </a:t>
            </a:r>
            <a:r>
              <a:rPr lang="en-US" sz="2000" dirty="0" err="1">
                <a:solidFill>
                  <a:schemeClr val="tx1"/>
                </a:solidFill>
                <a:latin typeface="+mn-lt"/>
              </a:rPr>
              <a:t>Dostupné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 z: http://cs.wikipedia.org/wiki/Soubor:Coat_of_arms_of_the_Czech_Republic.svg</a:t>
            </a:r>
            <a:endParaRPr lang="cs-CZ" sz="2000" b="1" dirty="0" smtClean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6257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3364</TotalTime>
  <Words>397</Words>
  <Application>Microsoft Office PowerPoint</Application>
  <PresentationFormat>Předvádění na obrazovce (4:3)</PresentationFormat>
  <Paragraphs>101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DOMOV</vt:lpstr>
      <vt:lpstr>NAŠE MĚSTO</vt:lpstr>
      <vt:lpstr>Naše vlast = ČR</vt:lpstr>
      <vt:lpstr>Vyznáš se v mapě?</vt:lpstr>
      <vt:lpstr>Naše hlavní město  PRAHA</vt:lpstr>
      <vt:lpstr>Co víš o Praze?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258</cp:revision>
  <dcterms:created xsi:type="dcterms:W3CDTF">2011-06-20T10:40:08Z</dcterms:created>
  <dcterms:modified xsi:type="dcterms:W3CDTF">2013-01-29T16:49:44Z</dcterms:modified>
</cp:coreProperties>
</file>