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69" r:id="rId3"/>
    <p:sldId id="277" r:id="rId4"/>
    <p:sldId id="278" r:id="rId5"/>
    <p:sldId id="279" r:id="rId6"/>
    <p:sldId id="280" r:id="rId7"/>
    <p:sldId id="281" r:id="rId8"/>
    <p:sldId id="282" r:id="rId9"/>
    <p:sldId id="27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1EF11"/>
    <a:srgbClr val="E98D7B"/>
    <a:srgbClr val="10B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574" autoAdjust="0"/>
    <p:restoredTop sz="94624" autoAdjust="0"/>
  </p:normalViewPr>
  <p:slideViewPr>
    <p:cSldViewPr>
      <p:cViewPr>
        <p:scale>
          <a:sx n="66" d="100"/>
          <a:sy n="66" d="100"/>
        </p:scale>
        <p:origin x="-142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algn="l" rtl="0"/>
          <a:r>
            <a:rPr lang="cs-CZ" dirty="0" smtClean="0"/>
            <a:t>NÁZEV: VY_32_INOVACE_10  Prvouka  2. ročník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algn="l" rtl="0"/>
          <a:r>
            <a:rPr lang="cs-CZ" dirty="0" smtClean="0"/>
            <a:t>NÁZEV ŠKOLY: ZŠ Dolní Benešov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algn="l" rtl="0"/>
          <a:r>
            <a:rPr lang="cs-CZ" dirty="0" smtClean="0"/>
            <a:t>AUTOR: Mgr</a:t>
          </a:r>
          <a:r>
            <a:rPr lang="cs-CZ" dirty="0" smtClean="0"/>
            <a:t>. Hana </a:t>
          </a:r>
          <a:r>
            <a:rPr lang="cs-CZ" dirty="0" smtClean="0"/>
            <a:t>Kolaříková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algn="l" rtl="0"/>
          <a:r>
            <a:rPr lang="cs-CZ" dirty="0" smtClean="0"/>
            <a:t>TEMA: Kalendář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algn="l" rtl="0"/>
          <a:r>
            <a:rPr lang="cs-CZ" dirty="0" smtClean="0"/>
            <a:t>ČÍSLO PROJEKTU: CZ.1.07/1.4.00/21.1262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223" custLinFactNeighborY="1730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 ŠKOLY: ZŠ Dolní Benešov</a:t>
          </a:r>
          <a:endParaRPr lang="cs-CZ" sz="17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AUTOR: Mgr</a:t>
          </a:r>
          <a:r>
            <a:rPr lang="cs-CZ" sz="1700" kern="1200" dirty="0" smtClean="0"/>
            <a:t>. Hana </a:t>
          </a:r>
          <a:r>
            <a:rPr lang="cs-CZ" sz="1700" kern="1200" dirty="0" smtClean="0"/>
            <a:t>Kolaříková</a:t>
          </a:r>
          <a:endParaRPr lang="cs-CZ" sz="17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NÁZEV: VY_32_INOVACE_10  Prvouka  2. ročník</a:t>
          </a:r>
          <a:endParaRPr lang="cs-CZ" sz="17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39210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TEMA: Kalendář</a:t>
          </a:r>
          <a:endParaRPr lang="cs-CZ" sz="1700" kern="1200" dirty="0"/>
        </a:p>
      </dsp:txBody>
      <dsp:txXfrm>
        <a:off x="1273857" y="1239210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ČÍSLO PROJEKTU: CZ.1.07/1.4.00/21.1262</a:t>
          </a:r>
          <a:endParaRPr lang="cs-CZ" sz="17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t>11.4.2012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11.4.2012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jpeg"/><Relationship Id="rId13" Type="http://schemas.openxmlformats.org/officeDocument/2006/relationships/image" Target="../media/image27.jpeg"/><Relationship Id="rId3" Type="http://schemas.openxmlformats.org/officeDocument/2006/relationships/image" Target="../media/image17.wmf"/><Relationship Id="rId7" Type="http://schemas.openxmlformats.org/officeDocument/2006/relationships/image" Target="../media/image21.jpeg"/><Relationship Id="rId12" Type="http://schemas.openxmlformats.org/officeDocument/2006/relationships/image" Target="../media/image26.jpeg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0" Type="http://schemas.openxmlformats.org/officeDocument/2006/relationships/image" Target="../media/image24.jpeg"/><Relationship Id="rId4" Type="http://schemas.openxmlformats.org/officeDocument/2006/relationships/image" Target="../media/image18.jpeg"/><Relationship Id="rId9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1021892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>
                <a:solidFill>
                  <a:schemeClr val="tx1"/>
                </a:solidFill>
                <a:latin typeface="+mn-lt"/>
              </a:rPr>
              <a:t>Anotace: 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Materiál slouží k prezentaci učiva, k opakování a upevňování probrané látky o kalendářním roce, ročním období a měsících v roce. Žáci pracují na interaktivní tabuli, odpovídají na otázky a po kliknutí se jim zobrazí správná </a:t>
            </a:r>
            <a:r>
              <a:rPr lang="cs-CZ" sz="2000" dirty="0" err="1" smtClean="0">
                <a:solidFill>
                  <a:schemeClr val="tx1"/>
                </a:solidFill>
                <a:latin typeface="+mn-lt"/>
              </a:rPr>
              <a:t>odpověd</a:t>
            </a:r>
            <a:r>
              <a:rPr lang="cs-CZ" sz="2000" dirty="0" smtClean="0">
                <a:solidFill>
                  <a:schemeClr val="tx1"/>
                </a:solidFill>
                <a:latin typeface="+mn-lt"/>
              </a:rPr>
              <a:t>ˇ.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254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KALENDÁŘ</a:t>
            </a:r>
            <a:endParaRPr lang="cs-CZ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9029" y="1196752"/>
            <a:ext cx="8800323" cy="566124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+mn-lt"/>
              </a:rPr>
              <a:t>Každý rok se střídají __ roční období. </a:t>
            </a:r>
          </a:p>
          <a:p>
            <a:r>
              <a:rPr lang="cs-CZ" b="1" dirty="0" err="1" smtClean="0">
                <a:solidFill>
                  <a:srgbClr val="C00000"/>
                </a:solidFill>
                <a:latin typeface="+mn-lt"/>
              </a:rPr>
              <a:t>Přiřad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ˇ k obrázkům název ročního období:  </a:t>
            </a:r>
          </a:p>
          <a:p>
            <a:endParaRPr lang="cs-CZ" b="1" dirty="0" smtClean="0">
              <a:solidFill>
                <a:srgbClr val="C00000"/>
              </a:solidFill>
              <a:latin typeface="+mn-lt"/>
            </a:endParaRPr>
          </a:p>
          <a:p>
            <a:endParaRPr lang="cs-CZ" b="1" dirty="0">
              <a:solidFill>
                <a:srgbClr val="C00000"/>
              </a:solidFill>
              <a:latin typeface="+mn-lt"/>
            </a:endParaRPr>
          </a:p>
          <a:p>
            <a:endParaRPr lang="cs-CZ" b="1" dirty="0" smtClean="0">
              <a:solidFill>
                <a:srgbClr val="C00000"/>
              </a:solidFill>
              <a:latin typeface="+mn-lt"/>
            </a:endParaRPr>
          </a:p>
          <a:p>
            <a:endParaRPr lang="cs-CZ" b="1" dirty="0">
              <a:solidFill>
                <a:srgbClr val="C00000"/>
              </a:solidFill>
              <a:latin typeface="+mn-lt"/>
            </a:endParaRPr>
          </a:p>
          <a:p>
            <a:r>
              <a:rPr lang="cs-CZ" b="1" dirty="0" smtClean="0">
                <a:solidFill>
                  <a:srgbClr val="C00000"/>
                </a:solidFill>
                <a:latin typeface="+mn-lt"/>
              </a:rPr>
              <a:t>                      </a:t>
            </a:r>
          </a:p>
          <a:p>
            <a:r>
              <a:rPr lang="cs-CZ" b="1" dirty="0">
                <a:solidFill>
                  <a:srgbClr val="C00000"/>
                </a:solidFill>
                <a:latin typeface="+mn-lt"/>
              </a:rPr>
              <a:t> </a:t>
            </a:r>
            <a:r>
              <a:rPr lang="cs-CZ" b="1" dirty="0" smtClean="0">
                <a:solidFill>
                  <a:srgbClr val="C00000"/>
                </a:solidFill>
                <a:latin typeface="+mn-lt"/>
              </a:rPr>
              <a:t>                 </a:t>
            </a:r>
            <a:endParaRPr lang="cs-CZ" b="1" dirty="0">
              <a:solidFill>
                <a:srgbClr val="C00000"/>
              </a:solidFill>
              <a:latin typeface="+mn-lt"/>
            </a:endParaRPr>
          </a:p>
        </p:txBody>
      </p:sp>
      <p:pic>
        <p:nvPicPr>
          <p:cNvPr id="1026" name="Picture 2" descr="C:\Users\08DY\AppData\Local\Microsoft\Windows\Temporary Internet Files\Content.IE5\AMM9QFJ1\MP900438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950" y="2692363"/>
            <a:ext cx="1831777" cy="2751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DY\AppData\Local\Microsoft\Windows\Temporary Internet Files\Content.IE5\B2JD0XI2\MP900422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68851"/>
            <a:ext cx="2652405" cy="1767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HX9DTUND\MP9004069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7862" y="4551159"/>
            <a:ext cx="2232248" cy="1785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HX9DTUND\MP900178751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052641"/>
            <a:ext cx="3038891" cy="2031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1049083"/>
            <a:ext cx="4154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4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0821" y="5499881"/>
            <a:ext cx="9140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jaro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08992" y="3936430"/>
            <a:ext cx="8899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léto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6355656"/>
            <a:ext cx="16193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podzim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630232" y="5102414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zima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8436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2800" b="1" dirty="0" err="1" smtClean="0">
                <a:solidFill>
                  <a:schemeClr val="accent5">
                    <a:lumMod val="75000"/>
                  </a:schemeClr>
                </a:solidFill>
              </a:rPr>
              <a:t>Přiřadˇsprávný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5">
                    <a:lumMod val="75000"/>
                  </a:schemeClr>
                </a:solidFill>
              </a:rPr>
              <a:t>datum,kdy</a:t>
            </a:r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 začíná roční období: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79747" y="6456459"/>
            <a:ext cx="4394836" cy="150548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Prstenec 3"/>
          <p:cNvSpPr/>
          <p:nvPr/>
        </p:nvSpPr>
        <p:spPr>
          <a:xfrm>
            <a:off x="1619672" y="1001688"/>
            <a:ext cx="5760640" cy="5688632"/>
          </a:xfrm>
          <a:prstGeom prst="don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4499992" y="1001688"/>
            <a:ext cx="0" cy="56886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19672" y="3833428"/>
            <a:ext cx="5760640" cy="125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 rot="19135568">
            <a:off x="2311263" y="1946872"/>
            <a:ext cx="127951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/>
              <a:t>jaro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 rot="2654100">
            <a:off x="5612601" y="2138994"/>
            <a:ext cx="115608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léto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 rot="18733899">
            <a:off x="4877804" y="4822448"/>
            <a:ext cx="215956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podzim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 rot="2587445">
            <a:off x="2264474" y="4822446"/>
            <a:ext cx="143821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zima</a:t>
            </a:r>
            <a:endParaRPr lang="cs-CZ" sz="4400" b="1" dirty="0"/>
          </a:p>
        </p:txBody>
      </p:sp>
      <p:pic>
        <p:nvPicPr>
          <p:cNvPr id="2050" name="Picture 2" descr="C:\Users\08DY\AppData\Local\Microsoft\Windows\Temporary Internet Files\Content.IE5\HX9DTUND\MP9004490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992" y="3944143"/>
            <a:ext cx="927472" cy="92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AMM9QFJ1\MP9004308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1474" y="3944144"/>
            <a:ext cx="927472" cy="927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DY\AppData\Local\Microsoft\Windows\Temporary Internet Files\Content.IE5\B2JD0XI2\MC90041097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787" y="2744323"/>
            <a:ext cx="981315" cy="983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Y\AppData\Local\Microsoft\Windows\Temporary Internet Files\Content.IE5\HX9DTUND\MP9004275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6814" y="2744323"/>
            <a:ext cx="720686" cy="1083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83568" y="1417186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21.3.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164288" y="1417185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21.6.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288" y="5419394"/>
            <a:ext cx="14157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3">
                    <a:lumMod val="75000"/>
                  </a:schemeClr>
                </a:solidFill>
              </a:rPr>
              <a:t>23.9.</a:t>
            </a:r>
            <a:endParaRPr lang="cs-CZ" sz="4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407" y="5401138"/>
            <a:ext cx="172354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21.12.</a:t>
            </a:r>
            <a:endParaRPr lang="cs-CZ" sz="4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266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>
                <a:solidFill>
                  <a:srgbClr val="10B610"/>
                </a:solidFill>
              </a:rPr>
              <a:t>Přišel skřítek Neposeda, vysypal nám kalendář. Dokážeš správně seřadit měsíce?</a:t>
            </a:r>
            <a:endParaRPr lang="cs-CZ" sz="3200" dirty="0">
              <a:solidFill>
                <a:srgbClr val="10B61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20348797">
            <a:off x="1326699" y="1670621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únor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rot="2348380">
            <a:off x="2339752" y="1980056"/>
            <a:ext cx="1580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prosinec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64321" y="2141096"/>
            <a:ext cx="12602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červen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563888" y="1825660"/>
            <a:ext cx="12426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duben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 rot="18823762">
            <a:off x="4360564" y="2009383"/>
            <a:ext cx="15231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listopad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29497" y="2618612"/>
            <a:ext cx="8034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září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86049" y="2425180"/>
            <a:ext cx="11031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leden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 rot="603922">
            <a:off x="5690425" y="1869333"/>
            <a:ext cx="9637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říjen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 rot="16437207">
            <a:off x="6347347" y="2030921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březen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 rot="878261">
            <a:off x="2199048" y="2686790"/>
            <a:ext cx="13019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květen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 rot="20043400">
            <a:off x="7198195" y="2155647"/>
            <a:ext cx="15985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červenec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896742" y="2787495"/>
            <a:ext cx="1101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srpen</a:t>
            </a:r>
            <a:endParaRPr lang="cs-CZ" sz="2800" b="1" dirty="0"/>
          </a:p>
        </p:txBody>
      </p:sp>
      <p:pic>
        <p:nvPicPr>
          <p:cNvPr id="3075" name="Picture 3" descr="C:\Users\08DY\AppData\Local\Microsoft\Windows\Temporary Internet Files\Content.IE5\AMM9QFJ1\MC90044468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79" y="1539822"/>
            <a:ext cx="1084041" cy="1403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2" name="Zástupný symbol pro obsah 2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8433614"/>
              </p:ext>
            </p:extLst>
          </p:nvPr>
        </p:nvGraphicFramePr>
        <p:xfrm>
          <a:off x="1564320" y="3310716"/>
          <a:ext cx="5739878" cy="34306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69939"/>
                <a:gridCol w="2869939"/>
              </a:tblGrid>
              <a:tr h="571775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92D050"/>
                        </a:solidFill>
                      </a:endParaRPr>
                    </a:p>
                  </a:txBody>
                  <a:tcPr>
                    <a:solidFill>
                      <a:srgbClr val="E98D7B"/>
                    </a:solidFill>
                  </a:tcPr>
                </a:tc>
              </a:tr>
              <a:tr h="5717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</a:tr>
              <a:tr h="5717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57177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E98D7B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1610430" y="3366026"/>
            <a:ext cx="396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00812" y="3976283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2.</a:t>
            </a:r>
            <a:endParaRPr lang="cs-CZ" sz="24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591194" y="4509120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3.</a:t>
            </a:r>
            <a:endParaRPr lang="cs-CZ" sz="24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591194" y="508518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4.</a:t>
            </a:r>
            <a:endParaRPr lang="cs-CZ" sz="24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591194" y="5661248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5.</a:t>
            </a:r>
            <a:endParaRPr lang="cs-CZ" sz="24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610430" y="6237312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6.</a:t>
            </a:r>
            <a:endParaRPr lang="cs-CZ" sz="2400" b="1" dirty="0"/>
          </a:p>
        </p:txBody>
      </p:sp>
      <p:sp>
        <p:nvSpPr>
          <p:cNvPr id="3072" name="TextovéPole 3071"/>
          <p:cNvSpPr txBox="1"/>
          <p:nvPr/>
        </p:nvSpPr>
        <p:spPr>
          <a:xfrm>
            <a:off x="4450964" y="3366025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7.</a:t>
            </a:r>
            <a:endParaRPr lang="cs-CZ" sz="2400" b="1" dirty="0"/>
          </a:p>
        </p:txBody>
      </p:sp>
      <p:sp>
        <p:nvSpPr>
          <p:cNvPr id="3073" name="TextovéPole 3072"/>
          <p:cNvSpPr txBox="1"/>
          <p:nvPr/>
        </p:nvSpPr>
        <p:spPr>
          <a:xfrm>
            <a:off x="4450964" y="3956379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8.</a:t>
            </a:r>
            <a:endParaRPr lang="cs-CZ" sz="2400" b="1" dirty="0"/>
          </a:p>
        </p:txBody>
      </p:sp>
      <p:sp>
        <p:nvSpPr>
          <p:cNvPr id="3076" name="TextovéPole 3075"/>
          <p:cNvSpPr txBox="1"/>
          <p:nvPr/>
        </p:nvSpPr>
        <p:spPr>
          <a:xfrm>
            <a:off x="4450964" y="4507384"/>
            <a:ext cx="4154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9.</a:t>
            </a:r>
            <a:endParaRPr lang="cs-CZ" sz="2400" b="1" dirty="0"/>
          </a:p>
        </p:txBody>
      </p:sp>
      <p:sp>
        <p:nvSpPr>
          <p:cNvPr id="3077" name="TextovéPole 3076"/>
          <p:cNvSpPr txBox="1"/>
          <p:nvPr/>
        </p:nvSpPr>
        <p:spPr>
          <a:xfrm>
            <a:off x="4374019" y="5085184"/>
            <a:ext cx="5693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10.</a:t>
            </a:r>
            <a:endParaRPr lang="cs-CZ" sz="2400" b="1" dirty="0"/>
          </a:p>
        </p:txBody>
      </p:sp>
      <p:sp>
        <p:nvSpPr>
          <p:cNvPr id="3078" name="TextovéPole 3077"/>
          <p:cNvSpPr txBox="1"/>
          <p:nvPr/>
        </p:nvSpPr>
        <p:spPr>
          <a:xfrm>
            <a:off x="4374019" y="5661248"/>
            <a:ext cx="5693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11.</a:t>
            </a:r>
            <a:endParaRPr lang="cs-CZ" sz="2400" b="1" dirty="0"/>
          </a:p>
        </p:txBody>
      </p:sp>
      <p:sp>
        <p:nvSpPr>
          <p:cNvPr id="3079" name="TextovéPole 3078"/>
          <p:cNvSpPr txBox="1"/>
          <p:nvPr/>
        </p:nvSpPr>
        <p:spPr>
          <a:xfrm>
            <a:off x="4374018" y="6237311"/>
            <a:ext cx="5693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12.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7059" y="3366024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leden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7059" y="3956378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únor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54066" y="4507383"/>
            <a:ext cx="114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březen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61563" y="5084575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duben</a:t>
            </a:r>
            <a:endParaRPr lang="cs-CZ" sz="2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27059" y="5661246"/>
            <a:ext cx="114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květen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43890" y="6250536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červen</a:t>
            </a:r>
            <a:endParaRPr lang="cs-CZ" sz="24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989704" y="3372043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červenec</a:t>
            </a:r>
            <a:endParaRPr lang="cs-CZ" sz="24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989704" y="3956379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srpen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989704" y="4507382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září</a:t>
            </a:r>
            <a:endParaRPr lang="cs-CZ" sz="2400" b="1" dirty="0"/>
          </a:p>
        </p:txBody>
      </p:sp>
      <p:sp>
        <p:nvSpPr>
          <p:cNvPr id="3074" name="TextovéPole 3073"/>
          <p:cNvSpPr txBox="1"/>
          <p:nvPr/>
        </p:nvSpPr>
        <p:spPr>
          <a:xfrm>
            <a:off x="4989704" y="5084574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říjen</a:t>
            </a:r>
            <a:endParaRPr lang="cs-CZ" sz="2400" b="1" dirty="0"/>
          </a:p>
        </p:txBody>
      </p:sp>
      <p:sp>
        <p:nvSpPr>
          <p:cNvPr id="3081" name="TextovéPole 3080"/>
          <p:cNvSpPr txBox="1"/>
          <p:nvPr/>
        </p:nvSpPr>
        <p:spPr>
          <a:xfrm>
            <a:off x="4975827" y="5661248"/>
            <a:ext cx="132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listopad</a:t>
            </a:r>
            <a:endParaRPr lang="cs-CZ" sz="2400" b="1" dirty="0"/>
          </a:p>
        </p:txBody>
      </p:sp>
      <p:sp>
        <p:nvSpPr>
          <p:cNvPr id="3082" name="TextovéPole 3081"/>
          <p:cNvSpPr txBox="1"/>
          <p:nvPr/>
        </p:nvSpPr>
        <p:spPr>
          <a:xfrm>
            <a:off x="4943405" y="6237310"/>
            <a:ext cx="1380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prosinec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031447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0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9" grpId="0"/>
      <p:bldP spid="3" grpId="0"/>
      <p:bldP spid="4" grpId="0"/>
      <p:bldP spid="6" grpId="0"/>
      <p:bldP spid="16" grpId="0"/>
      <p:bldP spid="21" grpId="0"/>
      <p:bldP spid="25" grpId="0"/>
      <p:bldP spid="26" grpId="0"/>
      <p:bldP spid="31" grpId="0"/>
      <p:bldP spid="3074" grpId="0"/>
      <p:bldP spid="3081" grpId="0"/>
      <p:bldP spid="308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/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Doplň měsíce podle ročních období:</a:t>
            </a:r>
            <a:endParaRPr lang="cs-CZ" sz="3600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507288" cy="5001419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JARO    </a:t>
            </a:r>
            <a:r>
              <a:rPr lang="cs-CZ" sz="4000" b="1" dirty="0" smtClean="0">
                <a:solidFill>
                  <a:srgbClr val="FF0000"/>
                </a:solidFill>
                <a:latin typeface="+mn-lt"/>
              </a:rPr>
              <a:t>LÉTO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   </a:t>
            </a:r>
            <a:r>
              <a:rPr lang="cs-CZ" sz="4000" b="1" dirty="0" smtClean="0">
                <a:solidFill>
                  <a:schemeClr val="accent3">
                    <a:lumMod val="75000"/>
                  </a:schemeClr>
                </a:solidFill>
                <a:latin typeface="+mn-lt"/>
              </a:rPr>
              <a:t>PODZIM </a:t>
            </a:r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+mn-lt"/>
              </a:rPr>
              <a:t>  </a:t>
            </a:r>
            <a:r>
              <a:rPr lang="cs-CZ" sz="4000" b="1" dirty="0" smtClean="0">
                <a:solidFill>
                  <a:srgbClr val="00B0F0"/>
                </a:solidFill>
                <a:latin typeface="+mn-lt"/>
              </a:rPr>
              <a:t>ZIMA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   _______   _______   _______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   _______   _______   _______ </a:t>
            </a:r>
          </a:p>
          <a:p>
            <a:pPr marL="0" indent="0">
              <a:buNone/>
            </a:pPr>
            <a:r>
              <a:rPr lang="cs-CZ" sz="4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______   _______   _______   _______</a:t>
            </a:r>
          </a:p>
          <a:p>
            <a:pPr marL="0" indent="0">
              <a:buNone/>
            </a:pPr>
            <a:r>
              <a:rPr lang="cs-CZ" sz="4000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cs-CZ" sz="4000" b="1" dirty="0" smtClean="0">
                <a:solidFill>
                  <a:srgbClr val="00B0F0"/>
                </a:solidFill>
                <a:latin typeface="+mn-lt"/>
              </a:rPr>
              <a:t> </a:t>
            </a:r>
            <a:endParaRPr lang="cs-CZ" sz="4000" b="1" dirty="0">
              <a:solidFill>
                <a:srgbClr val="00B0F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988840"/>
            <a:ext cx="114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březen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54033" y="2708920"/>
            <a:ext cx="10887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duben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4033" y="3429000"/>
            <a:ext cx="11416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květen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15816" y="1979216"/>
            <a:ext cx="11079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červen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95080" y="2708919"/>
            <a:ext cx="1398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červenec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15816" y="3428999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srpen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2013315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září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706055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říjen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3428998"/>
            <a:ext cx="1329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listopad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64288" y="2013315"/>
            <a:ext cx="13805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prosinec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64288" y="2741712"/>
            <a:ext cx="9701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leden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23598" y="3428952"/>
            <a:ext cx="8515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únor</a:t>
            </a:r>
            <a:endParaRPr lang="cs-CZ" sz="2400" b="1" dirty="0"/>
          </a:p>
        </p:txBody>
      </p:sp>
      <p:pic>
        <p:nvPicPr>
          <p:cNvPr id="1026" name="Picture 2" descr="C:\Users\08DY\AppData\Local\Microsoft\Windows\Temporary Internet Files\Content.IE5\HX9DTUND\MP9001852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263697"/>
            <a:ext cx="2136596" cy="143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DY\AppData\Local\Microsoft\Windows\Temporary Internet Files\Content.IE5\1VLCGMQY\MP900438601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2475" y="4309004"/>
            <a:ext cx="2094678" cy="1390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DY\AppData\Local\Microsoft\Windows\Temporary Internet Files\Content.IE5\HX9DTUND\MP90039981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947" y="4290615"/>
            <a:ext cx="2073375" cy="1381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DY\AppData\Local\Microsoft\Windows\Temporary Internet Files\Content.IE5\B2JD0XI2\MP90041407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4263697"/>
            <a:ext cx="1954941" cy="143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844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0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sz="4000" b="1" dirty="0" err="1" smtClean="0">
                <a:solidFill>
                  <a:srgbClr val="11EF11"/>
                </a:solidFill>
              </a:rPr>
              <a:t>Přiřad</a:t>
            </a:r>
            <a:r>
              <a:rPr lang="cs-CZ" sz="4000" b="1" dirty="0" smtClean="0">
                <a:solidFill>
                  <a:srgbClr val="11EF11"/>
                </a:solidFill>
              </a:rPr>
              <a:t>ˇ k  obrázku roční období:</a:t>
            </a:r>
            <a:endParaRPr lang="cs-CZ" sz="4000" b="1" dirty="0">
              <a:solidFill>
                <a:srgbClr val="11EF11"/>
              </a:solidFill>
            </a:endParaRPr>
          </a:p>
        </p:txBody>
      </p:sp>
      <p:pic>
        <p:nvPicPr>
          <p:cNvPr id="2050" name="Picture 2" descr="C:\Users\08DY\AppData\Local\Microsoft\Windows\Temporary Internet Files\Content.IE5\HX9DTUND\MC9000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8329" y="868019"/>
            <a:ext cx="161925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DY\AppData\Local\Microsoft\Windows\Temporary Internet Files\Content.IE5\AMM9QFJ1\MC9000981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661888"/>
            <a:ext cx="17970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DY\AppData\Local\Microsoft\Windows\Temporary Internet Files\Content.IE5\1VLCGMQY\MP9004069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5660" y="5049886"/>
            <a:ext cx="1368068" cy="1361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DY\AppData\Local\Microsoft\Windows\Temporary Internet Files\Content.IE5\HX9DTUND\MC9002803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229" y="2977229"/>
            <a:ext cx="1466405" cy="1812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DY\AppData\Local\Microsoft\Windows\Temporary Internet Files\Content.IE5\AMM9QFJ1\MP9003848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7954" y="4789892"/>
            <a:ext cx="1650665" cy="199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DY\AppData\Local\Microsoft\Windows\Temporary Internet Files\Content.IE5\B2JD0XI2\MP90043282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00" y="1015235"/>
            <a:ext cx="1280376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DY\AppData\Local\Microsoft\Windows\Temporary Internet Files\Content.IE5\HX9DTUND\MP90038487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79968"/>
            <a:ext cx="1431166" cy="16055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DY\AppData\Local\Microsoft\Windows\Temporary Internet Files\Content.IE5\AMM9QFJ1\MP900424260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769719"/>
            <a:ext cx="1512168" cy="2267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DY\AppData\Local\Microsoft\Windows\Temporary Internet Files\Content.IE5\B2JD0XI2\MP90043943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7470" y="953250"/>
            <a:ext cx="1125925" cy="1586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8DY\AppData\Local\Microsoft\Windows\Temporary Internet Files\Content.IE5\1VLCGMQY\MC90023941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132" y="866065"/>
            <a:ext cx="1531620" cy="1761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DY\AppData\Local\Microsoft\Windows\Temporary Internet Files\Content.IE5\HX9DTUND\MP90040136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8801" y="5243506"/>
            <a:ext cx="1539702" cy="1231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8DY\AppData\Local\Microsoft\Windows\Temporary Internet Files\Content.IE5\AMM9QFJ1\MP900422849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1927" y="2971594"/>
            <a:ext cx="1344100" cy="1680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621" y="1446553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>
                <a:solidFill>
                  <a:srgbClr val="92D050"/>
                </a:solidFill>
              </a:rPr>
              <a:t>J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458801" y="3706391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J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7725" y="5212930"/>
            <a:ext cx="3642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2D050"/>
                </a:solidFill>
              </a:rPr>
              <a:t>J</a:t>
            </a:r>
            <a:endParaRPr lang="cs-CZ" sz="3600" b="1" dirty="0">
              <a:solidFill>
                <a:srgbClr val="92D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0978" y="3560394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490021" y="1428612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91038" y="2671419"/>
            <a:ext cx="4651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L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63078" y="1423465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P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95133" y="3390533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P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23227" y="5562596"/>
            <a:ext cx="4667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3">
                    <a:lumMod val="75000"/>
                  </a:schemeClr>
                </a:solidFill>
              </a:rPr>
              <a:t>P</a:t>
            </a:r>
            <a:endParaRPr lang="cs-CZ" sz="36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128329" y="1015235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Z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013" y="5239430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Z</a:t>
            </a:r>
            <a:endParaRPr lang="cs-CZ" sz="36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68314" y="5463951"/>
            <a:ext cx="492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B0F0"/>
                </a:solidFill>
              </a:rPr>
              <a:t>Z</a:t>
            </a:r>
            <a:endParaRPr lang="cs-CZ" sz="36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715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Rok má __ měsíců</a:t>
            </a:r>
            <a:endParaRPr lang="cs-CZ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54461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Kalendářní rok                   Školní rok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C00000"/>
                </a:solidFill>
                <a:latin typeface="+mn-lt"/>
              </a:rPr>
              <a:t>  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_____________________                                   ____________________ 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 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 </a:t>
            </a:r>
          </a:p>
          <a:p>
            <a:pPr marL="0" indent="0">
              <a:buNone/>
            </a:pP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 _____________________                                   ____________________</a:t>
            </a:r>
          </a:p>
          <a:p>
            <a:pPr marL="0" indent="0">
              <a:buNone/>
            </a:pPr>
            <a:r>
              <a:rPr lang="cs-CZ" sz="2000" b="1" dirty="0">
                <a:solidFill>
                  <a:schemeClr val="tx1"/>
                </a:solidFill>
                <a:latin typeface="+mn-lt"/>
              </a:rPr>
              <a:t> </a:t>
            </a:r>
            <a:r>
              <a:rPr lang="cs-CZ" sz="2000" b="1" dirty="0" smtClean="0">
                <a:solidFill>
                  <a:schemeClr val="tx1"/>
                </a:solidFill>
                <a:latin typeface="+mn-lt"/>
              </a:rPr>
              <a:t>    _____________________                                   ____________________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355976" y="5605209"/>
            <a:ext cx="1396536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prázdniny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69103" y="116632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11EF11"/>
                </a:solidFill>
              </a:rPr>
              <a:t>12</a:t>
            </a:r>
            <a:endParaRPr lang="cs-CZ" sz="4800" b="1" dirty="0">
              <a:solidFill>
                <a:srgbClr val="11EF1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844824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leden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2275008"/>
            <a:ext cx="840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únor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47664" y="2636912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březen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26658" y="2996951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duben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58774" y="3356992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57506" y="3680544"/>
            <a:ext cx="1085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červen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56046" y="4104304"/>
            <a:ext cx="13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červenec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583589" y="4437112"/>
            <a:ext cx="94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srpen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5791" y="4797152"/>
            <a:ext cx="70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září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599444" y="5187020"/>
            <a:ext cx="795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říjen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99444" y="5543654"/>
            <a:ext cx="1289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listopad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569447" y="5895746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prosinec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300192" y="1844824"/>
            <a:ext cx="7040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září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304541" y="2275007"/>
            <a:ext cx="7954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říjen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304541" y="2636911"/>
            <a:ext cx="12891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listopad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333214" y="2996951"/>
            <a:ext cx="13420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prosinec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40269" y="3356991"/>
            <a:ext cx="9364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leden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304541" y="3669561"/>
            <a:ext cx="8402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únor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40269" y="4101064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březen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20361" y="4418337"/>
            <a:ext cx="1055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duben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342070" y="4797151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květen</a:t>
            </a:r>
            <a:endParaRPr lang="cs-CZ" sz="24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351912" y="5187020"/>
            <a:ext cx="1085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červen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51912" y="5543654"/>
            <a:ext cx="13688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červenec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74061" y="5859264"/>
            <a:ext cx="9476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srpen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08DY\AppData\Local\Microsoft\Windows\Temporary Internet Files\Content.IE5\HX9DTUND\MM900285301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858" y="86632"/>
            <a:ext cx="1219201" cy="1219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8DY\AppData\Local\Microsoft\Windows\Temporary Internet Files\Content.IE5\1VLCGMQY\MC9003245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87308" y="86632"/>
            <a:ext cx="1356692" cy="16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229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21" grpId="0"/>
      <p:bldP spid="22" grpId="0"/>
      <p:bldP spid="23" grpId="0"/>
      <p:bldP spid="24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Citace: 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Veškerý text je dílem autora materiálu, 19.2.2012.  </a:t>
            </a:r>
          </a:p>
          <a:p>
            <a:r>
              <a:rPr lang="cs-CZ" b="1" dirty="0" smtClean="0">
                <a:solidFill>
                  <a:schemeClr val="tx1"/>
                </a:solidFill>
                <a:latin typeface="+mn-lt"/>
              </a:rPr>
              <a:t>Použité obrázky: </a:t>
            </a:r>
            <a:r>
              <a:rPr lang="cs-CZ" dirty="0" smtClean="0">
                <a:solidFill>
                  <a:schemeClr val="tx1"/>
                </a:solidFill>
                <a:latin typeface="+mn-lt"/>
              </a:rPr>
              <a:t>Otevřená galerie  www.office.microsoft.com. 19.2.2012.    </a:t>
            </a:r>
          </a:p>
          <a:p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4495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2048</TotalTime>
  <Words>323</Words>
  <Application>Microsoft Office PowerPoint</Application>
  <PresentationFormat>Předvádění na obrazovce (4:3)</PresentationFormat>
  <Paragraphs>139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KALENDÁŘ</vt:lpstr>
      <vt:lpstr>Přiřadˇsprávný datum,kdy začíná roční období:</vt:lpstr>
      <vt:lpstr>Přišel skřítek Neposeda, vysypal nám kalendář. Dokážeš správně seřadit měsíce?</vt:lpstr>
      <vt:lpstr>Doplň měsíce podle ročních období:</vt:lpstr>
      <vt:lpstr>Přiřadˇ k  obrázku roční období:</vt:lpstr>
      <vt:lpstr>Rok má __ měsíců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08DY</cp:lastModifiedBy>
  <cp:revision>148</cp:revision>
  <dcterms:created xsi:type="dcterms:W3CDTF">2011-06-20T10:40:08Z</dcterms:created>
  <dcterms:modified xsi:type="dcterms:W3CDTF">2012-04-11T18:00:32Z</dcterms:modified>
</cp:coreProperties>
</file>