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69" r:id="rId3"/>
    <p:sldId id="277" r:id="rId4"/>
    <p:sldId id="278" r:id="rId5"/>
    <p:sldId id="279" r:id="rId6"/>
    <p:sldId id="280" r:id="rId7"/>
    <p:sldId id="281" r:id="rId8"/>
    <p:sldId id="282" r:id="rId9"/>
    <p:sldId id="27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909"/>
    <a:srgbClr val="9A0A1F"/>
    <a:srgbClr val="E98D7B"/>
    <a:srgbClr val="10B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74" autoAdjust="0"/>
    <p:restoredTop sz="94624" autoAdjust="0"/>
  </p:normalViewPr>
  <p:slideViewPr>
    <p:cSldViewPr>
      <p:cViewPr>
        <p:scale>
          <a:sx n="66" d="100"/>
          <a:sy n="66" d="100"/>
        </p:scale>
        <p:origin x="-142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NÁZEV: VY_32_INOVACE_11_ Prvouka  2. ročník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NÁZEV ŠKOLY: ZŠ Dolní Benešov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Mgr</a:t>
          </a:r>
          <a:r>
            <a:rPr lang="cs-CZ" dirty="0" smtClean="0"/>
            <a:t>. Hana </a:t>
          </a:r>
          <a:r>
            <a:rPr lang="cs-CZ" dirty="0" smtClean="0"/>
            <a:t>Kolaříková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TEMA: Čas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ČÍSLO PROJEKTU: CZ.1.07/1.4.00/21.1262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223" custLinFactNeighborY="173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 ŠKOLY: ZŠ Dolní Benešov</a:t>
          </a:r>
          <a:endParaRPr lang="cs-CZ" sz="17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AUTOR: Mgr</a:t>
          </a:r>
          <a:r>
            <a:rPr lang="cs-CZ" sz="1700" kern="1200" dirty="0" smtClean="0"/>
            <a:t>. Hana </a:t>
          </a:r>
          <a:r>
            <a:rPr lang="cs-CZ" sz="1700" kern="1200" dirty="0" smtClean="0"/>
            <a:t>Kolaříková</a:t>
          </a:r>
          <a:endParaRPr lang="cs-CZ" sz="17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NÁZEV: VY_32_INOVACE_11_ Prvouka  2. ročník</a:t>
          </a:r>
          <a:endParaRPr lang="cs-CZ" sz="17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39210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TEMA: Čas</a:t>
          </a:r>
          <a:endParaRPr lang="cs-CZ" sz="1700" kern="1200" dirty="0"/>
        </a:p>
      </dsp:txBody>
      <dsp:txXfrm>
        <a:off x="1273857" y="1239210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ČÍSLO PROJEKTU: CZ.1.07/1.4.00/21.1262</a:t>
          </a:r>
          <a:endParaRPr lang="cs-CZ" sz="17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11.4.2012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981159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k prezentaci učiva, k opakování a upevňování probrané látky o čase.  Žáci si upevní časové pojmy : rok, měsíc, týden, den, hodina, minuta, sekunda.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P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racují na interaktivní tabuli, odpovídají na otázky a po kliknutí se jim zobrazí správná </a:t>
            </a:r>
            <a:r>
              <a:rPr lang="cs-CZ" sz="2000" dirty="0" err="1" smtClean="0">
                <a:solidFill>
                  <a:schemeClr val="tx1"/>
                </a:solidFill>
                <a:latin typeface="+mn-lt"/>
              </a:rPr>
              <a:t>odpověd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ˇ.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1254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ČAS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363272" cy="5400600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tx1"/>
                </a:solidFill>
                <a:latin typeface="+mn-lt"/>
              </a:rPr>
              <a:t>Seřad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ˇ pojmy podle trvání od nejkratšího po nejdelší: </a:t>
            </a:r>
          </a:p>
          <a:p>
            <a:endParaRPr lang="cs-CZ" b="1" dirty="0">
              <a:solidFill>
                <a:schemeClr val="tx1"/>
              </a:solidFill>
              <a:latin typeface="+mn-lt"/>
            </a:endParaRPr>
          </a:p>
          <a:p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_____________________________________________________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Doplň: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Rok má ____  dní,  ____  měsíců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            Měsíc má ____ týdny,  ___, ___, ___, ___ dní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            Týden má ____ dní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            Den má ____ hodin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            1 hodina  má  ____ minut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            1 minuta  má  ____ sekund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</a:t>
            </a:r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57587" y="1700808"/>
            <a:ext cx="744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rok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10152" y="1688929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10B610"/>
                </a:solidFill>
              </a:rPr>
              <a:t>sekunda</a:t>
            </a:r>
            <a:endParaRPr lang="cs-CZ" sz="2800" b="1" dirty="0">
              <a:solidFill>
                <a:srgbClr val="10B61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1700807"/>
            <a:ext cx="1343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E98D7B"/>
                </a:solidFill>
              </a:rPr>
              <a:t>hodina</a:t>
            </a:r>
            <a:endParaRPr lang="cs-CZ" sz="2800" b="1" dirty="0">
              <a:solidFill>
                <a:srgbClr val="E98D7B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03858" y="1700807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den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13909" y="1688929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měsíc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34729" y="1700807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minuta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76304" y="1700808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týden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92938" y="2348880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10B610"/>
                </a:solidFill>
              </a:rPr>
              <a:t>sekunda</a:t>
            </a:r>
            <a:endParaRPr lang="cs-CZ" sz="2800" b="1" dirty="0">
              <a:solidFill>
                <a:srgbClr val="10B61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28715" y="2348880"/>
            <a:ext cx="13628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minuta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51766" y="2348880"/>
            <a:ext cx="1343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E98D7B"/>
                </a:solidFill>
              </a:rPr>
              <a:t>hodina</a:t>
            </a:r>
            <a:endParaRPr lang="cs-CZ" sz="2800" b="1" dirty="0">
              <a:solidFill>
                <a:srgbClr val="E98D7B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674105" y="2348880"/>
            <a:ext cx="8034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den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477530" y="2348880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týden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601556" y="2349398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7030A0"/>
                </a:solidFill>
              </a:rPr>
              <a:t>měsíc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766260" y="2348880"/>
            <a:ext cx="744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rok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990128" y="328498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365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532078" y="3300016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12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414475" y="380646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4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961534" y="3806468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28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592142" y="3804732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29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6234547" y="3804732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30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777000" y="3802433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31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544726" y="4221088"/>
            <a:ext cx="182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7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092442" y="4653136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24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925113" y="5085184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60</a:t>
            </a: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939627" y="5517232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60</a:t>
            </a:r>
            <a:endParaRPr lang="cs-CZ" sz="2800" b="1" dirty="0">
              <a:solidFill>
                <a:srgbClr val="00B0F0"/>
              </a:solidFill>
            </a:endParaRPr>
          </a:p>
        </p:txBody>
      </p:sp>
      <p:pic>
        <p:nvPicPr>
          <p:cNvPr id="1026" name="Picture 2" descr="C:\Users\08DY\AppData\Local\Microsoft\Windows\Temporary Internet Files\Content.IE5\9LSPEJIJ\MM90035675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614" y="4342608"/>
            <a:ext cx="1894704" cy="189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19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2" grpId="0"/>
      <p:bldP spid="14" grpId="0"/>
      <p:bldP spid="15" grpId="0"/>
      <p:bldP spid="16" grpId="0"/>
      <p:bldP spid="17" grpId="0"/>
      <p:bldP spid="18" grpId="0"/>
      <p:bldP spid="21" grpId="0"/>
      <p:bldP spid="23" grpId="0"/>
      <p:bldP spid="24" grpId="0"/>
      <p:bldP spid="25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9580" y="0"/>
            <a:ext cx="8229600" cy="1124744"/>
          </a:xfrm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Dny v týdnu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Zapiš dny v týdnu podle pořadí, které udává číslo: </a:t>
            </a:r>
          </a:p>
          <a:p>
            <a:endParaRPr lang="cs-CZ" b="1" dirty="0">
              <a:solidFill>
                <a:schemeClr val="tx1"/>
              </a:solidFill>
              <a:latin typeface="+mn-lt"/>
            </a:endParaRPr>
          </a:p>
          <a:p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endParaRPr lang="cs-CZ" b="1" dirty="0">
              <a:solidFill>
                <a:schemeClr val="tx1"/>
              </a:solidFill>
              <a:latin typeface="+mn-lt"/>
            </a:endParaRPr>
          </a:p>
          <a:p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endParaRPr lang="cs-CZ" b="1" dirty="0">
              <a:solidFill>
                <a:schemeClr val="tx1"/>
              </a:solidFill>
              <a:latin typeface="+mn-lt"/>
            </a:endParaRPr>
          </a:p>
          <a:p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endParaRPr lang="cs-CZ" b="1" dirty="0">
              <a:solidFill>
                <a:schemeClr val="tx1"/>
              </a:solidFill>
              <a:latin typeface="+mn-lt"/>
            </a:endParaRPr>
          </a:p>
          <a:p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r>
              <a:rPr lang="cs-CZ" b="1" dirty="0" smtClean="0">
                <a:solidFill>
                  <a:srgbClr val="7030A0"/>
                </a:solidFill>
                <a:latin typeface="+mn-lt"/>
              </a:rPr>
              <a:t>Tajenka: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Pracovní  __________  má 5 dní. 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Dny  volna  jsou : _________  a  _________ .</a:t>
            </a:r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517712"/>
              </p:ext>
            </p:extLst>
          </p:nvPr>
        </p:nvGraphicFramePr>
        <p:xfrm>
          <a:off x="2267744" y="1916834"/>
          <a:ext cx="4824540" cy="2765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454"/>
                <a:gridCol w="482454"/>
                <a:gridCol w="482454"/>
                <a:gridCol w="482454"/>
                <a:gridCol w="446448"/>
                <a:gridCol w="518460"/>
                <a:gridCol w="482454"/>
                <a:gridCol w="482454"/>
                <a:gridCol w="482454"/>
                <a:gridCol w="482454"/>
              </a:tblGrid>
              <a:tr h="5616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1845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347864" y="1916832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5.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2440052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2.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11760" y="2963272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3.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24434" y="3575518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4098738"/>
            <a:ext cx="4539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1.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01834" y="1926567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56798" y="1926567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Á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80312" y="1926566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148064" y="1926565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709286" y="1947609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778485" y="2518758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264563" y="2518758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720379" y="2518758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256798" y="2518758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664282" y="2518758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Ý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816957" y="3024827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263258" y="3024827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775336" y="3024826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4232162" y="3029821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683231" y="3029820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122416" y="3029821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320143" y="3614062"/>
            <a:ext cx="402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2803332" y="3614062"/>
            <a:ext cx="373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246426" y="3596613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</a:t>
            </a:r>
            <a:endParaRPr lang="cs-CZ" sz="24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3801834" y="3606295"/>
            <a:ext cx="389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</a:t>
            </a:r>
            <a:endParaRPr lang="cs-CZ" sz="2400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4252531" y="3614062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</a:t>
            </a:r>
            <a:endParaRPr lang="cs-CZ" sz="2400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708879" y="3606294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</a:t>
            </a:r>
            <a:endParaRPr lang="cs-CZ" sz="2400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5148064" y="360629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</a:t>
            </a:r>
            <a:endParaRPr lang="cs-CZ" sz="2400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3775336" y="4160293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</a:t>
            </a:r>
            <a:endParaRPr lang="cs-CZ" sz="2400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4201676" y="4160293"/>
            <a:ext cx="4267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</a:t>
            </a:r>
            <a:endParaRPr lang="cs-CZ" sz="24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4681270" y="4160293"/>
            <a:ext cx="441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</a:t>
            </a:r>
            <a:endParaRPr lang="cs-CZ" sz="24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148064" y="4160293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</a:t>
            </a:r>
            <a:endParaRPr lang="cs-CZ" sz="24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666322" y="4160293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Ě</a:t>
            </a:r>
            <a:endParaRPr lang="cs-CZ" sz="24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228184" y="4149542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</a:t>
            </a:r>
            <a:endParaRPr lang="cs-CZ" sz="2400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6732240" y="4160293"/>
            <a:ext cx="288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Í</a:t>
            </a:r>
            <a:endParaRPr lang="cs-CZ" sz="24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3818447" y="5161901"/>
            <a:ext cx="987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týden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585460" y="5634023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sobota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5309130" y="5634023"/>
            <a:ext cx="1124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neděle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2054" name="Picture 6" descr="C:\Users\08DY\AppData\Local\Microsoft\Windows\Temporary Internet Files\Content.IE5\A8XUFMF8\MC9002952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691" y="2085281"/>
            <a:ext cx="2746440" cy="201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91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0" grpId="0"/>
      <p:bldP spid="23" grpId="0"/>
      <p:bldP spid="25" grpId="0"/>
      <p:bldP spid="26" grpId="0"/>
      <p:bldP spid="27" grpId="0"/>
      <p:bldP spid="28" grpId="0"/>
      <p:bldP spid="29" grpId="0"/>
      <p:bldP spid="31" grpId="0"/>
      <p:bldP spid="32" grpId="0"/>
      <p:bldP spid="34" grpId="0"/>
      <p:bldP spid="36" grpId="0"/>
      <p:bldP spid="37" grpId="0"/>
      <p:bldP spid="39" grpId="0"/>
      <p:bldP spid="40" grpId="0"/>
      <p:bldP spid="41" grpId="0"/>
      <p:bldP spid="42" grpId="0"/>
      <p:bldP spid="45" grpId="0"/>
      <p:bldP spid="47" grpId="0"/>
      <p:bldP spid="49" grpId="0"/>
      <p:bldP spid="50" grpId="0"/>
      <p:bldP spid="51" grpId="0"/>
      <p:bldP spid="54" grpId="0"/>
      <p:bldP spid="55" grpId="0"/>
      <p:bldP spid="56" grpId="0"/>
      <p:bldP spid="57" grpId="0"/>
      <p:bldP spid="58" grpId="0"/>
      <p:bldP spid="60" grpId="0"/>
      <p:bldP spid="62" grpId="0"/>
      <p:bldP spid="64" grpId="0"/>
      <p:bldP spid="65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rgbClr val="E98D7B"/>
                </a:solidFill>
              </a:rPr>
              <a:t>Pomíchaly se nám části </a:t>
            </a:r>
            <a:r>
              <a:rPr lang="cs-CZ" sz="4000" b="1" dirty="0" err="1" smtClean="0">
                <a:solidFill>
                  <a:srgbClr val="E98D7B"/>
                </a:solidFill>
              </a:rPr>
              <a:t>dne,dokážeš</a:t>
            </a:r>
            <a:r>
              <a:rPr lang="cs-CZ" sz="4000" b="1" dirty="0" smtClean="0">
                <a:solidFill>
                  <a:srgbClr val="E98D7B"/>
                </a:solidFill>
              </a:rPr>
              <a:t> je seřadit?</a:t>
            </a:r>
            <a:endParaRPr lang="cs-CZ" sz="4000" b="1" dirty="0">
              <a:solidFill>
                <a:srgbClr val="E98D7B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577076"/>
            <a:ext cx="9036496" cy="4804252"/>
          </a:xfrm>
        </p:spPr>
        <p:txBody>
          <a:bodyPr/>
          <a:lstStyle/>
          <a:p>
            <a:endParaRPr lang="cs-CZ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Večer   odpoledne   ráno   poledne   noc   dopoledne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C000"/>
                </a:solidFill>
                <a:latin typeface="+mn-lt"/>
              </a:rPr>
              <a:t>Snídaně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oběd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</a:t>
            </a:r>
            <a:r>
              <a:rPr lang="cs-CZ" b="1" dirty="0" smtClean="0">
                <a:solidFill>
                  <a:srgbClr val="00B0F0"/>
                </a:solidFill>
                <a:latin typeface="+mn-lt"/>
              </a:rPr>
              <a:t>píšeme úkoly   </a:t>
            </a:r>
            <a:r>
              <a:rPr lang="cs-CZ" b="1" dirty="0" smtClean="0">
                <a:solidFill>
                  <a:srgbClr val="002060"/>
                </a:solidFill>
                <a:latin typeface="+mn-lt"/>
              </a:rPr>
              <a:t>spíme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</a:t>
            </a:r>
            <a:r>
              <a:rPr lang="cs-CZ" b="1" dirty="0" smtClean="0">
                <a:solidFill>
                  <a:srgbClr val="10B610"/>
                </a:solidFill>
                <a:latin typeface="+mn-lt"/>
              </a:rPr>
              <a:t>jsme ve škole 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večeře </a:t>
            </a:r>
          </a:p>
          <a:p>
            <a:pPr marL="0" indent="0">
              <a:buNone/>
            </a:pPr>
            <a:endParaRPr lang="cs-CZ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  <a:latin typeface="+mn-lt"/>
              </a:rPr>
              <a:t>Jak je to správně?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Chodíme  do  druhé třídy.                        BUDOUCNOST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V létě  jsme  byli  u  moře.                       SOUČASNOST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Až  vyrostu, budu  pilotem.                     MINULOST</a:t>
            </a:r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Vývojový diagram: spojnice 3"/>
          <p:cNvSpPr/>
          <p:nvPr/>
        </p:nvSpPr>
        <p:spPr>
          <a:xfrm>
            <a:off x="664704" y="159845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2009046" y="159845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3342012" y="1598847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4409383" y="1598847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5417495" y="158340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6641631" y="1571169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413847" y="164278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20190" y="1615103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61107" y="16391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87605" y="164278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0077" y="162880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476860" y="163919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1121904" y="2384211"/>
            <a:ext cx="6978488" cy="10447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2411760" y="2384211"/>
            <a:ext cx="1002087" cy="11018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H="1">
            <a:off x="971600" y="2369286"/>
            <a:ext cx="2658271" cy="10447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H="1">
            <a:off x="2009046" y="2384211"/>
            <a:ext cx="2778978" cy="10447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H="1">
            <a:off x="5075989" y="2395063"/>
            <a:ext cx="57606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 flipH="1">
            <a:off x="6660232" y="2373566"/>
            <a:ext cx="203109" cy="1079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>
            <a:off x="3720480" y="4941168"/>
            <a:ext cx="185963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se šipkou 49"/>
          <p:cNvCxnSpPr/>
          <p:nvPr/>
        </p:nvCxnSpPr>
        <p:spPr>
          <a:xfrm>
            <a:off x="3720480" y="5419397"/>
            <a:ext cx="1859632" cy="3766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 flipV="1">
            <a:off x="3862260" y="4941168"/>
            <a:ext cx="1717852" cy="8825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08DY\AppData\Local\Microsoft\Windows\Temporary Internet Files\Content.IE5\1E7PTZFY\MC9003886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925" y="449583"/>
            <a:ext cx="1544924" cy="147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24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5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86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347289"/>
            <a:ext cx="8686798" cy="6510711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err="1" smtClean="0">
                <a:solidFill>
                  <a:srgbClr val="C00000"/>
                </a:solidFill>
                <a:latin typeface="+mn-lt"/>
              </a:rPr>
              <a:t>Přiřad</a:t>
            </a:r>
            <a:r>
              <a:rPr lang="cs-CZ" b="1" dirty="0" smtClean="0">
                <a:solidFill>
                  <a:srgbClr val="C00000"/>
                </a:solidFill>
                <a:latin typeface="+mn-lt"/>
              </a:rPr>
              <a:t>ˇ správně  událost  a  měsíc:  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Jdeme poprvé do školy.                                    DUBEN</a:t>
            </a:r>
            <a:endParaRPr lang="cs-CZ" dirty="0">
              <a:solidFill>
                <a:schemeClr val="tx1"/>
              </a:solidFill>
              <a:latin typeface="+mn-lt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Slavíme Velikonoce.                                          ZÁŘÍ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Dostaneme  vysvědčení.                                   KVĚTEN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Slavíme  Vánoce.                                                LEDEN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Přejeme  k  svátku  maminkám.                      ČERVEN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Vítáme  Nový  rok.                                            PROSINEC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100" name="Picture 4" descr="C:\Users\08DY\AppData\Local\Microsoft\Windows\Temporary Internet Files\Content.IE5\1E7PTZFY\MC9004326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14" y="39287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DY\AppData\Local\Microsoft\Windows\Temporary Internet Files\Content.IE5\1E7PTZFY\MC9002371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92858"/>
            <a:ext cx="1591841" cy="192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8DY\AppData\Local\Microsoft\Windows\Temporary Internet Files\Content.IE5\9LSPEJIJ\MC9002976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49699"/>
            <a:ext cx="1820862" cy="1414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02111" y="2114181"/>
            <a:ext cx="748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diář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7039" y="2114181"/>
            <a:ext cx="2311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tolní kalendář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78579" y="2114181"/>
            <a:ext cx="2789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n</a:t>
            </a:r>
            <a:r>
              <a:rPr lang="cs-CZ" sz="2400" b="1" dirty="0" smtClean="0"/>
              <a:t>ástěnný kalendář</a:t>
            </a:r>
            <a:endParaRPr lang="cs-CZ" sz="2400" b="1" dirty="0"/>
          </a:p>
        </p:txBody>
      </p:sp>
      <p:sp>
        <p:nvSpPr>
          <p:cNvPr id="4114" name="Vývojový diagram: spojnice 4113"/>
          <p:cNvSpPr/>
          <p:nvPr/>
        </p:nvSpPr>
        <p:spPr>
          <a:xfrm>
            <a:off x="-2628800" y="1964162"/>
            <a:ext cx="72008" cy="45719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15" name="Vývojový diagram: spojnice 4114"/>
          <p:cNvSpPr/>
          <p:nvPr/>
        </p:nvSpPr>
        <p:spPr>
          <a:xfrm>
            <a:off x="3707904" y="3573016"/>
            <a:ext cx="228600" cy="2286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4116" name="Vývojový diagram: spojnice 4115"/>
          <p:cNvSpPr/>
          <p:nvPr/>
        </p:nvSpPr>
        <p:spPr>
          <a:xfrm>
            <a:off x="3203848" y="3988983"/>
            <a:ext cx="228600" cy="228600"/>
          </a:xfrm>
          <a:prstGeom prst="flowChartConnector">
            <a:avLst/>
          </a:prstGeom>
          <a:solidFill>
            <a:srgbClr val="10B6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17" name="Vývojový diagram: spojnice 4116"/>
          <p:cNvSpPr/>
          <p:nvPr/>
        </p:nvSpPr>
        <p:spPr>
          <a:xfrm>
            <a:off x="3800573" y="4380278"/>
            <a:ext cx="271861" cy="25117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18" name="Vývojový diagram: spojnice 4117"/>
          <p:cNvSpPr/>
          <p:nvPr/>
        </p:nvSpPr>
        <p:spPr>
          <a:xfrm>
            <a:off x="2840629" y="4835891"/>
            <a:ext cx="256885" cy="210553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19" name="Vývojový diagram: spojnice 4118"/>
          <p:cNvSpPr/>
          <p:nvPr/>
        </p:nvSpPr>
        <p:spPr>
          <a:xfrm>
            <a:off x="4736734" y="5301208"/>
            <a:ext cx="228600" cy="228600"/>
          </a:xfrm>
          <a:prstGeom prst="flowChartConnector">
            <a:avLst/>
          </a:prstGeom>
          <a:solidFill>
            <a:srgbClr val="E98D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20" name="Vývojový diagram: spojnice 4119"/>
          <p:cNvSpPr/>
          <p:nvPr/>
        </p:nvSpPr>
        <p:spPr>
          <a:xfrm>
            <a:off x="3048291" y="5733256"/>
            <a:ext cx="228600" cy="228600"/>
          </a:xfrm>
          <a:prstGeom prst="flowChartConnec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21" name="Vývojový diagram: spojnice 4120"/>
          <p:cNvSpPr/>
          <p:nvPr/>
        </p:nvSpPr>
        <p:spPr>
          <a:xfrm>
            <a:off x="7187422" y="3965724"/>
            <a:ext cx="228600" cy="22860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4122" name="Vývojový diagram: spojnice 4121"/>
          <p:cNvSpPr/>
          <p:nvPr/>
        </p:nvSpPr>
        <p:spPr>
          <a:xfrm>
            <a:off x="7524328" y="3536369"/>
            <a:ext cx="228600" cy="228600"/>
          </a:xfrm>
          <a:prstGeom prst="flowChartConnector">
            <a:avLst/>
          </a:prstGeom>
          <a:solidFill>
            <a:srgbClr val="10B61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23" name="Vývojový diagram: spojnice 4122"/>
          <p:cNvSpPr/>
          <p:nvPr/>
        </p:nvSpPr>
        <p:spPr>
          <a:xfrm>
            <a:off x="7671633" y="5301208"/>
            <a:ext cx="228600" cy="2286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24" name="Vývojový diagram: spojnice 4123"/>
          <p:cNvSpPr/>
          <p:nvPr/>
        </p:nvSpPr>
        <p:spPr>
          <a:xfrm>
            <a:off x="7987287" y="5711123"/>
            <a:ext cx="228600" cy="228600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25" name="Vývojový diagram: spojnice 4124"/>
          <p:cNvSpPr/>
          <p:nvPr/>
        </p:nvSpPr>
        <p:spPr>
          <a:xfrm>
            <a:off x="7638628" y="4391567"/>
            <a:ext cx="228600" cy="228600"/>
          </a:xfrm>
          <a:prstGeom prst="flowChartConnector">
            <a:avLst/>
          </a:prstGeom>
          <a:solidFill>
            <a:srgbClr val="E98D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26" name="Vývojový diagram: spojnice 4125"/>
          <p:cNvSpPr/>
          <p:nvPr/>
        </p:nvSpPr>
        <p:spPr>
          <a:xfrm>
            <a:off x="7516044" y="4817844"/>
            <a:ext cx="228600" cy="228600"/>
          </a:xfrm>
          <a:prstGeom prst="flowChartConnec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38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4121" grpId="0" animBg="1"/>
      <p:bldP spid="4122" grpId="0" animBg="1"/>
      <p:bldP spid="4123" grpId="0" animBg="1"/>
      <p:bldP spid="4124" grpId="0" animBg="1"/>
      <p:bldP spid="4125" grpId="0" animBg="1"/>
      <p:bldP spid="41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dirty="0" smtClean="0">
                <a:solidFill>
                  <a:srgbClr val="9A0A1F"/>
                </a:solidFill>
              </a:rPr>
              <a:t>Jaké znáš hodiny?</a:t>
            </a:r>
            <a:endParaRPr lang="cs-CZ" dirty="0">
              <a:solidFill>
                <a:srgbClr val="9A0A1F"/>
              </a:solidFill>
            </a:endParaRPr>
          </a:p>
        </p:txBody>
      </p:sp>
      <p:pic>
        <p:nvPicPr>
          <p:cNvPr id="2057" name="Picture 9" descr="C:\Users\08DY\AppData\Local\Microsoft\Windows\Temporary Internet Files\Content.IE5\1E7PTZFY\MP90040067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5512" y="3651071"/>
            <a:ext cx="1438176" cy="143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DY\AppData\Local\Microsoft\Windows\Temporary Internet Files\Content.IE5\HXKJF5D5\MP90040067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3651071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8DY\AppData\Local\Microsoft\Windows\Temporary Internet Files\Content.IE5\1E7PTZFY\MP90042374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59738"/>
            <a:ext cx="1630254" cy="164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DY\AppData\Local\Microsoft\Windows\Temporary Internet Files\Content.IE5\HXKJF5D5\MP90040742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571" y="1078009"/>
            <a:ext cx="1327844" cy="166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08DY\AppData\Local\Microsoft\Windows\Temporary Internet Files\Content.IE5\9LSPEJIJ\MP90017774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25318"/>
            <a:ext cx="1105845" cy="1658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DY\AppData\Local\Microsoft\Windows\Temporary Internet Files\Content.IE5\9LSPEJIJ\MP90043851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789" y="3748693"/>
            <a:ext cx="1658791" cy="124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08DY\AppData\Local\Microsoft\Windows\Temporary Internet Files\Content.IE5\A8XUFMF8\MP90038795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882" y="1078009"/>
            <a:ext cx="2009698" cy="1606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08DY\AppData\Local\Microsoft\Windows\Temporary Internet Files\Content.IE5\1E7PTZFY\MP90040314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773" y="3651071"/>
            <a:ext cx="2011723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08DY\AppData\Local\Microsoft\Windows\Temporary Internet Files\Content.IE5\1E7PTZFY\MP900387454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496" y="3651071"/>
            <a:ext cx="1533303" cy="143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21584" y="286268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přesýpací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65319" y="2848542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sluneční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98141" y="2848542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věžní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2862680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budík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13145" y="2862680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digitální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5704" y="5301208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nástěnné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27193" y="5301208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školní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64396" y="5301208"/>
            <a:ext cx="1364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náramkové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67741" y="5304702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stopky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684778" y="5301208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stopky</a:t>
            </a:r>
            <a:endParaRPr lang="cs-CZ" b="1" dirty="0"/>
          </a:p>
        </p:txBody>
      </p:sp>
      <p:pic>
        <p:nvPicPr>
          <p:cNvPr id="2067" name="Picture 19" descr="C:\Users\08DY\AppData\Local\Microsoft\Windows\Temporary Internet Files\Content.IE5\A8XUFMF8\MP90030296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184" y="1078009"/>
            <a:ext cx="1184629" cy="1660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35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dirty="0" smtClean="0">
                <a:solidFill>
                  <a:srgbClr val="C30909"/>
                </a:solidFill>
              </a:rPr>
              <a:t>Kolik je hodin?</a:t>
            </a:r>
            <a:endParaRPr lang="cs-CZ" dirty="0">
              <a:solidFill>
                <a:srgbClr val="C30909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08DY\AppData\Local\Microsoft\Windows\Temporary Internet Files\Content.IE5\A8XUFMF8\MP900430829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324924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DY\AppData\Local\Microsoft\Windows\Temporary Internet Files\Content.IE5\9LSPEJIJ\MC90043158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376" y="165050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Y\AppData\Local\Microsoft\Windows\Temporary Internet Files\Content.IE5\A8XUFMF8\MC90044146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631865"/>
            <a:ext cx="2592561" cy="259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Y\AppData\Local\Microsoft\Windows\Temporary Internet Files\Content.IE5\1E7PTZFY\MP9004006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272" y="4087479"/>
            <a:ext cx="1630536" cy="163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DY\AppData\Local\Microsoft\Windows\Temporary Internet Files\Content.IE5\9LSPEJIJ\MP90044905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716" y="4087479"/>
            <a:ext cx="2131020" cy="189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08DY\AppData\Local\Microsoft\Windows\Temporary Internet Files\Content.IE5\9LSPEJIJ\MP900386742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942" y="3927053"/>
            <a:ext cx="2734792" cy="195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15616" y="3374759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 h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3374759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 h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04985" y="3374759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 h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74338" y="3374759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 h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01980" y="5722476"/>
            <a:ext cx="853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12 h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39952" y="5718016"/>
            <a:ext cx="853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11 h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7547" y="5718016"/>
            <a:ext cx="673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 h</a:t>
            </a:r>
            <a:endParaRPr lang="cs-CZ" sz="2800" b="1" dirty="0"/>
          </a:p>
        </p:txBody>
      </p:sp>
      <p:sp>
        <p:nvSpPr>
          <p:cNvPr id="13" name="Čtyřcípá hvězda 12"/>
          <p:cNvSpPr/>
          <p:nvPr/>
        </p:nvSpPr>
        <p:spPr>
          <a:xfrm>
            <a:off x="7627334" y="332656"/>
            <a:ext cx="914400" cy="914400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713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Citace: 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Veškerý text je dílem autora materiálu, 29.2.2012.  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Použité obrázky: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Otevřená galerie  www.office.microsoft.com. 29.2.2012.    </a:t>
            </a:r>
          </a:p>
          <a:p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495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2192</TotalTime>
  <Words>385</Words>
  <Application>Microsoft Office PowerPoint</Application>
  <PresentationFormat>Předvádění na obrazovce (4:3)</PresentationFormat>
  <Paragraphs>148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Prezentace aplikace PowerPoint</vt:lpstr>
      <vt:lpstr>ČAS</vt:lpstr>
      <vt:lpstr>Dny v týdnu</vt:lpstr>
      <vt:lpstr>Pomíchaly se nám části dne,dokážeš je seřadit?</vt:lpstr>
      <vt:lpstr>Prezentace aplikace PowerPoint</vt:lpstr>
      <vt:lpstr>Jaké znáš hodiny?</vt:lpstr>
      <vt:lpstr>Kolik je hodin?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08DY</cp:lastModifiedBy>
  <cp:revision>162</cp:revision>
  <dcterms:created xsi:type="dcterms:W3CDTF">2011-06-20T10:40:08Z</dcterms:created>
  <dcterms:modified xsi:type="dcterms:W3CDTF">2012-04-11T18:00:16Z</dcterms:modified>
</cp:coreProperties>
</file>