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56" r:id="rId2"/>
    <p:sldId id="269" r:id="rId3"/>
    <p:sldId id="277" r:id="rId4"/>
    <p:sldId id="278" r:id="rId5"/>
    <p:sldId id="279" r:id="rId6"/>
    <p:sldId id="280" r:id="rId7"/>
    <p:sldId id="281" r:id="rId8"/>
    <p:sldId id="282" r:id="rId9"/>
    <p:sldId id="27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26C86E8C-92A6-4036-87B0-5E7986BDE834}">
          <p14:sldIdLst>
            <p14:sldId id="256"/>
            <p14:sldId id="269"/>
          </p14:sldIdLst>
        </p14:section>
        <p14:section name="Oddíl bez názvu" id="{F42080D5-2F64-4B43-85AB-8F0522F6B05F}">
          <p14:sldIdLst>
            <p14:sldId id="277"/>
            <p14:sldId id="278"/>
            <p14:sldId id="279"/>
            <p14:sldId id="280"/>
            <p14:sldId id="281"/>
            <p14:sldId id="282"/>
            <p14:sldId id="276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0B610"/>
    <a:srgbClr val="600294"/>
    <a:srgbClr val="E98D7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574" autoAdjust="0"/>
    <p:restoredTop sz="94624" autoAdjust="0"/>
  </p:normalViewPr>
  <p:slideViewPr>
    <p:cSldViewPr>
      <p:cViewPr>
        <p:scale>
          <a:sx n="110" d="100"/>
          <a:sy n="110" d="100"/>
        </p:scale>
        <p:origin x="78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NÁZEV: VY_32_INOVACE_15_ Prvouka  2. ročník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NÁZEV ŠKOLY: ZŠ Dolní Benešov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Mgr</a:t>
          </a:r>
          <a:r>
            <a:rPr lang="cs-CZ" dirty="0" smtClean="0"/>
            <a:t>. Hana </a:t>
          </a:r>
          <a:r>
            <a:rPr lang="cs-CZ" dirty="0" smtClean="0"/>
            <a:t>Kolaříková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TEMA: Domácí ptáci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ČÍSLO PROJEKTU: CZ.1.07/1.4.00/21.1262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223" custLinFactNeighborY="173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NÁZEV ŠKOLY: ZŠ Dolní Benešov</a:t>
          </a:r>
          <a:endParaRPr lang="cs-CZ" sz="17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AUTOR: Mgr</a:t>
          </a:r>
          <a:r>
            <a:rPr lang="cs-CZ" sz="1700" kern="1200" dirty="0" smtClean="0"/>
            <a:t>. Hana </a:t>
          </a:r>
          <a:r>
            <a:rPr lang="cs-CZ" sz="1700" kern="1200" dirty="0" smtClean="0"/>
            <a:t>Kolaříková</a:t>
          </a:r>
          <a:endParaRPr lang="cs-CZ" sz="17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NÁZEV: VY_32_INOVACE_15_ Prvouka  2. ročník</a:t>
          </a:r>
          <a:endParaRPr lang="cs-CZ" sz="17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39210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TEMA: Domácí ptáci</a:t>
          </a:r>
          <a:endParaRPr lang="cs-CZ" sz="1700" kern="1200" dirty="0"/>
        </a:p>
      </dsp:txBody>
      <dsp:txXfrm>
        <a:off x="1273857" y="1239210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ČÍSLO PROJEKTU: CZ.1.07/1.4.00/21.1262</a:t>
          </a:r>
          <a:endParaRPr lang="cs-CZ" sz="17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9.wm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Relationship Id="rId9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6371668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Materiál slouží k prezentaci učiva, k opakování a upevňování probrané látky. Žáci se seznamují s našimi domácími ptáky a jaký užitek nám dávají.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Pracují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na interaktivní tabuli, odpovídají na otázky a po kliknutí se jim zobrazí správná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odpověď.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125448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DOMÁCÍ  PTÁCI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10B610"/>
                </a:solidFill>
                <a:latin typeface="+mn-lt"/>
              </a:rPr>
              <a:t>Které ptáky lidé chovají v blízkosti svých domů?  </a:t>
            </a:r>
          </a:p>
          <a:p>
            <a:r>
              <a:rPr lang="cs-CZ" b="1" dirty="0" smtClean="0">
                <a:solidFill>
                  <a:srgbClr val="10B610"/>
                </a:solidFill>
                <a:latin typeface="+mn-lt"/>
              </a:rPr>
              <a:t>Poznáš je ?  </a:t>
            </a:r>
            <a:endParaRPr lang="cs-CZ" b="1" dirty="0">
              <a:solidFill>
                <a:srgbClr val="10B610"/>
              </a:solidFill>
              <a:latin typeface="+mn-lt"/>
            </a:endParaRPr>
          </a:p>
        </p:txBody>
      </p:sp>
      <p:pic>
        <p:nvPicPr>
          <p:cNvPr id="1028" name="Picture 4" descr="C:\Users\08DY\AppData\Local\Microsoft\Windows\Temporary Internet Files\Content.IE5\B2JD0XI2\MP9004065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4582" y="1988840"/>
            <a:ext cx="2571632" cy="1713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Y\AppData\Local\Microsoft\Windows\Temporary Internet Files\Content.IE5\B2JD0XI2\MP90043183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979193"/>
            <a:ext cx="2752238" cy="255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DY\AppData\Local\Microsoft\Windows\Temporary Internet Files\Content.IE5\HX9DTUND\MP90018052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618996"/>
            <a:ext cx="1684239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Y\AppData\Local\Microsoft\Windows\Temporary Internet Files\Content.IE5\HXKJF5D5\MP9004341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1375" y="4463262"/>
            <a:ext cx="2193281" cy="1645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DY\AppData\Local\Microsoft\Windows\Temporary Internet Files\Content.IE5\1E7PTZFY\MP900180494[2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208" y="1998585"/>
            <a:ext cx="2594867" cy="1704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28043" y="3752715"/>
            <a:ext cx="13211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slepice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69336" y="3785507"/>
            <a:ext cx="9621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husa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71051" y="5321042"/>
            <a:ext cx="13019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krocan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66106" y="6270383"/>
            <a:ext cx="13612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kachna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69336" y="6268599"/>
            <a:ext cx="11641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holub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7410182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Doplň celou rodinu: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44616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08DY\AppData\Local\Microsoft\Windows\Temporary Internet Files\Content.IE5\1E7PTZFY\MP900180494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1196752"/>
            <a:ext cx="2021185" cy="1327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92944" y="2624336"/>
            <a:ext cx="9144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92944" y="3212976"/>
            <a:ext cx="9144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92944" y="3789040"/>
            <a:ext cx="9144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 descr="C:\Users\08DY\AppData\Local\Microsoft\Windows\Temporary Internet Files\Content.IE5\B2JD0XI2\MP900406520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196752"/>
            <a:ext cx="1944216" cy="1295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4006788" y="2624336"/>
            <a:ext cx="9144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006788" y="3212976"/>
            <a:ext cx="9144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006788" y="3789040"/>
            <a:ext cx="9144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4" name="Picture 6" descr="C:\Users\08DY\AppData\Local\Microsoft\Windows\Temporary Internet Files\Content.IE5\HXKJF5D5\MP9004318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3145" y="1170310"/>
            <a:ext cx="1709255" cy="1322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6860572" y="2569595"/>
            <a:ext cx="914400" cy="50879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844209" y="3200602"/>
            <a:ext cx="9144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29536" y="3789040"/>
            <a:ext cx="9144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5" name="Picture 7" descr="C:\Users\08DY\AppData\Local\Microsoft\Windows\Temporary Internet Files\Content.IE5\9LSPEJIJ\MP90018051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7344" y="4509120"/>
            <a:ext cx="2105992" cy="1382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8DY\AppData\Local\Microsoft\Windows\Temporary Internet Files\Content.IE5\A8XUFMF8\MP90043413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480400"/>
            <a:ext cx="1881676" cy="1411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2483002" y="6021288"/>
            <a:ext cx="9144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403648" y="6021288"/>
            <a:ext cx="9144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534351" y="6021288"/>
            <a:ext cx="9144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883249" y="6019147"/>
            <a:ext cx="9144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915136" y="6021288"/>
            <a:ext cx="9144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929354" y="6019147"/>
            <a:ext cx="91440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075882" y="3244536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slepice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050234" y="2665911"/>
            <a:ext cx="941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kohout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214154" y="3832974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kuře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997345" y="2624336"/>
            <a:ext cx="902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houser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121586" y="3256910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husa</a:t>
            </a:r>
            <a:endParaRPr lang="cs-CZ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042228" y="3812780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house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912274" y="2639326"/>
            <a:ext cx="748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kačer</a:t>
            </a:r>
            <a:endParaRPr lang="cs-CZ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829536" y="3244536"/>
            <a:ext cx="941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kachna</a:t>
            </a:r>
            <a:endParaRPr lang="cs-CZ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829535" y="3812780"/>
            <a:ext cx="941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kachně</a:t>
            </a:r>
            <a:endParaRPr lang="cs-CZ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382912" y="6063081"/>
            <a:ext cx="902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krocan</a:t>
            </a:r>
            <a:endParaRPr lang="cs-CZ" b="1" dirty="0"/>
          </a:p>
        </p:txBody>
      </p:sp>
      <p:sp>
        <p:nvSpPr>
          <p:cNvPr id="2048" name="TextovéPole 2047"/>
          <p:cNvSpPr txBox="1"/>
          <p:nvPr/>
        </p:nvSpPr>
        <p:spPr>
          <a:xfrm>
            <a:off x="2565740" y="6065222"/>
            <a:ext cx="748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krůta</a:t>
            </a:r>
            <a:endParaRPr lang="cs-CZ" b="1" dirty="0"/>
          </a:p>
        </p:txBody>
      </p:sp>
      <p:sp>
        <p:nvSpPr>
          <p:cNvPr id="2049" name="TextovéPole 2048"/>
          <p:cNvSpPr txBox="1"/>
          <p:nvPr/>
        </p:nvSpPr>
        <p:spPr>
          <a:xfrm>
            <a:off x="3617089" y="6063081"/>
            <a:ext cx="748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krůtě</a:t>
            </a:r>
            <a:endParaRPr lang="cs-CZ" b="1" dirty="0"/>
          </a:p>
        </p:txBody>
      </p:sp>
      <p:sp>
        <p:nvSpPr>
          <p:cNvPr id="2058" name="TextovéPole 2057"/>
          <p:cNvSpPr txBox="1"/>
          <p:nvPr/>
        </p:nvSpPr>
        <p:spPr>
          <a:xfrm>
            <a:off x="4921188" y="6063081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holub</a:t>
            </a:r>
            <a:endParaRPr lang="cs-CZ" b="1" dirty="0"/>
          </a:p>
        </p:txBody>
      </p:sp>
      <p:sp>
        <p:nvSpPr>
          <p:cNvPr id="2059" name="TextovéPole 2058"/>
          <p:cNvSpPr txBox="1"/>
          <p:nvPr/>
        </p:nvSpPr>
        <p:spPr>
          <a:xfrm>
            <a:off x="5804278" y="6055598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holubice</a:t>
            </a:r>
            <a:endParaRPr lang="cs-CZ" b="1" dirty="0"/>
          </a:p>
        </p:txBody>
      </p:sp>
      <p:sp>
        <p:nvSpPr>
          <p:cNvPr id="2060" name="TextovéPole 2059"/>
          <p:cNvSpPr txBox="1"/>
          <p:nvPr/>
        </p:nvSpPr>
        <p:spPr>
          <a:xfrm>
            <a:off x="6860572" y="6065222"/>
            <a:ext cx="1056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holoubě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8812562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3" grpId="0"/>
      <p:bldP spid="25" grpId="0"/>
      <p:bldP spid="26" grpId="0"/>
      <p:bldP spid="27" grpId="0"/>
      <p:bldP spid="28" grpId="0"/>
      <p:bldP spid="30" grpId="0"/>
      <p:bldP spid="31" grpId="0"/>
      <p:bldP spid="2048" grpId="0"/>
      <p:bldP spid="2049" grpId="0"/>
      <p:bldP spid="2058" grpId="0"/>
      <p:bldP spid="2059" grpId="0"/>
      <p:bldP spid="206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60648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90047"/>
            <a:ext cx="8229600" cy="6264696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Domácí ptáky chováme pro _______, 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        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maso,        vejce,        peří.  </a:t>
            </a:r>
            <a:endParaRPr lang="cs-CZ" sz="3600" b="1" dirty="0" smtClean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endParaRPr lang="cs-CZ" sz="3600" b="1" dirty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endParaRPr lang="cs-CZ" sz="3600" b="1" dirty="0" smtClean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endParaRPr lang="cs-CZ" sz="3600" b="1" dirty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r>
              <a:rPr lang="cs-CZ" sz="3600" b="1" dirty="0">
                <a:solidFill>
                  <a:schemeClr val="tx1"/>
                </a:solidFill>
                <a:latin typeface="+mn-lt"/>
              </a:rPr>
              <a:t>Některé 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druhy chováme i pro </a:t>
            </a:r>
            <a:r>
              <a:rPr lang="cs-CZ" sz="3600" b="1" dirty="0" smtClean="0">
                <a:solidFill>
                  <a:srgbClr val="FF0000"/>
                </a:solidFill>
                <a:latin typeface="+mn-lt"/>
              </a:rPr>
              <a:t>okrasu</a:t>
            </a: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.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26944" y="308257"/>
            <a:ext cx="13676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užitek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08DY\AppData\Local\Microsoft\Windows\Temporary Internet Files\Content.IE5\DE4CGPLA\MP9004226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545" y="1877676"/>
            <a:ext cx="2287439" cy="1334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DY\AppData\Local\Microsoft\Windows\Temporary Internet Files\Content.IE5\1VLCGMQY\MC90044177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523939"/>
            <a:ext cx="1688232" cy="16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DY\AppData\Local\Microsoft\Windows\Temporary Internet Files\Content.IE5\K0O7W0UI\MP90043182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795294"/>
            <a:ext cx="1584176" cy="1499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DY\AppData\Local\Microsoft\Windows\Temporary Internet Files\Content.IE5\HX9DTUND\MP90043282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1940" y="4176725"/>
            <a:ext cx="1440160" cy="225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59255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Jaký užitek nám dávají domácí ptáci?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507288" cy="5832648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>
                <a:solidFill>
                  <a:schemeClr val="tx1"/>
                </a:solidFill>
                <a:latin typeface="+mn-lt"/>
              </a:rPr>
              <a:t>k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ur domácí             husa domácí               kachna domácí </a:t>
            </a:r>
          </a:p>
          <a:p>
            <a:endParaRPr lang="cs-CZ" b="1" dirty="0">
              <a:solidFill>
                <a:schemeClr val="tx1"/>
              </a:solidFill>
              <a:latin typeface="+mn-lt"/>
            </a:endParaRPr>
          </a:p>
          <a:p>
            <a:endParaRPr lang="cs-CZ" b="1" dirty="0" smtClean="0">
              <a:solidFill>
                <a:schemeClr val="tx1"/>
              </a:solidFill>
              <a:latin typeface="+mn-lt"/>
            </a:endParaRPr>
          </a:p>
          <a:p>
            <a:endParaRPr lang="cs-CZ" b="1" dirty="0">
              <a:solidFill>
                <a:schemeClr val="tx1"/>
              </a:solidFill>
              <a:latin typeface="+mn-lt"/>
            </a:endParaRPr>
          </a:p>
          <a:p>
            <a:endParaRPr lang="cs-CZ" b="1" dirty="0" smtClean="0">
              <a:solidFill>
                <a:schemeClr val="tx1"/>
              </a:solidFill>
              <a:latin typeface="+mn-lt"/>
            </a:endParaRPr>
          </a:p>
          <a:p>
            <a:endParaRPr lang="cs-CZ" b="1" dirty="0">
              <a:solidFill>
                <a:schemeClr val="tx1"/>
              </a:solidFill>
              <a:latin typeface="+mn-lt"/>
            </a:endParaRPr>
          </a:p>
          <a:p>
            <a:endParaRPr lang="cs-CZ" b="1" dirty="0" smtClean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                  krocan domácí               holub domácí</a:t>
            </a:r>
            <a:endParaRPr lang="cs-CZ" b="1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4098" name="Picture 2" descr="C:\Users\08DY\AppData\Local\Microsoft\Windows\Temporary Internet Files\Content.IE5\AM1I8PN9\MC9001978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196752"/>
            <a:ext cx="1517675" cy="1445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DY\AppData\Local\Microsoft\Windows\Temporary Internet Files\Content.IE5\HX9DTUND\MC90019796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289668"/>
            <a:ext cx="1768847" cy="138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8DY\AppData\Local\Microsoft\Windows\Temporary Internet Files\Content.IE5\AMM9QFJ1\MC90028088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204097"/>
            <a:ext cx="1397163" cy="1438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8DY\AppData\Local\Microsoft\Windows\Temporary Internet Files\Content.IE5\B2JD0XI2\MC90033625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2985" y="4293095"/>
            <a:ext cx="1289187" cy="1433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08DY\AppData\Local\Microsoft\Windows\Temporary Internet Files\Content.IE5\1VLCGMQY\MC90010926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0069" y="4373433"/>
            <a:ext cx="1120214" cy="1189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7361" y="2642157"/>
            <a:ext cx="9204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maso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06468" y="2634082"/>
            <a:ext cx="9028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vejce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68680" y="2642157"/>
            <a:ext cx="7489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peří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41949" y="2642157"/>
            <a:ext cx="9204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maso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62394" y="2634082"/>
            <a:ext cx="9028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vejce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939962" y="2642157"/>
            <a:ext cx="7489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peří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49838" y="2642156"/>
            <a:ext cx="9204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maso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953491" y="2634081"/>
            <a:ext cx="9028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vejce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881363" y="2642157"/>
            <a:ext cx="7489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peří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219268" y="5704609"/>
            <a:ext cx="9204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00294"/>
                </a:solidFill>
              </a:rPr>
              <a:t>maso</a:t>
            </a:r>
            <a:endParaRPr lang="cs-CZ" sz="2400" b="1" dirty="0">
              <a:solidFill>
                <a:srgbClr val="600294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239138" y="5704609"/>
            <a:ext cx="9028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00294"/>
                </a:solidFill>
              </a:rPr>
              <a:t>vejce</a:t>
            </a:r>
            <a:endParaRPr lang="cs-CZ" sz="2400" b="1" dirty="0">
              <a:solidFill>
                <a:srgbClr val="600294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27709" y="5704608"/>
            <a:ext cx="7489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00294"/>
                </a:solidFill>
              </a:rPr>
              <a:t>peří</a:t>
            </a:r>
            <a:endParaRPr lang="cs-CZ" sz="2400" b="1" dirty="0">
              <a:solidFill>
                <a:srgbClr val="600294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23782" y="5704607"/>
            <a:ext cx="9204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10B610"/>
                </a:solidFill>
              </a:rPr>
              <a:t>maso</a:t>
            </a:r>
            <a:endParaRPr lang="cs-CZ" sz="2400" b="1" dirty="0">
              <a:solidFill>
                <a:srgbClr val="10B61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485502" y="5704606"/>
            <a:ext cx="9028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10B610"/>
                </a:solidFill>
              </a:rPr>
              <a:t>vejce</a:t>
            </a:r>
            <a:endParaRPr lang="cs-CZ" sz="2400" b="1" dirty="0">
              <a:solidFill>
                <a:srgbClr val="10B61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443982" y="5704604"/>
            <a:ext cx="7489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10B610"/>
                </a:solidFill>
              </a:rPr>
              <a:t>peří</a:t>
            </a:r>
            <a:endParaRPr lang="cs-CZ" sz="2400" b="1" dirty="0">
              <a:solidFill>
                <a:srgbClr val="10B61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231372" y="5704600"/>
            <a:ext cx="11079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10B610"/>
                </a:solidFill>
              </a:rPr>
              <a:t>okrasa</a:t>
            </a:r>
            <a:endParaRPr lang="cs-CZ" sz="2400" b="1" dirty="0">
              <a:solidFill>
                <a:srgbClr val="10B610"/>
              </a:solidFill>
            </a:endParaRPr>
          </a:p>
        </p:txBody>
      </p:sp>
      <p:pic>
        <p:nvPicPr>
          <p:cNvPr id="22" name="MS900069660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344732" y="33528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4906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5" dur="213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audio>
              <p:cMediaNode vol="80000">
                <p:cTn id="9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  <p:bldLst>
      <p:bldP spid="4" grpId="0"/>
      <p:bldP spid="5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33265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  <a:latin typeface="+mn-lt"/>
              </a:rPr>
              <a:t>                        Najdeš rozdíl?</a:t>
            </a:r>
            <a:endParaRPr lang="cs-CZ" sz="3200" b="1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1027" name="Picture 3" descr="C:\Users\08DY\AppData\Local\Microsoft\Windows\Temporary Internet Files\Content.IE5\S7687CZ2\MC9000304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232947"/>
            <a:ext cx="3048446" cy="3076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Y\AppData\Local\Microsoft\Windows\Temporary Internet Files\Content.IE5\DE4CGPLA\MC9000363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124744"/>
            <a:ext cx="2477020" cy="3293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1403648" y="4309554"/>
            <a:ext cx="64807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 flipV="1">
            <a:off x="7020272" y="4406794"/>
            <a:ext cx="504056" cy="3348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846903" y="4741602"/>
            <a:ext cx="24096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n</a:t>
            </a:r>
            <a:r>
              <a:rPr lang="cs-CZ" sz="2800" b="1" dirty="0" smtClean="0"/>
              <a:t>oha hrabavá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36481" y="4741602"/>
            <a:ext cx="37882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n</a:t>
            </a:r>
            <a:r>
              <a:rPr lang="cs-CZ" sz="2800" b="1" dirty="0" smtClean="0"/>
              <a:t>oha s plovací blánou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0175500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4704"/>
          </a:xfrm>
        </p:spPr>
        <p:txBody>
          <a:bodyPr/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Škrtni </a:t>
            </a:r>
            <a:r>
              <a:rPr lang="cs-CZ" sz="4000" b="1" dirty="0" err="1" smtClean="0">
                <a:solidFill>
                  <a:srgbClr val="C00000"/>
                </a:solidFill>
              </a:rPr>
              <a:t>slova,která</a:t>
            </a:r>
            <a:r>
              <a:rPr lang="cs-CZ" sz="4000" b="1" dirty="0" smtClean="0">
                <a:solidFill>
                  <a:srgbClr val="C00000"/>
                </a:solidFill>
              </a:rPr>
              <a:t> do věty nepatří!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+mn-lt"/>
              </a:rPr>
              <a:t>Kráva, slepice, prase, husa, koza, kachna, ovce, krocan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   </a:t>
            </a:r>
            <a:r>
              <a:rPr lang="cs-CZ" b="1" dirty="0" smtClean="0">
                <a:solidFill>
                  <a:srgbClr val="FF0000"/>
                </a:solidFill>
                <a:latin typeface="+mn-lt"/>
              </a:rPr>
              <a:t>jsou savci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   Kráva, slepice, prase, husa, koza, kachna, ovce, krocan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   </a:t>
            </a:r>
            <a:r>
              <a:rPr lang="cs-CZ" b="1" dirty="0" smtClean="0">
                <a:solidFill>
                  <a:srgbClr val="FF0000"/>
                </a:solidFill>
                <a:latin typeface="+mn-lt"/>
              </a:rPr>
              <a:t>jsou ptáci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   Kráva, slepice, prase, husa, koza, kachna, ovce, krocan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   </a:t>
            </a:r>
            <a:r>
              <a:rPr lang="cs-CZ" b="1" dirty="0" smtClean="0">
                <a:solidFill>
                  <a:srgbClr val="FF0000"/>
                </a:solidFill>
                <a:latin typeface="+mn-lt"/>
              </a:rPr>
              <a:t>nám dává mléko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.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   Slepice, husa, ovce,  krocan, kachna, kůň, holub, koza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+mn-lt"/>
              </a:rPr>
              <a:t>    má hrabavou nohu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.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   Slepice, husa, ovce,  krocan, kachna, kůň, holub, koza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   </a:t>
            </a:r>
            <a:r>
              <a:rPr lang="cs-CZ" b="1" dirty="0" smtClean="0">
                <a:solidFill>
                  <a:srgbClr val="FF0000"/>
                </a:solidFill>
                <a:latin typeface="+mn-lt"/>
              </a:rPr>
              <a:t>má nohu s plovací blánou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.</a:t>
            </a:r>
            <a:endParaRPr lang="cs-CZ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2053" name="Picture 5" descr="C:\Users\08DY\AppData\Local\Microsoft\Windows\Temporary Internet Files\Content.IE5\AMM9QFJ1\MM90036515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6624" y="5085185"/>
            <a:ext cx="1672504" cy="1703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2123728" y="1100989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851920" y="1100989"/>
            <a:ext cx="576064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764596" y="1119154"/>
            <a:ext cx="504056" cy="4208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7460528" y="1082823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115616" y="1988840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131840" y="1988840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716016" y="2025171"/>
            <a:ext cx="457200" cy="4208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624276" y="1988840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2141216" y="2924944"/>
            <a:ext cx="457200" cy="4306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4" name="Přímá spojnice 2053"/>
          <p:cNvCxnSpPr/>
          <p:nvPr/>
        </p:nvCxnSpPr>
        <p:spPr>
          <a:xfrm>
            <a:off x="3137631" y="2904704"/>
            <a:ext cx="457200" cy="4208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7" name="Přímá spojnice 2056"/>
          <p:cNvCxnSpPr/>
          <p:nvPr/>
        </p:nvCxnSpPr>
        <p:spPr>
          <a:xfrm>
            <a:off x="3911352" y="2857533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0" name="Přímá spojnice 2059"/>
          <p:cNvCxnSpPr/>
          <p:nvPr/>
        </p:nvCxnSpPr>
        <p:spPr>
          <a:xfrm>
            <a:off x="5764596" y="2857533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3" name="Přímá spojnice 2062"/>
          <p:cNvCxnSpPr/>
          <p:nvPr/>
        </p:nvCxnSpPr>
        <p:spPr>
          <a:xfrm>
            <a:off x="7508735" y="2868373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6" name="Přímá spojnice 2065"/>
          <p:cNvCxnSpPr/>
          <p:nvPr/>
        </p:nvCxnSpPr>
        <p:spPr>
          <a:xfrm>
            <a:off x="2188296" y="3789040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9" name="Přímá spojnice 2068"/>
          <p:cNvCxnSpPr/>
          <p:nvPr/>
        </p:nvCxnSpPr>
        <p:spPr>
          <a:xfrm>
            <a:off x="2909031" y="3761565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2" name="Přímá spojnice 2071"/>
          <p:cNvCxnSpPr/>
          <p:nvPr/>
        </p:nvCxnSpPr>
        <p:spPr>
          <a:xfrm>
            <a:off x="5119259" y="3741325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5" name="Přímá spojnice 2074"/>
          <p:cNvCxnSpPr/>
          <p:nvPr/>
        </p:nvCxnSpPr>
        <p:spPr>
          <a:xfrm>
            <a:off x="5993196" y="3734336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8" name="Přímá spojnice 2077"/>
          <p:cNvCxnSpPr/>
          <p:nvPr/>
        </p:nvCxnSpPr>
        <p:spPr>
          <a:xfrm>
            <a:off x="7558069" y="3792700"/>
            <a:ext cx="457200" cy="3544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2" name="Přímá spojnice 2081"/>
          <p:cNvCxnSpPr/>
          <p:nvPr/>
        </p:nvCxnSpPr>
        <p:spPr>
          <a:xfrm>
            <a:off x="1279937" y="4695800"/>
            <a:ext cx="457200" cy="3893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7" name="Přímá spojnice 2086"/>
          <p:cNvCxnSpPr/>
          <p:nvPr/>
        </p:nvCxnSpPr>
        <p:spPr>
          <a:xfrm>
            <a:off x="2867990" y="4627985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0" name="Přímá spojnice 2089"/>
          <p:cNvCxnSpPr/>
          <p:nvPr/>
        </p:nvCxnSpPr>
        <p:spPr>
          <a:xfrm>
            <a:off x="3911352" y="4627985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3" name="Přímá spojnice 2092"/>
          <p:cNvCxnSpPr/>
          <p:nvPr/>
        </p:nvCxnSpPr>
        <p:spPr>
          <a:xfrm>
            <a:off x="5828940" y="4621111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6" name="Přímá spojnice 2095"/>
          <p:cNvCxnSpPr/>
          <p:nvPr/>
        </p:nvCxnSpPr>
        <p:spPr>
          <a:xfrm>
            <a:off x="6812307" y="4630914"/>
            <a:ext cx="457200" cy="4446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9" name="Přímá spojnice 2098"/>
          <p:cNvCxnSpPr/>
          <p:nvPr/>
        </p:nvCxnSpPr>
        <p:spPr>
          <a:xfrm>
            <a:off x="7558069" y="4630914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1" name="TextovéPole 2100"/>
          <p:cNvSpPr txBox="1"/>
          <p:nvPr/>
        </p:nvSpPr>
        <p:spPr>
          <a:xfrm>
            <a:off x="7244064" y="5301208"/>
            <a:ext cx="19960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Ky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ky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ry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ký</a:t>
            </a:r>
            <a:r>
              <a:rPr lang="cs-CZ" sz="2400" b="1" dirty="0" smtClean="0"/>
              <a:t> !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733326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0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2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20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20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2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20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20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20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20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20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20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20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20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20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2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2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2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5" dur="2000"/>
                                        <p:tgtEl>
                                          <p:spTgt spid="2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0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606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r>
              <a:rPr lang="cs-CZ" b="1" dirty="0">
                <a:solidFill>
                  <a:schemeClr val="tx1"/>
                </a:solidFill>
                <a:latin typeface="+mn-lt"/>
              </a:rPr>
              <a:t>Citace: 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Veškerý text je dílem autora materiálu,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15.4.2012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.  </a:t>
            </a:r>
          </a:p>
          <a:p>
            <a:r>
              <a:rPr lang="cs-CZ" b="1" dirty="0">
                <a:solidFill>
                  <a:schemeClr val="tx1"/>
                </a:solidFill>
                <a:latin typeface="+mn-lt"/>
              </a:rPr>
              <a:t>Použité obrázky: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Otevřená galerie  www.office.microsoft.com.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15.4.2012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.    </a:t>
            </a:r>
            <a:endParaRPr lang="cs-CZ" dirty="0" smtClean="0">
              <a:solidFill>
                <a:schemeClr val="tx1"/>
              </a:solidFill>
              <a:latin typeface="+mn-lt"/>
            </a:endParaRPr>
          </a:p>
          <a:p>
            <a:endParaRPr lang="cs-CZ" b="1" dirty="0">
              <a:solidFill>
                <a:schemeClr val="tx1"/>
              </a:solidFill>
              <a:latin typeface="+mn-l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0837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3164</TotalTime>
  <Words>312</Words>
  <Application>Microsoft Office PowerPoint</Application>
  <PresentationFormat>Předvádění na obrazovce (4:3)</PresentationFormat>
  <Paragraphs>80</Paragraphs>
  <Slides>9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Prezentace aplikace PowerPoint</vt:lpstr>
      <vt:lpstr>DOMÁCÍ  PTÁCI</vt:lpstr>
      <vt:lpstr>Doplň celou rodinu:</vt:lpstr>
      <vt:lpstr> </vt:lpstr>
      <vt:lpstr>Jaký užitek nám dávají domácí ptáci?</vt:lpstr>
      <vt:lpstr>Prezentace aplikace PowerPoint</vt:lpstr>
      <vt:lpstr>Škrtni slova,která do věty nepatří!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User</cp:lastModifiedBy>
  <cp:revision>244</cp:revision>
  <dcterms:created xsi:type="dcterms:W3CDTF">2011-06-20T10:40:08Z</dcterms:created>
  <dcterms:modified xsi:type="dcterms:W3CDTF">2013-01-29T17:28:23Z</dcterms:modified>
</cp:coreProperties>
</file>