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VY_32_INOVACE_10_Západní fronta 1944-45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Západní fronta 1944-45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VY_32_INOVACE_10_Západní fronta 1944-45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Západní fronta 1944-45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52489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853112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světová válka </a:t>
            </a:r>
            <a:endParaRPr lang="cs-CZ" sz="7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fronta 1944-45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fronta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cs-CZ" b="1" u="sng" dirty="0" smtClean="0"/>
              <a:t>Vylodění v Normandii – operace </a:t>
            </a:r>
            <a:r>
              <a:rPr lang="cs-CZ" b="1" u="sng" dirty="0" err="1" smtClean="0"/>
              <a:t>Overlord</a:t>
            </a:r>
            <a:endParaRPr lang="cs-CZ" b="1" u="sng" dirty="0" smtClean="0"/>
          </a:p>
          <a:p>
            <a:pPr>
              <a:defRPr/>
            </a:pPr>
            <a:r>
              <a:rPr lang="cs-CZ" b="1" dirty="0" smtClean="0"/>
              <a:t>6.6.1944 na 5 vyloďovacích plážích (sektory USA – Utah a </a:t>
            </a:r>
            <a:r>
              <a:rPr lang="cs-CZ" b="1" dirty="0" err="1" smtClean="0"/>
              <a:t>Omaha</a:t>
            </a:r>
            <a:r>
              <a:rPr lang="cs-CZ" b="1" dirty="0" smtClean="0"/>
              <a:t>, sektory UK – Gold, Juno a </a:t>
            </a:r>
            <a:r>
              <a:rPr lang="cs-CZ" b="1" dirty="0" err="1" smtClean="0"/>
              <a:t>Sword</a:t>
            </a:r>
            <a:r>
              <a:rPr lang="cs-CZ" b="1" dirty="0" smtClean="0"/>
              <a:t>)</a:t>
            </a:r>
          </a:p>
          <a:p>
            <a:pPr>
              <a:defRPr/>
            </a:pPr>
            <a:r>
              <a:rPr lang="cs-CZ" b="1" dirty="0" smtClean="0"/>
              <a:t>Velitel – gen. </a:t>
            </a:r>
            <a:r>
              <a:rPr lang="cs-CZ" b="1" dirty="0" err="1" smtClean="0"/>
              <a:t>D.D.Eisenhower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Těžké boje (hl. na </a:t>
            </a:r>
            <a:r>
              <a:rPr lang="cs-CZ" b="1" dirty="0" err="1" smtClean="0"/>
              <a:t>Omaze</a:t>
            </a:r>
            <a:r>
              <a:rPr lang="cs-CZ" b="1" dirty="0" smtClean="0"/>
              <a:t>), ale úspěšné</a:t>
            </a:r>
          </a:p>
          <a:p>
            <a:pPr>
              <a:defRPr/>
            </a:pPr>
            <a:r>
              <a:rPr lang="cs-CZ" b="1" dirty="0" smtClean="0"/>
              <a:t>Němci očekávali vylodění jinde (Pas de Calais)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Prolomen Atlantický val (německé opevnění)</a:t>
            </a:r>
          </a:p>
          <a:p>
            <a:r>
              <a:rPr lang="cs-CZ" b="1" dirty="0" smtClean="0"/>
              <a:t>Rychlý postup do nitra Francie</a:t>
            </a:r>
          </a:p>
          <a:p>
            <a:r>
              <a:rPr lang="cs-CZ" b="1" dirty="0" smtClean="0"/>
              <a:t>25.8.1944 osvobozena Paříž</a:t>
            </a:r>
          </a:p>
          <a:p>
            <a:r>
              <a:rPr lang="cs-CZ" b="1" dirty="0" smtClean="0"/>
              <a:t>Na podzim 1944 stojí spojenci na hranicích Německa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b="1" u="sng" dirty="0" smtClean="0"/>
              <a:t>Atentát na Hitlera</a:t>
            </a:r>
          </a:p>
          <a:p>
            <a:pPr>
              <a:defRPr/>
            </a:pPr>
            <a:r>
              <a:rPr lang="cs-CZ" b="1" dirty="0" smtClean="0"/>
              <a:t>Snaha některých důstojníků ukončit válku</a:t>
            </a:r>
          </a:p>
          <a:p>
            <a:pPr>
              <a:defRPr/>
            </a:pPr>
            <a:r>
              <a:rPr lang="cs-CZ" b="1" dirty="0" smtClean="0"/>
              <a:t>Plk. </a:t>
            </a:r>
            <a:r>
              <a:rPr lang="cs-CZ" b="1" dirty="0" err="1" smtClean="0"/>
              <a:t>Claus</a:t>
            </a:r>
            <a:r>
              <a:rPr lang="cs-CZ" b="1" dirty="0" smtClean="0"/>
              <a:t> von </a:t>
            </a:r>
            <a:r>
              <a:rPr lang="cs-CZ" b="1" dirty="0" err="1" smtClean="0"/>
              <a:t>Staufenberg</a:t>
            </a:r>
            <a:r>
              <a:rPr lang="cs-CZ" b="1" dirty="0" smtClean="0"/>
              <a:t> – 20.7.1944 dal ve </a:t>
            </a:r>
            <a:r>
              <a:rPr lang="cs-CZ" b="1" dirty="0" err="1" smtClean="0"/>
              <a:t>Wolfschanze</a:t>
            </a:r>
            <a:r>
              <a:rPr lang="cs-CZ" b="1" dirty="0" smtClean="0"/>
              <a:t> (Hitlerův bunkr ve Východním Prusku) bombu do jednacího sálu</a:t>
            </a:r>
          </a:p>
          <a:p>
            <a:pPr>
              <a:defRPr/>
            </a:pPr>
            <a:r>
              <a:rPr lang="cs-CZ" b="1" dirty="0" smtClean="0"/>
              <a:t>Hitler přežil, spiklenci dále byli nedůslední a převrat nedotáhli do konce</a:t>
            </a:r>
          </a:p>
          <a:p>
            <a:pPr>
              <a:defRPr/>
            </a:pPr>
            <a:r>
              <a:rPr lang="cs-CZ" b="1" dirty="0" smtClean="0"/>
              <a:t>Represálie a hromadné popravy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b="1" u="sng" dirty="0" smtClean="0"/>
              <a:t>Bitva o </a:t>
            </a:r>
            <a:r>
              <a:rPr lang="cs-CZ" b="1" u="sng" dirty="0" err="1" smtClean="0"/>
              <a:t>Arnhem</a:t>
            </a:r>
            <a:r>
              <a:rPr lang="cs-CZ" b="1" u="sng" dirty="0" smtClean="0"/>
              <a:t> (operace Market-Garden)</a:t>
            </a:r>
          </a:p>
          <a:p>
            <a:pPr>
              <a:defRPr/>
            </a:pPr>
            <a:r>
              <a:rPr lang="cs-CZ" b="1" dirty="0" smtClean="0"/>
              <a:t>Plán, který měl ukončit válku ještě v r. 1944</a:t>
            </a:r>
          </a:p>
          <a:p>
            <a:pPr>
              <a:defRPr/>
            </a:pPr>
            <a:r>
              <a:rPr lang="cs-CZ" b="1" dirty="0" smtClean="0"/>
              <a:t>Obrovský výsadek parašutistů (cca 20.000), který měl obsadit mosty přes Rýn a otevřít rychlou cestu spojencům do Porýní</a:t>
            </a:r>
          </a:p>
          <a:p>
            <a:pPr>
              <a:defRPr/>
            </a:pPr>
            <a:r>
              <a:rPr lang="cs-CZ" b="1" dirty="0" smtClean="0"/>
              <a:t>Podcenění německé obrany – tvrdé boje a těžké ztráty – operace neúspěšná</a:t>
            </a:r>
          </a:p>
          <a:p>
            <a:pPr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b="1" u="sng" dirty="0" smtClean="0"/>
              <a:t>Ofenzíva v Ardenách </a:t>
            </a:r>
          </a:p>
          <a:p>
            <a:pPr>
              <a:defRPr/>
            </a:pPr>
            <a:r>
              <a:rPr lang="cs-CZ" b="1" dirty="0" smtClean="0"/>
              <a:t>Neúspěšný pokus Němců prorazit americké linie a uzavřít se Spojenci separátní mír</a:t>
            </a:r>
          </a:p>
          <a:p>
            <a:pPr>
              <a:defRPr/>
            </a:pPr>
            <a:r>
              <a:rPr lang="cs-CZ" b="1" dirty="0" smtClean="0"/>
              <a:t>Po těžkých bojích fronta obnovena</a:t>
            </a:r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Závěrečný postup do Německa</a:t>
            </a:r>
          </a:p>
          <a:p>
            <a:pPr>
              <a:defRPr/>
            </a:pPr>
            <a:r>
              <a:rPr lang="cs-CZ" b="1" dirty="0" smtClean="0"/>
              <a:t>Na jaře 1945 spojenci pronikají do nitra Německa</a:t>
            </a:r>
          </a:p>
          <a:p>
            <a:pPr>
              <a:defRPr/>
            </a:pPr>
            <a:r>
              <a:rPr lang="cs-CZ" b="1" dirty="0" smtClean="0"/>
              <a:t>Březen 1945 – obsazen jediný stojící most přes Rýn v </a:t>
            </a:r>
            <a:r>
              <a:rPr lang="cs-CZ" b="1" dirty="0" err="1" smtClean="0"/>
              <a:t>Remagenu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Duben 1945 – spojenci dosáhli demarkační čáry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bylo kódové označení vylodění v Normandii?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 Atlantický val?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byl cíl operace Market-Garden?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bylo cílem protiútoku Němců v Ardenách?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Kde stál jediný most přes Rýn, který Němci nevyhodili do povětří?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363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Západní fronta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34</cp:revision>
  <dcterms:created xsi:type="dcterms:W3CDTF">2011-11-09T14:01:04Z</dcterms:created>
  <dcterms:modified xsi:type="dcterms:W3CDTF">2012-02-19T18:06:15Z</dcterms:modified>
</cp:coreProperties>
</file>