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1"/>
  </p:notesMasterIdLst>
  <p:sldIdLst>
    <p:sldId id="273" r:id="rId2"/>
    <p:sldId id="256" r:id="rId3"/>
    <p:sldId id="280" r:id="rId4"/>
    <p:sldId id="316" r:id="rId5"/>
    <p:sldId id="321" r:id="rId6"/>
    <p:sldId id="313" r:id="rId7"/>
    <p:sldId id="322" r:id="rId8"/>
    <p:sldId id="275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4CF38A80-7A83-49C7-8146-DA9E8B2D0C8F}">
          <p14:sldIdLst>
            <p14:sldId id="273"/>
            <p14:sldId id="256"/>
            <p14:sldId id="280"/>
            <p14:sldId id="316"/>
            <p14:sldId id="321"/>
            <p14:sldId id="313"/>
            <p14:sldId id="322"/>
            <p14:sldId id="275"/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7" autoAdjust="0"/>
    <p:restoredTop sz="94660"/>
  </p:normalViewPr>
  <p:slideViewPr>
    <p:cSldViewPr>
      <p:cViewPr>
        <p:scale>
          <a:sx n="66" d="100"/>
          <a:sy n="66" d="100"/>
        </p:scale>
        <p:origin x="-1584" y="-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BEE871-65F0-46DE-B0B0-C8EA5C998840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045584-B938-4D94-A404-82FA7C8DDF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356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4702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331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E7321EB-5D69-4AC5-9EB5-FCBB784C829C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0.png"/><Relationship Id="rId7" Type="http://schemas.openxmlformats.org/officeDocument/2006/relationships/image" Target="../media/image17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0.png"/><Relationship Id="rId5" Type="http://schemas.openxmlformats.org/officeDocument/2006/relationships/image" Target="../media/image150.png"/><Relationship Id="rId10" Type="http://schemas.openxmlformats.org/officeDocument/2006/relationships/image" Target="../media/image20.png"/><Relationship Id="rId4" Type="http://schemas.openxmlformats.org/officeDocument/2006/relationships/image" Target="../media/image140.pn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5501251" cy="11981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539552" y="2492896"/>
            <a:ext cx="8208912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1600" b="1" dirty="0" smtClean="0"/>
          </a:p>
          <a:p>
            <a:pPr algn="ctr"/>
            <a:r>
              <a:rPr lang="cs-CZ" sz="1600" b="1" dirty="0" smtClean="0"/>
              <a:t>Název </a:t>
            </a:r>
            <a:r>
              <a:rPr lang="cs-CZ" sz="1600" b="1" dirty="0"/>
              <a:t>projektu: Podpora výuky v technických oborech</a:t>
            </a:r>
            <a:endParaRPr lang="en-US" sz="1600" dirty="0"/>
          </a:p>
          <a:p>
            <a:pPr algn="ctr"/>
            <a:r>
              <a:rPr lang="cs-CZ" sz="1600" b="1" dirty="0"/>
              <a:t>Registrační číslo projektu</a:t>
            </a:r>
            <a:r>
              <a:rPr lang="cs-CZ" sz="1600" dirty="0"/>
              <a:t>: CZ.1.07/1.5.00/34.0458</a:t>
            </a:r>
            <a:endParaRPr lang="en-US" sz="1600" dirty="0"/>
          </a:p>
          <a:p>
            <a:pPr algn="ctr"/>
            <a:r>
              <a:rPr lang="cs-CZ" sz="1600" b="1" dirty="0"/>
              <a:t>Název šablony</a:t>
            </a:r>
            <a:r>
              <a:rPr lang="cs-CZ" sz="1600" dirty="0"/>
              <a:t>: III/2 – Inovace a zkvalitnění výuky prostřednictvím ICT</a:t>
            </a:r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/>
          </a:p>
          <a:p>
            <a:pPr algn="ctr"/>
            <a:r>
              <a:rPr lang="cs-CZ" sz="1600" b="1" dirty="0"/>
              <a:t>Název školy: SOŠ NET OFFICE Orlová, spol. s r.o.</a:t>
            </a:r>
            <a:endParaRPr lang="en-US" sz="1600" dirty="0"/>
          </a:p>
          <a:p>
            <a:pPr algn="ctr"/>
            <a:r>
              <a:rPr lang="cs-CZ" sz="1600" b="1" dirty="0"/>
              <a:t>Vypracoval/a: </a:t>
            </a:r>
            <a:r>
              <a:rPr lang="cs-CZ" sz="1600" b="1" dirty="0" smtClean="0"/>
              <a:t>Ing. Joanna </a:t>
            </a:r>
            <a:r>
              <a:rPr lang="cs-CZ" sz="1600" b="1" dirty="0" err="1"/>
              <a:t>P</a:t>
            </a:r>
            <a:r>
              <a:rPr lang="cs-CZ" sz="1600" b="1" dirty="0" err="1" smtClean="0"/>
              <a:t>aździorová</a:t>
            </a:r>
            <a:endParaRPr lang="en-US" sz="1600" dirty="0"/>
          </a:p>
          <a:p>
            <a:pPr algn="ctr"/>
            <a:r>
              <a:rPr lang="cs-CZ" sz="1600" b="1" dirty="0"/>
              <a:t> </a:t>
            </a:r>
            <a:endParaRPr lang="en-US" sz="1600" dirty="0"/>
          </a:p>
          <a:p>
            <a:pPr algn="ctr"/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86167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000" dirty="0" smtClean="0"/>
              <a:t>Algebraické výrazy – </a:t>
            </a:r>
            <a:r>
              <a:rPr lang="cs-CZ" sz="3200" dirty="0" smtClean="0"/>
              <a:t>Úprava lomených výrazů</a:t>
            </a:r>
            <a:endParaRPr lang="cs-CZ" sz="3200" cap="none" dirty="0"/>
          </a:p>
        </p:txBody>
      </p:sp>
    </p:spTree>
    <p:extLst>
      <p:ext uri="{BB962C8B-B14F-4D97-AF65-F5344CB8AC3E}">
        <p14:creationId xmlns:p14="http://schemas.microsoft.com/office/powerpoint/2010/main" val="297324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Krácení a rozšiřování lomených výrazů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395536" y="1340768"/>
                <a:ext cx="8229600" cy="511256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20000"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363538">
                  <a:buNone/>
                </a:pPr>
                <a:r>
                  <a:rPr lang="cs-CZ" sz="2000" dirty="0" smtClean="0"/>
                  <a:t>Krácení lomeného výrazu znamená rozložit čitatel i jmenovatel na součin takových výrazů, z nichž alespoň jeden výraz je shodný a můžeme nim lomený výraz zkrátit</a:t>
                </a:r>
              </a:p>
              <a:p>
                <a:pPr marL="0" indent="0">
                  <a:buNone/>
                </a:pPr>
                <a:endParaRPr lang="cs-CZ" sz="2000" b="1" dirty="0" smtClean="0"/>
              </a:p>
              <a:p>
                <a:pPr marL="0" indent="0">
                  <a:buNone/>
                </a:pPr>
                <a:r>
                  <a:rPr lang="cs-CZ" sz="2000" b="1" dirty="0" smtClean="0"/>
                  <a:t>Příklad:</a:t>
                </a:r>
              </a:p>
              <a:p>
                <a:pPr marL="0" indent="0">
                  <a:buNone/>
                </a:pPr>
                <a:r>
                  <a:rPr lang="cs-CZ" sz="2000" i="1" dirty="0" smtClean="0"/>
                  <a:t>Kraťte výraz </a:t>
                </a:r>
                <a:r>
                  <a:rPr lang="cs-CZ" sz="2000" b="1" dirty="0"/>
                  <a:t>	</a:t>
                </a:r>
                <a:endParaRPr lang="cs-CZ" sz="2000" b="1" dirty="0" smtClean="0"/>
              </a:p>
              <a:p>
                <a:pPr marL="0" indent="0">
                  <a:buNone/>
                </a:pPr>
                <a:endParaRPr lang="cs-CZ" sz="2000" i="1" dirty="0" smtClean="0">
                  <a:latin typeface="Cambria Math"/>
                </a:endParaRPr>
              </a:p>
              <a:p>
                <a:pPr marL="0" indent="0">
                  <a:buNone/>
                </a:pPr>
                <a:endParaRPr lang="cs-CZ" sz="2000" i="1" dirty="0">
                  <a:latin typeface="Cambria Math"/>
                </a:endParaRPr>
              </a:p>
              <a:p>
                <a:pPr marL="1160463" indent="0">
                  <a:buNone/>
                </a:pPr>
                <a:endParaRPr lang="cs-CZ" sz="2000" b="1" dirty="0"/>
              </a:p>
              <a:p>
                <a:pPr marL="0" indent="0">
                  <a:buNone/>
                </a:pPr>
                <a:endParaRPr lang="cs-CZ" sz="2000" b="0" i="1" dirty="0" smtClean="0"/>
              </a:p>
              <a:p>
                <a:pPr marL="0" indent="0">
                  <a:buNone/>
                </a:pPr>
                <a:endParaRPr lang="cs-CZ" sz="2000" b="0" i="1" dirty="0" smtClean="0"/>
              </a:p>
              <a:p>
                <a:pPr marL="0" indent="0">
                  <a:buNone/>
                </a:pPr>
                <a:r>
                  <a:rPr lang="cs-CZ" sz="2000" b="0" i="1" dirty="0" smtClean="0"/>
                  <a:t>Podmínka</a:t>
                </a:r>
                <a:r>
                  <a:rPr lang="cs-CZ" sz="2000" b="1" dirty="0" smtClean="0"/>
                  <a:t>:		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</a:rPr>
                      <m:t>12</m:t>
                    </m:r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i="1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cs-CZ" sz="2000" i="1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000" i="1">
                        <a:latin typeface="Cambria Math"/>
                      </a:rPr>
                      <m:t>−20</m:t>
                    </m:r>
                    <m:r>
                      <a:rPr lang="cs-CZ" sz="2000" i="1">
                        <a:latin typeface="Cambria Math"/>
                      </a:rPr>
                      <m:t>𝑥</m:t>
                    </m:r>
                    <m:r>
                      <a:rPr lang="cs-CZ" sz="2000" i="1" smtClean="0"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endParaRPr lang="cs-CZ" sz="2000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sz="2000" dirty="0" smtClean="0"/>
                  <a:t>			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</a:rPr>
                      <m:t>4</m:t>
                    </m:r>
                    <m:r>
                      <a:rPr lang="cs-CZ" sz="2000" i="1">
                        <a:latin typeface="Cambria Math"/>
                      </a:rPr>
                      <m:t>𝑥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cs-CZ" sz="2000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000" i="1">
                            <a:latin typeface="Cambria Math"/>
                            <a:ea typeface="Cambria Math"/>
                          </a:rPr>
                          <m:t>3</m:t>
                        </m:r>
                        <m:r>
                          <a:rPr lang="cs-CZ" sz="2000" i="1"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cs-CZ" sz="2000" i="1">
                            <a:latin typeface="Cambria Math"/>
                            <a:ea typeface="Cambria Math"/>
                          </a:rPr>
                          <m:t>−5</m:t>
                        </m:r>
                      </m:e>
                    </m:d>
                    <m:r>
                      <a:rPr lang="cs-CZ" sz="2000" i="1">
                        <a:latin typeface="Cambria Math"/>
                        <a:ea typeface="Cambria Math"/>
                      </a:rPr>
                      <m:t>≠0</m:t>
                    </m:r>
                  </m:oMath>
                </a14:m>
                <a:endParaRPr lang="cs-CZ" sz="2000" b="0" i="1" dirty="0" smtClean="0">
                  <a:ea typeface="Cambria Math"/>
                </a:endParaRPr>
              </a:p>
              <a:p>
                <a:pPr marL="0" indent="0">
                  <a:buNone/>
                </a:pPr>
                <a:endParaRPr lang="cs-CZ" sz="2000" b="0" i="1" dirty="0" smtClean="0">
                  <a:ea typeface="Cambria Math"/>
                </a:endParaRPr>
              </a:p>
              <a:p>
                <a:pPr marL="1887538" indent="0">
                  <a:buNone/>
                </a:pP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</a:rPr>
                      <m:t>4</m:t>
                    </m:r>
                    <m:r>
                      <a:rPr lang="cs-CZ" sz="2000" i="1">
                        <a:latin typeface="Cambria Math"/>
                      </a:rPr>
                      <m:t>𝑥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≠0</m:t>
                    </m:r>
                  </m:oMath>
                </a14:m>
                <a:r>
                  <a:rPr lang="cs-CZ" sz="2000" b="0" i="1" dirty="0" smtClean="0">
                    <a:ea typeface="Cambria Math"/>
                  </a:rPr>
                  <a:t>			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000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sz="2000" i="1">
                            <a:latin typeface="Cambria Math"/>
                            <a:ea typeface="Cambria Math"/>
                          </a:rPr>
                          <m:t>3</m:t>
                        </m:r>
                        <m:r>
                          <a:rPr lang="cs-CZ" sz="2000" i="1">
                            <a:latin typeface="Cambria Math"/>
                            <a:ea typeface="Cambria Math"/>
                          </a:rPr>
                          <m:t>𝑥</m:t>
                        </m:r>
                        <m:r>
                          <a:rPr lang="cs-CZ" sz="2000" i="1">
                            <a:latin typeface="Cambria Math"/>
                            <a:ea typeface="Cambria Math"/>
                          </a:rPr>
                          <m:t>−5</m:t>
                        </m:r>
                      </m:e>
                    </m:d>
                    <m:r>
                      <a:rPr lang="cs-CZ" sz="2000" i="1">
                        <a:latin typeface="Cambria Math"/>
                        <a:ea typeface="Cambria Math"/>
                      </a:rPr>
                      <m:t>≠0</m:t>
                    </m:r>
                  </m:oMath>
                </a14:m>
                <a:endParaRPr lang="cs-CZ" sz="2000" b="0" i="1" dirty="0" smtClean="0">
                  <a:ea typeface="Cambria Math"/>
                </a:endParaRPr>
              </a:p>
              <a:p>
                <a:pPr marL="1887538" indent="0">
                  <a:buNone/>
                </a:pP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</a:rPr>
                      <m:t>𝑥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≠0</m:t>
                    </m:r>
                  </m:oMath>
                </a14:m>
                <a:r>
                  <a:rPr lang="cs-CZ" sz="2000" b="0" i="1" dirty="0" smtClean="0">
                    <a:ea typeface="Cambria Math"/>
                  </a:rPr>
                  <a:t>			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  <a:ea typeface="Cambria Math"/>
                      </a:rPr>
                      <m:t>3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≠5</m:t>
                    </m:r>
                  </m:oMath>
                </a14:m>
                <a:endParaRPr lang="cs-CZ" sz="2000" b="0" i="1" dirty="0" smtClean="0">
                  <a:ea typeface="Cambria Math"/>
                </a:endParaRPr>
              </a:p>
              <a:p>
                <a:pPr marL="1887538" indent="0">
                  <a:buNone/>
                </a:pPr>
                <a:r>
                  <a:rPr lang="cs-CZ" sz="2000" b="0" i="1" dirty="0" smtClean="0">
                    <a:ea typeface="Cambria Math"/>
                  </a:rPr>
                  <a:t>			</a:t>
                </a:r>
                <a:r>
                  <a:rPr lang="cs-CZ" sz="2000" dirty="0" smtClean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≠</m:t>
                    </m:r>
                    <m:f>
                      <m:fPr>
                        <m:ctrlPr>
                          <a:rPr lang="cs-CZ" sz="200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5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sz="2000" b="0" i="1" dirty="0" smtClean="0">
                  <a:ea typeface="Cambria Math"/>
                </a:endParaRPr>
              </a:p>
            </p:txBody>
          </p:sp>
        </mc:Choice>
        <mc:Fallback xmlns=""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340768"/>
                <a:ext cx="8229600" cy="5112568"/>
              </a:xfrm>
              <a:prstGeom prst="rect">
                <a:avLst/>
              </a:prstGeom>
              <a:blipFill rotWithShape="1">
                <a:blip r:embed="rId3"/>
                <a:stretch>
                  <a:fillRect l="-741" t="-178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>
          <a:xfrm flipV="1">
            <a:off x="3233513" y="3198510"/>
            <a:ext cx="884849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V="1">
            <a:off x="3193665" y="3628363"/>
            <a:ext cx="874279" cy="3220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 flipV="1">
            <a:off x="2972318" y="5013176"/>
            <a:ext cx="1224136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4170457" y="5013176"/>
            <a:ext cx="1152128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052758" y="3282207"/>
                <a:ext cx="1656184" cy="612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18</m:t>
                          </m:r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</a:rPr>
                            <m:t>−30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12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−20</m:t>
                          </m:r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52758" y="3282207"/>
                <a:ext cx="1656184" cy="6127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2561021" y="3254026"/>
                <a:ext cx="2046729" cy="66909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6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−5</m:t>
                              </m:r>
                            </m:e>
                          </m:d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4</m:t>
                          </m:r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−5</m:t>
                              </m:r>
                            </m:e>
                          </m:d>
                        </m:den>
                      </m:f>
                      <m:r>
                        <a:rPr lang="cs-CZ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61021" y="3254026"/>
                <a:ext cx="2046729" cy="66909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357239" y="3272803"/>
                <a:ext cx="864096" cy="612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6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4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𝑥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7239" y="3272803"/>
                <a:ext cx="864096" cy="6127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076056" y="3321997"/>
                <a:ext cx="789136" cy="612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𝟑</m:t>
                          </m:r>
                        </m:num>
                        <m:den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𝒙</m:t>
                          </m:r>
                        </m:den>
                      </m:f>
                    </m:oMath>
                  </m:oMathPara>
                </a14:m>
                <a:endParaRPr lang="cs-CZ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6056" y="3321997"/>
                <a:ext cx="789136" cy="6127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2019754" y="2585778"/>
                <a:ext cx="1656184" cy="612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18</m:t>
                          </m:r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</a:rPr>
                            <m:t>−30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12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−20</m:t>
                          </m:r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9754" y="2585778"/>
                <a:ext cx="1656184" cy="6127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9136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uiExpand="1" build="p"/>
      <p:bldP spid="3" grpId="0"/>
      <p:bldP spid="9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Krácení a rozšiřování lomených výrazů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395536" y="1628800"/>
                <a:ext cx="8229600" cy="482453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92500" lnSpcReduction="20000"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363538">
                  <a:buNone/>
                </a:pPr>
                <a:r>
                  <a:rPr lang="cs-CZ" sz="2000" dirty="0" smtClean="0"/>
                  <a:t>Rozšiřování lomeného výrazu je obrácený postup ke krácení výrazů</a:t>
                </a:r>
                <a:r>
                  <a:rPr lang="cs-CZ" sz="2000" dirty="0" smtClean="0">
                    <a:sym typeface="Symbol"/>
                  </a:rPr>
                  <a:t> Čitatel i</a:t>
                </a:r>
                <a:r>
                  <a:rPr lang="cs-CZ" sz="2000" dirty="0"/>
                  <a:t> </a:t>
                </a:r>
                <a:r>
                  <a:rPr lang="cs-CZ" sz="2000" dirty="0" smtClean="0"/>
                  <a:t>jmenovatel lomeného výrazu násobíme týmž výrazem různým od nuly</a:t>
                </a:r>
                <a:r>
                  <a:rPr lang="cs-CZ" sz="2000" dirty="0" smtClean="0">
                    <a:sym typeface="Symbol"/>
                  </a:rPr>
                  <a:t> Uvedené operace</a:t>
                </a:r>
                <a:r>
                  <a:rPr lang="cs-CZ" sz="2000" dirty="0" smtClean="0"/>
                  <a:t> využijeme při převodu lomených výrazů na společného jmenovatele</a:t>
                </a:r>
                <a:r>
                  <a:rPr lang="cs-CZ" sz="2000" dirty="0" smtClean="0">
                    <a:sym typeface="Symbol"/>
                  </a:rPr>
                  <a:t></a:t>
                </a:r>
              </a:p>
              <a:p>
                <a:pPr marL="0" indent="363538">
                  <a:buNone/>
                </a:pPr>
                <a:endParaRPr lang="cs-CZ" sz="2000" dirty="0" smtClean="0">
                  <a:sym typeface="Symbol"/>
                </a:endParaRPr>
              </a:p>
              <a:p>
                <a:pPr marL="0" indent="0">
                  <a:buNone/>
                </a:pPr>
                <a:r>
                  <a:rPr lang="cs-CZ" sz="2000" b="1" dirty="0" smtClean="0">
                    <a:sym typeface="Symbol"/>
                  </a:rPr>
                  <a:t>Přík</a:t>
                </a:r>
                <a:r>
                  <a:rPr lang="cs-CZ" sz="2000" b="1" dirty="0" smtClean="0"/>
                  <a:t>lad:</a:t>
                </a:r>
              </a:p>
              <a:p>
                <a:pPr marL="0" indent="0">
                  <a:buNone/>
                </a:pPr>
                <a:r>
                  <a:rPr lang="cs-CZ" sz="2000" i="1" dirty="0" smtClean="0"/>
                  <a:t>	Výraz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6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600" i="1">
                            <a:latin typeface="Cambria Math"/>
                          </a:rPr>
                          <m:t>8</m:t>
                        </m:r>
                        <m:r>
                          <a:rPr lang="cs-CZ" sz="2600" i="1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sz="2600" i="1">
                            <a:latin typeface="Cambria Math"/>
                          </a:rPr>
                          <m:t>𝑎</m:t>
                        </m:r>
                        <m:r>
                          <a:rPr lang="cs-CZ" sz="2600" i="1">
                            <a:latin typeface="Cambria Math"/>
                          </a:rPr>
                          <m:t>−</m:t>
                        </m:r>
                        <m:r>
                          <a:rPr lang="cs-CZ" sz="2600" i="1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r>
                  <a:rPr lang="cs-CZ" sz="2600" i="1" dirty="0" smtClean="0"/>
                  <a:t> </a:t>
                </a:r>
                <a:r>
                  <a:rPr lang="cs-CZ" sz="2000" i="1" dirty="0" smtClean="0"/>
                  <a:t>rozšiřte výrazem </a:t>
                </a:r>
                <a:r>
                  <a:rPr lang="cs-CZ" sz="2000" b="1" i="1" dirty="0" err="1" smtClean="0"/>
                  <a:t>a+b</a:t>
                </a:r>
                <a:r>
                  <a:rPr lang="cs-CZ" sz="2000" b="1" i="1" dirty="0"/>
                  <a:t>	</a:t>
                </a:r>
                <a:endParaRPr lang="cs-CZ" sz="2000" b="1" i="1" dirty="0" smtClean="0"/>
              </a:p>
              <a:p>
                <a:pPr marL="1160463" indent="0">
                  <a:buNone/>
                </a:pPr>
                <a:endParaRPr lang="cs-CZ" sz="2000" b="1" dirty="0"/>
              </a:p>
              <a:p>
                <a:pPr marL="0" indent="0">
                  <a:buNone/>
                </a:pPr>
                <a:endParaRPr lang="cs-CZ" sz="2000" b="0" i="1" dirty="0" smtClean="0"/>
              </a:p>
              <a:p>
                <a:pPr marL="0" indent="0">
                  <a:buNone/>
                </a:pPr>
                <a:endParaRPr lang="cs-CZ" sz="2000" b="0" i="1" dirty="0" smtClean="0"/>
              </a:p>
              <a:p>
                <a:pPr marL="0" indent="0">
                  <a:buNone/>
                </a:pPr>
                <a:endParaRPr lang="cs-CZ" sz="2000" i="1" dirty="0"/>
              </a:p>
              <a:p>
                <a:pPr marL="0" indent="0">
                  <a:buNone/>
                </a:pPr>
                <a:r>
                  <a:rPr lang="cs-CZ" sz="2000" b="0" i="1" dirty="0" smtClean="0"/>
                  <a:t>Podmínka</a:t>
                </a:r>
                <a:r>
                  <a:rPr lang="cs-CZ" sz="2000" b="1" dirty="0" smtClean="0"/>
                  <a:t>:		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</a:rPr>
                      <m:t>𝑎</m:t>
                    </m:r>
                    <m:r>
                      <a:rPr lang="cs-CZ" sz="2000" b="0" i="1" smtClean="0">
                        <a:latin typeface="Cambria Math"/>
                      </a:rPr>
                      <m:t>−</m:t>
                    </m:r>
                    <m:r>
                      <a:rPr lang="cs-CZ" sz="2000" b="0" i="1" smtClean="0">
                        <a:latin typeface="Cambria Math"/>
                      </a:rPr>
                      <m:t>𝑏</m:t>
                    </m:r>
                    <m:r>
                      <a:rPr lang="cs-CZ" sz="2000" i="1" smtClean="0"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0 ,  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𝑏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≠0</m:t>
                    </m:r>
                  </m:oMath>
                </a14:m>
                <a:endParaRPr lang="cs-CZ" sz="200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000" i="1"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sz="2000" i="1">
                          <a:latin typeface="Cambria Math"/>
                          <a:ea typeface="Cambria Math"/>
                        </a:rPr>
                        <m:t>≠±</m:t>
                      </m:r>
                      <m:r>
                        <a:rPr lang="cs-CZ" sz="2000" b="0" i="1" smtClean="0">
                          <a:latin typeface="Cambria Math"/>
                          <a:ea typeface="Cambria Math"/>
                        </a:rPr>
                        <m:t>𝑏</m:t>
                      </m:r>
                    </m:oMath>
                  </m:oMathPara>
                </a14:m>
                <a:endParaRPr lang="cs-CZ" sz="2000" i="1" dirty="0">
                  <a:latin typeface="Cambria Math"/>
                  <a:ea typeface="Cambria Math"/>
                </a:endParaRPr>
              </a:p>
              <a:p>
                <a:pPr marL="0" indent="0" algn="ctr">
                  <a:buNone/>
                </a:pPr>
                <a:endParaRPr lang="cs-CZ" sz="2000" b="0" i="1" dirty="0" smtClean="0">
                  <a:latin typeface="Cambria Math"/>
                  <a:ea typeface="Cambria Math"/>
                </a:endParaRPr>
              </a:p>
              <a:p>
                <a:pPr marL="0" indent="0">
                  <a:buNone/>
                </a:pPr>
                <a:r>
                  <a:rPr lang="cs-CZ" sz="2000" dirty="0" smtClean="0"/>
                  <a:t>			</a:t>
                </a:r>
                <a:endParaRPr lang="cs-CZ" sz="2000" dirty="0"/>
              </a:p>
              <a:p>
                <a:pPr marL="0" indent="0" algn="ctr">
                  <a:buNone/>
                </a:pPr>
                <a:endParaRPr lang="en-US" sz="2000" dirty="0" smtClean="0"/>
              </a:p>
            </p:txBody>
          </p:sp>
        </mc:Choice>
        <mc:Fallback xmlns=""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628800"/>
                <a:ext cx="8229600" cy="4824536"/>
              </a:xfrm>
              <a:prstGeom prst="rect">
                <a:avLst/>
              </a:prstGeom>
              <a:blipFill rotWithShape="1">
                <a:blip r:embed="rId3"/>
                <a:stretch>
                  <a:fillRect l="-741" t="-18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094047" y="3944716"/>
                <a:ext cx="1712905" cy="6228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8</m:t>
                          </m:r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</a:rPr>
                            <m:t>−</m:t>
                          </m:r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den>
                      </m:f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r>
                            <a:rPr lang="cs-CZ" i="1">
                              <a:latin typeface="Cambria Math"/>
                            </a:rPr>
                            <m:t>𝑏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𝑏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4047" y="3944716"/>
                <a:ext cx="1712905" cy="62286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706982" y="3944716"/>
                <a:ext cx="2096087" cy="669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8</m:t>
                          </m:r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𝑏</m:t>
                              </m:r>
                            </m:e>
                          </m:d>
                        </m:num>
                        <m:den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𝑏</m:t>
                              </m:r>
                            </m:e>
                          </m:d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+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𝑏</m:t>
                              </m:r>
                            </m:e>
                          </m:d>
                        </m:den>
                      </m:f>
                      <m:r>
                        <a:rPr lang="cs-CZ" i="1"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6982" y="3944716"/>
                <a:ext cx="2096087" cy="66909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745440" y="3944716"/>
                <a:ext cx="1322734" cy="65517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𝟖</m:t>
                          </m:r>
                          <m:sSup>
                            <m:sSupPr>
                              <m:ctrlPr>
                                <a:rPr lang="cs-CZ" b="1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1" i="1">
                                  <a:latin typeface="Cambria Math"/>
                                  <a:ea typeface="Cambria Math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cs-CZ" b="1" i="1"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𝟖</m:t>
                          </m:r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𝒂𝒃</m:t>
                          </m:r>
                        </m:num>
                        <m:den>
                          <m:sSup>
                            <m:sSupPr>
                              <m:ctrlPr>
                                <a:rPr lang="cs-CZ" b="1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1" i="1">
                                  <a:latin typeface="Cambria Math"/>
                                  <a:ea typeface="Cambria Math"/>
                                </a:rPr>
                                <m:t>𝒂</m:t>
                              </m:r>
                            </m:e>
                            <m:sup>
                              <m:r>
                                <a:rPr lang="cs-CZ" b="1" i="1"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>
                              <a:latin typeface="Cambria Math"/>
                              <a:ea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1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1" i="1">
                                  <a:latin typeface="Cambria Math"/>
                                  <a:ea typeface="Cambria Math"/>
                                </a:rPr>
                                <m:t>𝒃</m:t>
                              </m:r>
                            </m:e>
                            <m:sup>
                              <m:r>
                                <a:rPr lang="cs-CZ" b="1" i="1"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45440" y="3944716"/>
                <a:ext cx="1322734" cy="65517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45812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uiExpand="1" build="p"/>
      <p:bldP spid="3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Procvičení – krácení lomených výrazů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000" dirty="0" smtClean="0"/>
                  <a:t>Kraťte</a:t>
                </a:r>
              </a:p>
              <a:p>
                <a:pPr marL="0" indent="0">
                  <a:buNone/>
                </a:pPr>
                <a:r>
                  <a:rPr lang="cs-CZ" sz="2000" dirty="0" smtClean="0"/>
                  <a:t>Návod – čitatel, </a:t>
                </a:r>
                <a:r>
                  <a:rPr lang="cs-CZ" sz="2000" dirty="0" err="1" smtClean="0"/>
                  <a:t>resp</a:t>
                </a:r>
                <a:r>
                  <a:rPr lang="cs-CZ" sz="2000" dirty="0" smtClean="0">
                    <a:sym typeface="Symbol"/>
                  </a:rPr>
                  <a:t> jmenovatel rozložte na součin  a výrazy </a:t>
                </a:r>
                <a:r>
                  <a:rPr lang="cs-CZ" sz="2000" dirty="0" smtClean="0">
                    <a:sym typeface="Symbol"/>
                  </a:rPr>
                  <a:t>kraťte</a:t>
                </a:r>
              </a:p>
              <a:p>
                <a:pPr marL="0" indent="0">
                  <a:buNone/>
                </a:pPr>
                <a:endParaRPr lang="cs-CZ" sz="2000" dirty="0" smtClean="0"/>
              </a:p>
              <a:p>
                <a:pPr marL="819150" indent="-457200">
                  <a:buFont typeface="+mj-lt"/>
                  <a:buAutoNum type="alphaLcParenR"/>
                  <a:tabLst>
                    <a:tab pos="4484688" algn="l"/>
                    <a:tab pos="5108575" algn="l"/>
                  </a:tabLst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12</m:t>
                        </m:r>
                        <m:sSup>
                          <m:sSupPr>
                            <m:ctrlPr>
                              <a:rPr lang="cs-CZ" sz="28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800" b="0" i="1" smtClean="0">
                            <a:latin typeface="Cambria Math"/>
                          </a:rPr>
                          <m:t>−2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𝑥𝑦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16</m:t>
                        </m:r>
                        <m:sSup>
                          <m:sSupPr>
                            <m:ctrlPr>
                              <a:rPr lang="cs-CZ" sz="28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cs-CZ" sz="2800" dirty="0" smtClean="0"/>
              </a:p>
              <a:p>
                <a:pPr marL="819150" indent="-457200">
                  <a:buFont typeface="+mj-lt"/>
                  <a:buAutoNum type="alphaL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800" b="0" i="1" smtClean="0">
                            <a:latin typeface="Cambria Math"/>
                          </a:rPr>
                          <m:t>−2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+1</m:t>
                        </m:r>
                      </m:num>
                      <m:den>
                        <m:r>
                          <a:rPr lang="cs-CZ" sz="2800" i="1">
                            <a:latin typeface="Cambria Math"/>
                          </a:rPr>
                          <m:t>𝑎</m:t>
                        </m:r>
                        <m:r>
                          <a:rPr lang="cs-CZ" sz="2800" i="1">
                            <a:latin typeface="Cambria Math"/>
                          </a:rPr>
                          <m:t>−1</m:t>
                        </m:r>
                      </m:den>
                    </m:f>
                  </m:oMath>
                </a14:m>
                <a:endParaRPr lang="cs-CZ" sz="2800" dirty="0" smtClean="0"/>
              </a:p>
              <a:p>
                <a:pPr marL="819150" indent="-457200">
                  <a:buFont typeface="+mj-lt"/>
                  <a:buAutoNum type="alphaL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35+5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+7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𝑥𝑦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5+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</m:den>
                    </m:f>
                  </m:oMath>
                </a14:m>
                <a:endParaRPr lang="cs-CZ" sz="2800" dirty="0" smtClean="0"/>
              </a:p>
              <a:p>
                <a:pPr marL="819150" indent="-457200">
                  <a:buFont typeface="+mj-lt"/>
                  <a:buAutoNum type="alphaLcParenR"/>
                  <a:tabLst>
                    <a:tab pos="5472113" algn="l"/>
                  </a:tabLst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sz="2800" i="1" smtClean="0">
                                    <a:latin typeface="Cambria Math"/>
                                  </a:rPr>
                                </m:ctrlPr>
                              </m:dPr>
                              <m:e>
                                <m:r>
                                  <a:rPr lang="cs-CZ" sz="2800" b="0" i="1" smtClean="0">
                                    <a:latin typeface="Cambria Math"/>
                                  </a:rPr>
                                  <m:t>𝑎</m:t>
                                </m:r>
                                <m:r>
                                  <a:rPr lang="cs-CZ" sz="2800" b="0" i="1" smtClean="0">
                                    <a:latin typeface="Cambria Math"/>
                                  </a:rPr>
                                  <m:t>−4</m:t>
                                </m:r>
                              </m:e>
                            </m:d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800" b="0" i="1" smtClean="0">
                            <a:latin typeface="Cambria Math"/>
                          </a:rPr>
                          <m:t>−25</m:t>
                        </m:r>
                      </m:num>
                      <m:den>
                        <m:sSup>
                          <m:sSupPr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  <m:r>
                          <a:rPr lang="cs-CZ" sz="2800" b="0" i="1" smtClean="0">
                            <a:latin typeface="Cambria Math"/>
                          </a:rPr>
                          <m:t>+2</m:t>
                        </m:r>
                        <m:sSup>
                          <m:sSupPr>
                            <m:ctrlPr>
                              <a:rPr lang="cs-CZ" sz="28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</m:den>
                    </m:f>
                  </m:oMath>
                </a14:m>
                <a:endParaRPr lang="cs-CZ" sz="2800" dirty="0" smtClean="0"/>
              </a:p>
              <a:p>
                <a:pPr marL="0" indent="0">
                  <a:buNone/>
                </a:pPr>
                <a:endParaRPr lang="cs-CZ" dirty="0" smtClean="0"/>
              </a:p>
            </p:txBody>
          </p:sp>
        </mc:Choice>
        <mc:Fallback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  <a:blipFill rotWithShape="1">
                <a:blip r:embed="rId3"/>
                <a:stretch>
                  <a:fillRect l="-815" t="-4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/>
              <p:cNvSpPr txBox="1"/>
              <p:nvPr/>
            </p:nvSpPr>
            <p:spPr>
              <a:xfrm>
                <a:off x="5652120" y="2636912"/>
                <a:ext cx="2523961" cy="6202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6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𝑦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8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</m:den>
                          </m:f>
                          <m:r>
                            <a:rPr lang="cs-CZ" i="1">
                              <a:latin typeface="Cambria Math"/>
                            </a:rPr>
                            <m:t>,</m:t>
                          </m:r>
                          <m:r>
                            <a:rPr lang="cs-CZ" i="1">
                              <a:latin typeface="Cambria Math"/>
                            </a:rPr>
                            <m:t>𝑝𝑜</m:t>
                          </m:r>
                          <m:r>
                            <m:rPr>
                              <m:sty m:val="p"/>
                            </m:rPr>
                            <a:rPr lang="cs-CZ" i="1">
                              <a:latin typeface="Cambria Math"/>
                            </a:rPr>
                            <m:t>d</m:t>
                          </m:r>
                          <m:r>
                            <a:rPr lang="cs-CZ" i="1">
                              <a:latin typeface="Cambria Math"/>
                            </a:rPr>
                            <m:t>𝑚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 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</m:t>
                          </m:r>
                          <m:r>
                            <a:rPr lang="cs-CZ">
                              <a:latin typeface="Cambria Math"/>
                              <a:ea typeface="Cambria Math"/>
                              <a:sym typeface="Symbol"/>
                            </a:rPr>
                            <m:t>0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2120" y="2636912"/>
                <a:ext cx="2523961" cy="62023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/>
              <p:cNvSpPr txBox="1"/>
              <p:nvPr/>
            </p:nvSpPr>
            <p:spPr>
              <a:xfrm>
                <a:off x="5711840" y="3676382"/>
                <a:ext cx="234525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</a:rPr>
                            <m:t>−1, </m:t>
                          </m:r>
                          <m:r>
                            <a:rPr lang="cs-CZ" i="1">
                              <a:latin typeface="Cambria Math"/>
                            </a:rPr>
                            <m:t>𝑝𝑜</m:t>
                          </m:r>
                          <m:r>
                            <m:rPr>
                              <m:sty m:val="p"/>
                            </m:rPr>
                            <a:rPr lang="cs-CZ" i="1">
                              <a:latin typeface="Cambria Math"/>
                            </a:rPr>
                            <m:t>d</m:t>
                          </m:r>
                          <m:r>
                            <a:rPr lang="cs-CZ" i="1">
                              <a:latin typeface="Cambria Math"/>
                            </a:rPr>
                            <m:t>𝑚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 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≠1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1840" y="3676382"/>
                <a:ext cx="2345257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5711840" y="4338854"/>
                <a:ext cx="25148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7+</m:t>
                          </m:r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</a:rPr>
                            <m:t>, </m:t>
                          </m:r>
                          <m:r>
                            <a:rPr lang="cs-CZ" i="1">
                              <a:latin typeface="Cambria Math"/>
                            </a:rPr>
                            <m:t>𝑝𝑜</m:t>
                          </m:r>
                          <m:r>
                            <m:rPr>
                              <m:sty m:val="p"/>
                            </m:rPr>
                            <a:rPr lang="cs-CZ" i="1">
                              <a:latin typeface="Cambria Math"/>
                            </a:rPr>
                            <m:t>d</m:t>
                          </m:r>
                          <m:r>
                            <a:rPr lang="cs-CZ" i="1">
                              <a:latin typeface="Cambria Math"/>
                            </a:rPr>
                            <m:t>𝑚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 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𝑦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≠−5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1840" y="4338854"/>
                <a:ext cx="2514856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ovéPole 6"/>
              <p:cNvSpPr txBox="1"/>
              <p:nvPr/>
            </p:nvSpPr>
            <p:spPr>
              <a:xfrm>
                <a:off x="5711840" y="5157192"/>
                <a:ext cx="3545714" cy="6519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−9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𝑎</m:t>
                              </m:r>
                              <m:d>
                                <m:dPr>
                                  <m:ctrlPr>
                                    <a:rPr lang="cs-CZ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i="1">
                                      <a:latin typeface="Cambria Math"/>
                                    </a:rPr>
                                    <m:t>𝑎</m:t>
                                  </m:r>
                                  <m:r>
                                    <a:rPr lang="cs-CZ" i="1">
                                      <a:latin typeface="Cambria Math"/>
                                    </a:rPr>
                                    <m:t>+1</m:t>
                                  </m:r>
                                </m:e>
                              </m:d>
                            </m:den>
                          </m:f>
                          <m:r>
                            <a:rPr lang="cs-CZ" i="1">
                              <a:latin typeface="Cambria Math"/>
                            </a:rPr>
                            <m:t>, </m:t>
                          </m:r>
                          <m:r>
                            <a:rPr lang="cs-CZ" i="1">
                              <a:latin typeface="Cambria Math"/>
                            </a:rPr>
                            <m:t>𝑝𝑜</m:t>
                          </m:r>
                          <m:r>
                            <m:rPr>
                              <m:sty m:val="p"/>
                            </m:rPr>
                            <a:rPr lang="cs-CZ" i="1">
                              <a:latin typeface="Cambria Math"/>
                            </a:rPr>
                            <m:t>d</m:t>
                          </m:r>
                          <m:r>
                            <a:rPr lang="cs-CZ" i="1">
                              <a:latin typeface="Cambria Math"/>
                            </a:rPr>
                            <m:t>𝑚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 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≠0,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−1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1840" y="5157192"/>
                <a:ext cx="3545714" cy="65197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5117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Sčítání a odčítání lomených výrazů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395536" y="1340768"/>
                <a:ext cx="8229600" cy="540060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fontScale="85000" lnSpcReduction="20000"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 smtClean="0"/>
                  <a:t>Provádíme tak, že všechny lomené výrazy převedeme na společný jmenovatel, a potom sečteme nebo odečteme čitatele</a:t>
                </a:r>
                <a:r>
                  <a:rPr lang="cs-CZ" dirty="0" smtClean="0">
                    <a:sym typeface="Symbol"/>
                  </a:rPr>
                  <a:t></a:t>
                </a:r>
              </a:p>
              <a:p>
                <a:pPr marL="0" indent="0">
                  <a:buNone/>
                </a:pPr>
                <a:endParaRPr lang="cs-CZ" b="1" dirty="0" smtClean="0">
                  <a:sym typeface="Symbol"/>
                </a:endParaRPr>
              </a:p>
              <a:p>
                <a:pPr marL="0" indent="0">
                  <a:buNone/>
                </a:pPr>
                <a:r>
                  <a:rPr lang="cs-CZ" b="1" dirty="0" smtClean="0">
                    <a:sym typeface="Symbol"/>
                  </a:rPr>
                  <a:t>Příklady</a:t>
                </a:r>
              </a:p>
              <a:p>
                <a:pPr marL="0" indent="0">
                  <a:buNone/>
                </a:pPr>
                <a:r>
                  <a:rPr lang="cs-CZ" dirty="0" smtClean="0">
                    <a:sym typeface="Symbol"/>
                  </a:rPr>
                  <a:t>Vypočtěte:</a:t>
                </a:r>
              </a:p>
              <a:p>
                <a:pPr marL="457200" indent="-457200">
                  <a:buFont typeface="+mj-lt"/>
                  <a:buAutoNum type="arabicPeriod"/>
                </a:pPr>
                <a:r>
                  <a:rPr lang="cs-CZ" dirty="0" smtClean="0"/>
                  <a:t> </a:t>
                </a:r>
              </a:p>
              <a:p>
                <a:pPr marL="449263" indent="0">
                  <a:buNone/>
                </a:pPr>
                <a:endParaRPr lang="cs-CZ" dirty="0" smtClean="0"/>
              </a:p>
              <a:p>
                <a:pPr marL="449263" indent="0">
                  <a:buNone/>
                </a:pPr>
                <a:endParaRPr lang="cs-CZ" dirty="0"/>
              </a:p>
              <a:p>
                <a:pPr marL="449263" indent="0">
                  <a:buNone/>
                </a:pPr>
                <a:r>
                  <a:rPr lang="cs-CZ" sz="2100" dirty="0" smtClean="0"/>
                  <a:t>Podmínka:</a:t>
                </a:r>
                <a14:m>
                  <m:oMath xmlns:m="http://schemas.openxmlformats.org/officeDocument/2006/math">
                    <m:r>
                      <a:rPr lang="cs-CZ" sz="2100" b="0" i="0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100" b="0" i="1" smtClean="0"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sz="2100" b="0" i="1" smtClean="0"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100" b="0" i="1" smtClean="0">
                        <a:latin typeface="Cambria Math"/>
                        <a:ea typeface="Cambria Math"/>
                      </a:rPr>
                      <m:t>𝑦</m:t>
                    </m:r>
                    <m:r>
                      <a:rPr lang="cs-CZ" sz="2100" i="1"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100" b="0" i="1" smtClean="0"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endParaRPr lang="cs-CZ" sz="2100" b="0" dirty="0" smtClean="0">
                  <a:ea typeface="Cambria Math"/>
                </a:endParaRPr>
              </a:p>
              <a:p>
                <a:pPr marL="449263" indent="0">
                  <a:buNone/>
                </a:pPr>
                <a:endParaRPr lang="cs-CZ" b="0" dirty="0" smtClean="0">
                  <a:ea typeface="Cambria Math"/>
                </a:endParaRPr>
              </a:p>
              <a:p>
                <a:pPr marL="514350" indent="-514350">
                  <a:buFont typeface="+mj-lt"/>
                  <a:buAutoNum type="arabicPeriod" startAt="2"/>
                  <a:tabLst>
                    <a:tab pos="5195888" algn="l"/>
                    <a:tab pos="5297488" algn="l"/>
                  </a:tabLst>
                </a:pPr>
                <a:r>
                  <a:rPr lang="cs-CZ" sz="3200" b="0" dirty="0" smtClean="0">
                    <a:latin typeface="Cambria Math"/>
                  </a:rPr>
                  <a:t> </a:t>
                </a:r>
              </a:p>
              <a:p>
                <a:pPr marL="449263" indent="0">
                  <a:buNone/>
                  <a:tabLst>
                    <a:tab pos="5195888" algn="l"/>
                    <a:tab pos="5297488" algn="l"/>
                  </a:tabLst>
                </a:pPr>
                <a:endParaRPr lang="cs-CZ" b="1" i="1" dirty="0">
                  <a:latin typeface="Cambria Math"/>
                  <a:ea typeface="Cambria Math"/>
                </a:endParaRPr>
              </a:p>
              <a:p>
                <a:pPr marL="457200" indent="-457200">
                  <a:buFont typeface="+mj-lt"/>
                  <a:buAutoNum type="arabicPeriod" startAt="2"/>
                  <a:tabLst>
                    <a:tab pos="5195888" algn="l"/>
                    <a:tab pos="5297488" algn="l"/>
                  </a:tabLst>
                </a:pPr>
                <a:endParaRPr lang="cs-CZ" i="1" dirty="0">
                  <a:latin typeface="Cambria Math"/>
                  <a:ea typeface="Cambria Math"/>
                </a:endParaRPr>
              </a:p>
              <a:p>
                <a:pPr marL="449263" indent="0">
                  <a:buNone/>
                </a:pPr>
                <a:endParaRPr lang="cs-CZ" dirty="0" smtClean="0"/>
              </a:p>
              <a:p>
                <a:pPr marL="449263" indent="0">
                  <a:buNone/>
                </a:pPr>
                <a:endParaRPr lang="cs-CZ" sz="2100" dirty="0" smtClean="0"/>
              </a:p>
              <a:p>
                <a:pPr marL="449263" indent="0">
                  <a:buNone/>
                </a:pPr>
                <a:r>
                  <a:rPr lang="cs-CZ" sz="2100" dirty="0" smtClean="0"/>
                  <a:t>Podmínka</a:t>
                </a:r>
                <a:r>
                  <a:rPr lang="cs-CZ" sz="2100" dirty="0"/>
                  <a:t>:</a:t>
                </a:r>
                <a:r>
                  <a:rPr lang="cs-CZ" sz="2100" dirty="0" smtClean="0"/>
                  <a:t> 	</a:t>
                </a:r>
                <a14:m>
                  <m:oMath xmlns:m="http://schemas.openxmlformats.org/officeDocument/2006/math">
                    <m:r>
                      <a:rPr lang="cs-CZ" sz="2100" b="0" i="1" smtClean="0">
                        <a:latin typeface="Cambria Math"/>
                        <a:ea typeface="Cambria Math"/>
                      </a:rPr>
                      <m:t>1+</m:t>
                    </m:r>
                    <m:r>
                      <a:rPr lang="cs-CZ" sz="2100" b="0" i="1" smtClean="0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100" i="1">
                        <a:latin typeface="Cambria Math"/>
                        <a:ea typeface="Cambria Math"/>
                      </a:rPr>
                      <m:t>≠0</m:t>
                    </m:r>
                  </m:oMath>
                </a14:m>
                <a:endParaRPr lang="cs-CZ" sz="2100" i="1" dirty="0" smtClean="0">
                  <a:latin typeface="Cambria Math"/>
                  <a:ea typeface="Cambria Math"/>
                </a:endParaRPr>
              </a:p>
              <a:p>
                <a:pPr marL="1973263" indent="-173038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100" i="1"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sz="2100" i="1">
                          <a:latin typeface="Cambria Math"/>
                          <a:ea typeface="Cambria Math"/>
                        </a:rPr>
                        <m:t>≠−1</m:t>
                      </m:r>
                    </m:oMath>
                  </m:oMathPara>
                </a14:m>
                <a:endParaRPr lang="cs-CZ" sz="2100" dirty="0">
                  <a:ea typeface="Cambria Math"/>
                </a:endParaRPr>
              </a:p>
            </p:txBody>
          </p:sp>
        </mc:Choice>
        <mc:Fallback xmlns=""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340768"/>
                <a:ext cx="8229600" cy="5400600"/>
              </a:xfrm>
              <a:prstGeom prst="rect">
                <a:avLst/>
              </a:prstGeom>
              <a:blipFill rotWithShape="1">
                <a:blip r:embed="rId3"/>
                <a:stretch>
                  <a:fillRect l="-1037" t="-158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046546" y="2852936"/>
                <a:ext cx="1679178" cy="6600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  <m:r>
                            <a:rPr lang="cs-CZ" i="1">
                              <a:latin typeface="Cambria Math"/>
                            </a:rPr>
                            <m:t>𝑦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4</m:t>
                          </m:r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𝑦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6546" y="2852936"/>
                <a:ext cx="1679178" cy="66005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648554" y="2870899"/>
                <a:ext cx="2543581" cy="6600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∙2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+3∙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𝑦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−2∙4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4</m:t>
                          </m:r>
                          <m:r>
                            <a:rPr lang="cs-CZ" i="1">
                              <a:latin typeface="Cambria Math"/>
                            </a:rPr>
                            <m:t>𝑥𝑦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8554" y="2870899"/>
                <a:ext cx="2543581" cy="66005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004884" y="2831648"/>
                <a:ext cx="1715470" cy="7026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>
                              <a:latin typeface="Cambria Math"/>
                            </a:rPr>
                            <m:t>𝟐</m:t>
                          </m:r>
                          <m:sSup>
                            <m:sSupPr>
                              <m:ctrlPr>
                                <a:rPr lang="cs-CZ" b="1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1" i="1">
                                  <a:latin typeface="Cambria Math"/>
                                </a:rPr>
                                <m:t>𝒙</m:t>
                              </m:r>
                            </m:e>
                            <m:sup>
                              <m:r>
                                <a:rPr lang="cs-CZ" b="1" i="1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b="1" i="1">
                              <a:latin typeface="Cambria Math"/>
                            </a:rPr>
                            <m:t>+</m:t>
                          </m:r>
                          <m:r>
                            <a:rPr lang="cs-CZ" b="1" i="1">
                              <a:latin typeface="Cambria Math"/>
                            </a:rPr>
                            <m:t>𝟑</m:t>
                          </m:r>
                          <m:r>
                            <a:rPr lang="cs-CZ" b="1" i="1">
                              <a:latin typeface="Cambria Math"/>
                            </a:rPr>
                            <m:t>𝒚</m:t>
                          </m:r>
                          <m:r>
                            <a:rPr lang="cs-CZ" b="1" i="1">
                              <a:latin typeface="Cambria Math"/>
                            </a:rPr>
                            <m:t>−</m:t>
                          </m:r>
                          <m:r>
                            <a:rPr lang="cs-CZ" b="1" i="1">
                              <a:latin typeface="Cambria Math"/>
                            </a:rPr>
                            <m:t>𝟖</m:t>
                          </m:r>
                          <m:r>
                            <a:rPr lang="cs-CZ" b="1" i="1">
                              <a:latin typeface="Cambria Math"/>
                            </a:rPr>
                            <m:t>𝒙</m:t>
                          </m:r>
                        </m:num>
                        <m:den>
                          <m:r>
                            <a:rPr lang="cs-CZ" b="1" i="1">
                              <a:latin typeface="Cambria Math"/>
                            </a:rPr>
                            <m:t>𝟒</m:t>
                          </m:r>
                          <m:r>
                            <a:rPr lang="cs-CZ" b="1" i="1">
                              <a:latin typeface="Cambria Math"/>
                            </a:rPr>
                            <m:t>𝒙𝒚</m:t>
                          </m:r>
                        </m:den>
                      </m:f>
                    </m:oMath>
                  </m:oMathPara>
                </a14:m>
                <a:endParaRPr lang="cs-CZ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884" y="2831648"/>
                <a:ext cx="1715470" cy="70262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046546" y="4293096"/>
                <a:ext cx="2341538" cy="6527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tabLst>
                    <a:tab pos="5195888" algn="l"/>
                    <a:tab pos="5297488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</a:rPr>
                        <m:t>1−</m:t>
                      </m:r>
                      <m:r>
                        <a:rPr lang="cs-CZ" i="1">
                          <a:latin typeface="Cambria Math"/>
                        </a:rPr>
                        <m:t>𝑎</m:t>
                      </m:r>
                      <m:r>
                        <a:rPr lang="cs-CZ" i="1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i="1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1+</m:t>
                          </m:r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cs-CZ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6546" y="4293096"/>
                <a:ext cx="2341538" cy="65274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220965" y="4292944"/>
                <a:ext cx="3126240" cy="6527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tabLst>
                    <a:tab pos="5195888" algn="l"/>
                    <a:tab pos="5297488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1−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+</m:t>
                              </m:r>
                              <m:sSup>
                                <m:sSupPr>
                                  <m:ctrlPr>
                                    <a:rPr lang="cs-CZ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latin typeface="Cambria Math"/>
                                    </a:rPr>
                                    <m:t>𝑎</m:t>
                                  </m:r>
                                </m:e>
                                <m:sup>
                                  <m:r>
                                    <a:rPr lang="cs-CZ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1+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</m:d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1+</m:t>
                          </m:r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0965" y="4292944"/>
                <a:ext cx="3126240" cy="652743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021945" y="5116473"/>
                <a:ext cx="3725635" cy="6527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tabLst>
                    <a:tab pos="5195888" algn="l"/>
                    <a:tab pos="5297488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1−</m:t>
                          </m:r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1+</m:t>
                          </m:r>
                          <m:r>
                            <a:rPr lang="cs-CZ" i="1"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1945" y="5116473"/>
                <a:ext cx="3725635" cy="652743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607946" y="5151868"/>
                <a:ext cx="792204" cy="6173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tabLst>
                    <a:tab pos="5195888" algn="l"/>
                    <a:tab pos="5297488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b="1" i="1">
                              <a:latin typeface="Cambria Math"/>
                            </a:rPr>
                            <m:t>𝟏</m:t>
                          </m:r>
                          <m:r>
                            <a:rPr lang="cs-CZ" b="1" i="1">
                              <a:latin typeface="Cambria Math"/>
                            </a:rPr>
                            <m:t>+</m:t>
                          </m:r>
                          <m:r>
                            <a:rPr lang="cs-CZ" b="1" i="1">
                              <a:latin typeface="Cambria Math"/>
                            </a:rPr>
                            <m:t>𝒂</m:t>
                          </m:r>
                        </m:den>
                      </m:f>
                    </m:oMath>
                  </m:oMathPara>
                </a14:m>
                <a:endParaRPr lang="cs-CZ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7946" y="5151868"/>
                <a:ext cx="792204" cy="617348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77183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4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uiExpand="1" build="p"/>
      <p:bldP spid="3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Procvičení – sčítání lomených výrazů</a:t>
            </a:r>
            <a:endParaRPr lang="cs-CZ" sz="32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000" dirty="0" smtClean="0"/>
                  <a:t>Vypočítejte</a:t>
                </a:r>
              </a:p>
              <a:p>
                <a:pPr marL="0" indent="0">
                  <a:buNone/>
                </a:pPr>
                <a:r>
                  <a:rPr lang="cs-CZ" sz="2000" dirty="0" smtClean="0"/>
                  <a:t>Návod – převeďte lomené výrazy na společný </a:t>
                </a:r>
                <a:r>
                  <a:rPr lang="cs-CZ" sz="2000" dirty="0" smtClean="0"/>
                  <a:t>jmenovatel</a:t>
                </a:r>
              </a:p>
              <a:p>
                <a:pPr marL="0" indent="0">
                  <a:buNone/>
                </a:pPr>
                <a:endParaRPr lang="cs-CZ" sz="2000" dirty="0" smtClean="0"/>
              </a:p>
              <a:p>
                <a:pPr marL="819150" indent="-457200">
                  <a:buFont typeface="+mj-lt"/>
                  <a:buAutoNum type="alphaL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−3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10</m:t>
                        </m:r>
                      </m:den>
                    </m:f>
                    <m:r>
                      <a:rPr lang="cs-CZ" sz="2800" b="0" i="1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−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15</m:t>
                        </m:r>
                      </m:den>
                    </m:f>
                  </m:oMath>
                </a14:m>
                <a:endParaRPr lang="cs-CZ" sz="2800" b="0" i="1" dirty="0" smtClean="0">
                  <a:latin typeface="Cambria Math"/>
                </a:endParaRPr>
              </a:p>
              <a:p>
                <a:pPr marL="819150" indent="-457200">
                  <a:buFont typeface="+mj-lt"/>
                  <a:buAutoNum type="alphaLcParenR"/>
                </a:pP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1+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  <m:r>
                          <a:rPr lang="cs-CZ" sz="2800" b="0" i="1" smtClean="0">
                            <a:latin typeface="Cambria Math"/>
                          </a:rPr>
                          <m:t>−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𝑏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𝑏</m:t>
                        </m:r>
                      </m:den>
                    </m:f>
                  </m:oMath>
                </a14:m>
                <a:endParaRPr lang="cs-CZ" sz="2800" b="0" i="1" dirty="0" smtClean="0">
                  <a:latin typeface="Cambria Math"/>
                </a:endParaRPr>
              </a:p>
              <a:p>
                <a:pPr marL="819150" indent="-457200">
                  <a:buFont typeface="+mj-lt"/>
                  <a:buAutoNum type="alphaL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1+5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1−5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den>
                    </m:f>
                    <m:r>
                      <a:rPr lang="cs-CZ" sz="2800" b="0" i="1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1−5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1+5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den>
                    </m:f>
                  </m:oMath>
                </a14:m>
                <a:endParaRPr lang="cs-CZ" sz="2800" b="0" i="1" dirty="0" smtClean="0">
                  <a:latin typeface="Cambria Math"/>
                </a:endParaRPr>
              </a:p>
              <a:p>
                <a:pPr marL="819150" indent="-457200">
                  <a:buFont typeface="+mj-lt"/>
                  <a:buAutoNum type="alphaL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30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9</m:t>
                        </m:r>
                        <m:sSup>
                          <m:sSupPr>
                            <m:ctrlPr>
                              <a:rPr lang="cs-CZ" sz="28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𝑎</m:t>
                            </m:r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800" b="0" i="1" smtClean="0">
                            <a:latin typeface="Cambria Math"/>
                          </a:rPr>
                          <m:t>−1</m:t>
                        </m:r>
                      </m:den>
                    </m:f>
                    <m:r>
                      <a:rPr lang="cs-CZ" sz="2800" b="0" i="1" smtClean="0">
                        <a:latin typeface="Cambria Math"/>
                      </a:rPr>
                      <m:t>+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  <m:r>
                          <a:rPr lang="cs-CZ" sz="2800" b="0" i="1" smtClean="0">
                            <a:latin typeface="Cambria Math"/>
                          </a:rPr>
                          <m:t>−1</m:t>
                        </m:r>
                      </m:den>
                    </m:f>
                    <m:r>
                      <a:rPr lang="cs-CZ" sz="2800" b="0" i="1" smtClean="0">
                        <a:latin typeface="Cambria Math"/>
                      </a:rPr>
                      <m:t>−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𝑎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+1</m:t>
                        </m:r>
                      </m:den>
                    </m:f>
                  </m:oMath>
                </a14:m>
                <a:endParaRPr lang="cs-CZ" sz="2800" b="0" i="1" dirty="0" smtClean="0">
                  <a:latin typeface="Cambria Math"/>
                </a:endParaRPr>
              </a:p>
              <a:p>
                <a:pPr marL="819150" indent="-457200">
                  <a:buFont typeface="+mj-lt"/>
                  <a:buAutoNum type="alphaLcParenR"/>
                </a:pPr>
                <a:endParaRPr lang="cs-CZ" sz="2800" i="1" dirty="0" smtClean="0">
                  <a:latin typeface="Cambria Math"/>
                </a:endParaRPr>
              </a:p>
              <a:p>
                <a:pPr marL="0" indent="0">
                  <a:buNone/>
                </a:pPr>
                <a:endParaRPr lang="cs-CZ" dirty="0" smtClean="0"/>
              </a:p>
            </p:txBody>
          </p:sp>
        </mc:Choice>
        <mc:Fallback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  <a:blipFill rotWithShape="1">
                <a:blip r:embed="rId3"/>
                <a:stretch>
                  <a:fillRect l="-815" t="-4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/>
              <p:cNvSpPr txBox="1"/>
              <p:nvPr/>
            </p:nvSpPr>
            <p:spPr>
              <a:xfrm>
                <a:off x="5508104" y="2311344"/>
                <a:ext cx="1350691" cy="708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5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−13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𝑦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30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8104" y="2311344"/>
                <a:ext cx="1350691" cy="7087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ovéPole 5"/>
              <p:cNvSpPr txBox="1"/>
              <p:nvPr/>
            </p:nvSpPr>
            <p:spPr>
              <a:xfrm>
                <a:off x="5463334" y="3874848"/>
                <a:ext cx="3641253" cy="8972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20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1−25</m:t>
                              </m:r>
                              <m:sSup>
                                <m:sSupPr>
                                  <m:ctrlPr>
                                    <a:rPr lang="cs-CZ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cs-CZ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  <m:r>
                            <a:rPr lang="cs-CZ" i="1">
                              <a:latin typeface="Cambria Math"/>
                            </a:rPr>
                            <m:t>,</m:t>
                          </m:r>
                          <m:r>
                            <a:rPr lang="cs-CZ" i="1">
                              <a:latin typeface="Cambria Math"/>
                            </a:rPr>
                            <m:t>𝑝𝑜</m:t>
                          </m:r>
                          <m:r>
                            <m:rPr>
                              <m:sty m:val="p"/>
                            </m:rPr>
                            <a:rPr lang="cs-CZ" i="1">
                              <a:latin typeface="Cambria Math"/>
                            </a:rPr>
                            <m:t>d</m:t>
                          </m:r>
                          <m:r>
                            <a:rPr lang="cs-CZ" i="1">
                              <a:latin typeface="Cambria Math"/>
                            </a:rPr>
                            <m:t>𝑚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 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5</m:t>
                              </m:r>
                            </m:den>
                          </m:f>
                          <m:r>
                            <a:rPr lang="cs-CZ">
                              <a:latin typeface="Cambria Math"/>
                              <a:ea typeface="Cambria Math"/>
                              <a:sym typeface="Symbol"/>
                            </a:rPr>
                            <m:t>,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−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5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3334" y="3874848"/>
                <a:ext cx="3641253" cy="89723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ovéPole 7"/>
              <p:cNvSpPr txBox="1"/>
              <p:nvPr/>
            </p:nvSpPr>
            <p:spPr>
              <a:xfrm>
                <a:off x="5510786" y="3207143"/>
                <a:ext cx="2570447" cy="6202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𝑎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𝑏</m:t>
                              </m:r>
                            </m:den>
                          </m:f>
                          <m:r>
                            <a:rPr lang="cs-CZ" i="1">
                              <a:latin typeface="Cambria Math"/>
                            </a:rPr>
                            <m:t>,</m:t>
                          </m:r>
                          <m:r>
                            <a:rPr lang="cs-CZ" i="1">
                              <a:latin typeface="Cambria Math"/>
                            </a:rPr>
                            <m:t>𝑝𝑜</m:t>
                          </m:r>
                          <m:r>
                            <m:rPr>
                              <m:sty m:val="p"/>
                            </m:rPr>
                            <a:rPr lang="cs-CZ" i="1">
                              <a:latin typeface="Cambria Math"/>
                            </a:rPr>
                            <m:t>d</m:t>
                          </m:r>
                          <m:r>
                            <a:rPr lang="cs-CZ" i="1">
                              <a:latin typeface="Cambria Math"/>
                            </a:rPr>
                            <m:t>𝑚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 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𝑎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</m:t>
                          </m:r>
                          <m:r>
                            <a:rPr lang="cs-CZ">
                              <a:latin typeface="Cambria Math"/>
                              <a:ea typeface="Cambria Math"/>
                              <a:sym typeface="Symbol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  <a:ea typeface="Cambria Math"/>
                              <a:sym typeface="Symbol"/>
                            </a:rPr>
                            <m:t>b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0786" y="3207143"/>
                <a:ext cx="2570447" cy="62023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ovéPole 8"/>
              <p:cNvSpPr txBox="1"/>
              <p:nvPr/>
            </p:nvSpPr>
            <p:spPr>
              <a:xfrm>
                <a:off x="5477420" y="4725144"/>
                <a:ext cx="3402150" cy="8972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9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−1</m:t>
                              </m:r>
                            </m:den>
                          </m:f>
                          <m:r>
                            <a:rPr lang="cs-CZ" i="1">
                              <a:latin typeface="Cambria Math"/>
                            </a:rPr>
                            <m:t>,</m:t>
                          </m:r>
                          <m:r>
                            <a:rPr lang="cs-CZ" i="1">
                              <a:latin typeface="Cambria Math"/>
                            </a:rPr>
                            <m:t>𝑝𝑜</m:t>
                          </m:r>
                          <m:r>
                            <m:rPr>
                              <m:sty m:val="p"/>
                            </m:rPr>
                            <a:rPr lang="cs-CZ" i="1">
                              <a:latin typeface="Cambria Math"/>
                            </a:rPr>
                            <m:t>d</m:t>
                          </m:r>
                          <m:r>
                            <a:rPr lang="cs-CZ" i="1">
                              <a:latin typeface="Cambria Math"/>
                            </a:rPr>
                            <m:t>𝑚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 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3</m:t>
                              </m:r>
                            </m:den>
                          </m:f>
                          <m:r>
                            <a:rPr lang="cs-CZ">
                              <a:latin typeface="Cambria Math"/>
                              <a:ea typeface="Cambria Math"/>
                              <a:sym typeface="Symbol"/>
                            </a:rPr>
                            <m:t>,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−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77420" y="4725144"/>
                <a:ext cx="3402150" cy="89723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262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seznamuje žáky s výpočtem a úpravou algebraických výrazů obsahujících lomené výrazy. </a:t>
            </a:r>
          </a:p>
          <a:p>
            <a:r>
              <a:rPr lang="cs-CZ" dirty="0" smtClean="0"/>
              <a:t>Probírané pojmy: krácení a rozšiřování lomených výrazů, sčítání, odčítání, </a:t>
            </a:r>
            <a:r>
              <a:rPr lang="cs-CZ" dirty="0" smtClean="0"/>
              <a:t>podmínky </a:t>
            </a:r>
            <a:r>
              <a:rPr lang="cs-CZ" dirty="0" smtClean="0"/>
              <a:t>dělení, </a:t>
            </a:r>
            <a:r>
              <a:rPr lang="cs-CZ" dirty="0"/>
              <a:t>podmínky </a:t>
            </a:r>
            <a:r>
              <a:rPr lang="cs-CZ" dirty="0" smtClean="0"/>
              <a:t>existence výrazů</a:t>
            </a:r>
          </a:p>
          <a:p>
            <a:r>
              <a:rPr lang="cs-CZ" dirty="0" smtClean="0"/>
              <a:t>Obsahuje řešené vzorové </a:t>
            </a:r>
            <a:r>
              <a:rPr lang="cs-CZ" dirty="0" smtClean="0"/>
              <a:t>příklady i příklady k </a:t>
            </a:r>
            <a:r>
              <a:rPr lang="cs-CZ" dirty="0" smtClean="0"/>
              <a:t>procvičení </a:t>
            </a:r>
            <a:r>
              <a:rPr lang="cs-CZ" dirty="0" smtClean="0"/>
              <a:t>učiva</a:t>
            </a:r>
            <a:endParaRPr lang="cs-CZ" dirty="0" smtClean="0"/>
          </a:p>
          <a:p>
            <a:r>
              <a:rPr lang="cs-CZ" dirty="0" smtClean="0"/>
              <a:t>Předpokládaná doba: 45 min.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12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Calda E. – Petránek O. – Řepová J.: </a:t>
            </a:r>
            <a:r>
              <a:rPr lang="cs-CZ" i="1" dirty="0" smtClean="0"/>
              <a:t>Matematika </a:t>
            </a:r>
          </a:p>
          <a:p>
            <a:pPr marL="180975" indent="0" algn="just">
              <a:buNone/>
            </a:pPr>
            <a:r>
              <a:rPr lang="cs-CZ" i="1" dirty="0" smtClean="0"/>
              <a:t>pro střední odborné školy a studijní obory středních odborných učilišť – 1.část</a:t>
            </a:r>
            <a:r>
              <a:rPr lang="cs-CZ" dirty="0" smtClean="0"/>
              <a:t>. Prometheus Praha 1999</a:t>
            </a:r>
          </a:p>
          <a:p>
            <a:pPr marL="180975" indent="0" algn="just">
              <a:buNone/>
            </a:pPr>
            <a:endParaRPr lang="cs-CZ" dirty="0" smtClean="0"/>
          </a:p>
          <a:p>
            <a:pPr marL="174625" indent="-174625" algn="just"/>
            <a:r>
              <a:rPr lang="cs-CZ" dirty="0"/>
              <a:t>Hudcová M. – Kubičíková L.: </a:t>
            </a:r>
            <a:r>
              <a:rPr lang="cs-CZ" i="1" dirty="0"/>
              <a:t>Sbírka úloh z matematiky pro SOŠ, SOU a nástavbové studium</a:t>
            </a:r>
            <a:r>
              <a:rPr lang="cs-CZ" dirty="0"/>
              <a:t>. Prometheus Praha 2005</a:t>
            </a:r>
          </a:p>
          <a:p>
            <a:pPr marL="180975" indent="0" algn="just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502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1981</TotalTime>
  <Words>799</Words>
  <Application>Microsoft Office PowerPoint</Application>
  <PresentationFormat>Předvádění na obrazovce (4:3)</PresentationFormat>
  <Paragraphs>114</Paragraphs>
  <Slides>9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Přehlednost</vt:lpstr>
      <vt:lpstr>Prezentace aplikace PowerPoint</vt:lpstr>
      <vt:lpstr>Algebraické výrazy – Úprava lomených výrazů</vt:lpstr>
      <vt:lpstr>Krácení a rozšiřování lomených výrazů</vt:lpstr>
      <vt:lpstr>Krácení a rozšiřování lomených výrazů</vt:lpstr>
      <vt:lpstr>Procvičení – krácení lomených výrazů</vt:lpstr>
      <vt:lpstr>Sčítání a odčítání lomených výrazů</vt:lpstr>
      <vt:lpstr>Procvičení – sčítání lomených výrazů</vt:lpstr>
      <vt:lpstr>Anotace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Asia</dc:creator>
  <cp:lastModifiedBy>Mirka</cp:lastModifiedBy>
  <cp:revision>201</cp:revision>
  <dcterms:created xsi:type="dcterms:W3CDTF">2012-08-22T14:31:09Z</dcterms:created>
  <dcterms:modified xsi:type="dcterms:W3CDTF">2013-01-11T12:04:00Z</dcterms:modified>
</cp:coreProperties>
</file>