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0"/>
  </p:notesMasterIdLst>
  <p:sldIdLst>
    <p:sldId id="273" r:id="rId2"/>
    <p:sldId id="256" r:id="rId3"/>
    <p:sldId id="321" r:id="rId4"/>
    <p:sldId id="322" r:id="rId5"/>
    <p:sldId id="323" r:id="rId6"/>
    <p:sldId id="320" r:id="rId7"/>
    <p:sldId id="275" r:id="rId8"/>
    <p:sldId id="27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4CF38A80-7A83-49C7-8146-DA9E8B2D0C8F}">
          <p14:sldIdLst>
            <p14:sldId id="273"/>
            <p14:sldId id="256"/>
            <p14:sldId id="321"/>
            <p14:sldId id="322"/>
            <p14:sldId id="323"/>
            <p14:sldId id="320"/>
            <p14:sldId id="275"/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37" autoAdjust="0"/>
    <p:restoredTop sz="94660"/>
  </p:normalViewPr>
  <p:slideViewPr>
    <p:cSldViewPr>
      <p:cViewPr>
        <p:scale>
          <a:sx n="66" d="100"/>
          <a:sy n="66" d="100"/>
        </p:scale>
        <p:origin x="-154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BEE871-65F0-46DE-B0B0-C8EA5C998840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045584-B938-4D94-A404-82FA7C8DDF1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6356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03012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4702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045584-B938-4D94-A404-82FA7C8DDF1C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31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E7321EB-5D69-4AC5-9EB5-FCBB784C829C}" type="datetimeFigureOut">
              <a:rPr lang="cs-CZ" smtClean="0"/>
              <a:t>29.1.2013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B18CB396-ADE7-4DCB-A893-8246E889F42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980728"/>
            <a:ext cx="5501251" cy="11981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39552" y="2492896"/>
            <a:ext cx="8208912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cs-CZ" sz="1600" b="1" dirty="0" smtClean="0"/>
          </a:p>
          <a:p>
            <a:pPr algn="ctr"/>
            <a:r>
              <a:rPr lang="cs-CZ" sz="1600" b="1" dirty="0" smtClean="0"/>
              <a:t>Název </a:t>
            </a:r>
            <a:r>
              <a:rPr lang="cs-CZ" sz="1600" b="1" dirty="0"/>
              <a:t>projektu: Podpora výuky v technických oborech</a:t>
            </a:r>
            <a:endParaRPr lang="en-US" sz="1600" dirty="0"/>
          </a:p>
          <a:p>
            <a:pPr algn="ctr"/>
            <a:r>
              <a:rPr lang="cs-CZ" sz="1600" b="1" dirty="0"/>
              <a:t>Registrační číslo projektu</a:t>
            </a:r>
            <a:r>
              <a:rPr lang="cs-CZ" sz="1600" dirty="0"/>
              <a:t>: CZ.1.07/1.5.00/34.0458</a:t>
            </a:r>
            <a:endParaRPr lang="en-US" sz="1600" dirty="0"/>
          </a:p>
          <a:p>
            <a:pPr algn="ctr"/>
            <a:r>
              <a:rPr lang="cs-CZ" sz="1600" b="1" dirty="0"/>
              <a:t>Název šablony</a:t>
            </a:r>
            <a:r>
              <a:rPr lang="cs-CZ" sz="1600" dirty="0"/>
              <a:t>: III/2 – Inovace a zkvalitnění výuky prostřednictvím ICT</a:t>
            </a:r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 smtClean="0"/>
          </a:p>
          <a:p>
            <a:pPr algn="ctr"/>
            <a:endParaRPr lang="cs-CZ" sz="1600" dirty="0"/>
          </a:p>
          <a:p>
            <a:pPr algn="ctr"/>
            <a:r>
              <a:rPr lang="cs-CZ" sz="1600" b="1" dirty="0"/>
              <a:t>Název školy: SOŠ NET OFFICE Orlová, spol. s r.o.</a:t>
            </a:r>
            <a:endParaRPr lang="en-US" sz="1600" dirty="0"/>
          </a:p>
          <a:p>
            <a:pPr algn="ctr"/>
            <a:r>
              <a:rPr lang="cs-CZ" sz="1600" b="1" dirty="0"/>
              <a:t>Vypracoval/a: </a:t>
            </a:r>
            <a:r>
              <a:rPr lang="cs-CZ" sz="1600" b="1" dirty="0" smtClean="0"/>
              <a:t>Ing. Joanna </a:t>
            </a:r>
            <a:r>
              <a:rPr lang="cs-CZ" sz="1600" b="1" dirty="0" err="1"/>
              <a:t>P</a:t>
            </a:r>
            <a:r>
              <a:rPr lang="cs-CZ" sz="1600" b="1" dirty="0" err="1" smtClean="0"/>
              <a:t>aździorová</a:t>
            </a:r>
            <a:endParaRPr lang="en-US" sz="1600" dirty="0"/>
          </a:p>
          <a:p>
            <a:pPr algn="ctr"/>
            <a:r>
              <a:rPr lang="cs-CZ" sz="1600" b="1" dirty="0"/>
              <a:t> </a:t>
            </a:r>
            <a:endParaRPr lang="en-US" sz="1600" dirty="0"/>
          </a:p>
          <a:p>
            <a:pPr algn="ctr"/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6167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4000" dirty="0" smtClean="0"/>
              <a:t>Algebraické výrazy –  </a:t>
            </a:r>
            <a:r>
              <a:rPr lang="cs-CZ" sz="3200" dirty="0" smtClean="0"/>
              <a:t>Násobení a dělení lomených výrazů</a:t>
            </a:r>
            <a:endParaRPr lang="cs-CZ" sz="3200" cap="none" dirty="0"/>
          </a:p>
        </p:txBody>
      </p:sp>
    </p:spTree>
    <p:extLst>
      <p:ext uri="{BB962C8B-B14F-4D97-AF65-F5344CB8AC3E}">
        <p14:creationId xmlns:p14="http://schemas.microsoft.com/office/powerpoint/2010/main" val="2973248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Násobení lomených výrazů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/>
                  <a:t>Násobení lomených výrazů provádíme tak, že součin  čitatelů dělíme součinem jmenovatelů, přičemž výrazy, pokud možno, krátíme</a:t>
                </a:r>
                <a:r>
                  <a:rPr lang="cs-CZ" dirty="0" smtClean="0">
                    <a:sym typeface="Symbol"/>
                  </a:rPr>
                  <a:t></a:t>
                </a:r>
              </a:p>
              <a:p>
                <a:pPr marL="0" indent="0">
                  <a:buNone/>
                </a:pPr>
                <a:endParaRPr lang="cs-CZ" b="1" dirty="0" smtClean="0">
                  <a:sym typeface="Symbol"/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ym typeface="Symbol"/>
                  </a:rPr>
                  <a:t>Příklad:</a:t>
                </a:r>
                <a:endParaRPr lang="cs-CZ" b="1" dirty="0" smtClean="0"/>
              </a:p>
              <a:p>
                <a:pPr marL="987425" indent="0">
                  <a:buNone/>
                </a:pPr>
                <a:r>
                  <a:rPr lang="cs-CZ" dirty="0" smtClean="0"/>
                  <a:t>	</a:t>
                </a:r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0" indent="0">
                  <a:buNone/>
                </a:pPr>
                <a:endParaRPr lang="cs-CZ" sz="2000" dirty="0"/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0" indent="0">
                  <a:buNone/>
                </a:pPr>
                <a:endParaRPr lang="cs-CZ" sz="2000" dirty="0" smtClean="0"/>
              </a:p>
              <a:p>
                <a:pPr marL="0" indent="0">
                  <a:buNone/>
                </a:pPr>
                <a:r>
                  <a:rPr lang="cs-CZ" sz="2000" dirty="0" smtClean="0"/>
                  <a:t>Podmínka:</a:t>
                </a:r>
                <a14:m>
                  <m:oMath xmlns:m="http://schemas.openxmlformats.org/officeDocument/2006/math">
                    <m:r>
                      <a:rPr lang="cs-CZ" sz="2000" b="0" i="0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1</m:t>
                    </m:r>
                  </m:oMath>
                </a14:m>
                <a:r>
                  <a:rPr lang="cs-CZ" sz="2000" b="0" dirty="0" smtClean="0">
                    <a:ea typeface="Cambria Math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000" i="1" smtClean="0">
                        <a:latin typeface="Cambria Math"/>
                        <a:ea typeface="Cambria Math"/>
                      </a:rPr>
                      <m:t>𝑦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</m:t>
                    </m:r>
                  </m:oMath>
                </a14:m>
                <a:r>
                  <a:rPr lang="cs-CZ" sz="2000" b="0" dirty="0" smtClean="0">
                    <a:ea typeface="Cambria Math"/>
                  </a:rPr>
                  <a:t>0</a:t>
                </a:r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1185" t="-8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1259632" y="3645024"/>
                <a:ext cx="3024336" cy="7625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2000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000" i="1">
                                      <a:latin typeface="Cambria Math"/>
                                    </a:rPr>
                                    <m:t>𝑥</m:t>
                                  </m:r>
                                  <m:r>
                                    <a:rPr lang="cs-CZ" sz="2000" i="1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</m:den>
                      </m:f>
                      <m:r>
                        <a:rPr lang="cs-CZ" sz="200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  <m:r>
                            <a:rPr lang="cs-CZ" sz="2000" i="1">
                              <a:latin typeface="Cambria Math"/>
                            </a:rPr>
                            <m:t>−1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3645024"/>
                <a:ext cx="3024336" cy="76251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086235" y="3636105"/>
                <a:ext cx="3800602" cy="76251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987425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sz="2000" i="1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000" i="1">
                                      <a:latin typeface="Cambria Math"/>
                                    </a:rPr>
                                    <m:t>𝑥</m:t>
                                  </m:r>
                                  <m:r>
                                    <a:rPr lang="cs-CZ" sz="2000" i="1">
                                      <a:latin typeface="Cambria Math"/>
                                    </a:rPr>
                                    <m:t>−1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3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den>
                      </m:f>
                      <m:r>
                        <a:rPr lang="cs-CZ" sz="20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86235" y="3636105"/>
                <a:ext cx="3800602" cy="76251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676181" y="4505576"/>
                <a:ext cx="3555012" cy="7422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987425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+1</m:t>
                              </m:r>
                            </m:e>
                          </m:d>
                        </m:num>
                        <m:den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𝑦</m:t>
                          </m:r>
                        </m:den>
                      </m:f>
                      <m:r>
                        <a:rPr lang="cs-CZ" sz="20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6181" y="4505576"/>
                <a:ext cx="3555012" cy="74225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3246981" y="4464331"/>
                <a:ext cx="1968424" cy="77046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987425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b="1" i="1">
                              <a:latin typeface="Cambria Math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cs-CZ" sz="2000" b="1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1" i="1"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cs-CZ" sz="2000" b="1" i="1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  <m:r>
                            <a:rPr lang="cs-CZ" sz="2000" b="1" i="1">
                              <a:latin typeface="Cambria Math"/>
                            </a:rPr>
                            <m:t>−</m:t>
                          </m:r>
                          <m:r>
                            <a:rPr lang="cs-CZ" sz="2000" b="1" i="1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sz="2000" b="1" i="1">
                              <a:latin typeface="Cambria Math"/>
                            </a:rPr>
                            <m:t>𝒚</m:t>
                          </m:r>
                        </m:den>
                      </m:f>
                    </m:oMath>
                  </m:oMathPara>
                </a14:m>
                <a:endParaRPr lang="cs-CZ" sz="20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46981" y="4464331"/>
                <a:ext cx="1968424" cy="770467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38508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  <p:bldP spid="3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33400"/>
            <a:ext cx="8229600" cy="9906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Dělení lomených výrazů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/>
                  <a:t>Dělení lomených výrazů převádíme  na násobení převráceným dělitelem</a:t>
                </a:r>
                <a:r>
                  <a:rPr lang="cs-CZ" dirty="0" smtClean="0">
                    <a:sym typeface="Symbol"/>
                  </a:rPr>
                  <a:t> Při určení podmínky musíme určit smysl celého</a:t>
                </a:r>
                <a:r>
                  <a:rPr lang="cs-CZ" dirty="0" smtClean="0"/>
                  <a:t> </a:t>
                </a:r>
                <a:r>
                  <a:rPr lang="cs-CZ" dirty="0"/>
                  <a:t>dělitele </a:t>
                </a:r>
                <a:r>
                  <a:rPr lang="cs-CZ" dirty="0" smtClean="0"/>
                  <a:t>tedy čitatele i </a:t>
                </a:r>
                <a:r>
                  <a:rPr lang="cs-CZ" dirty="0"/>
                  <a:t>j</a:t>
                </a:r>
                <a:r>
                  <a:rPr lang="cs-CZ" dirty="0" smtClean="0"/>
                  <a:t>eho jmenovatele</a:t>
                </a:r>
                <a:r>
                  <a:rPr lang="cs-CZ" dirty="0" smtClean="0">
                    <a:sym typeface="Symbol"/>
                  </a:rPr>
                  <a:t>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ym typeface="Symbol"/>
                  </a:rPr>
                  <a:t>Příklad:</a:t>
                </a:r>
                <a:endParaRPr lang="cs-CZ" b="1" dirty="0" smtClean="0"/>
              </a:p>
              <a:p>
                <a:pPr marL="987425" indent="0">
                  <a:buNone/>
                  <a:tabLst>
                    <a:tab pos="4659313" algn="l"/>
                  </a:tabLst>
                </a:pPr>
                <a:endParaRPr lang="cs-CZ" b="0" i="1" dirty="0" smtClean="0">
                  <a:latin typeface="Cambria Math"/>
                </a:endParaRPr>
              </a:p>
              <a:p>
                <a:pPr marL="987425" indent="0">
                  <a:buNone/>
                  <a:tabLst>
                    <a:tab pos="4659313" algn="l"/>
                  </a:tabLst>
                </a:pPr>
                <a:endParaRPr lang="cs-CZ" b="0" i="1" dirty="0" smtClean="0">
                  <a:latin typeface="Cambria Math"/>
                </a:endParaRPr>
              </a:p>
              <a:p>
                <a:pPr marL="987425" indent="0">
                  <a:buNone/>
                  <a:tabLst>
                    <a:tab pos="4659313" algn="l"/>
                  </a:tabLst>
                </a:pPr>
                <a:endParaRPr lang="cs-CZ" b="0" dirty="0" smtClean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r>
                  <a:rPr lang="cs-CZ" sz="2000" dirty="0" smtClean="0"/>
                  <a:t>Podmínky: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≠0</m:t>
                    </m:r>
                  </m:oMath>
                </a14:m>
                <a:r>
                  <a:rPr lang="cs-CZ" sz="2000" dirty="0" smtClean="0">
                    <a:ea typeface="Cambria Math"/>
                  </a:rPr>
                  <a:t>,	 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ea typeface="Cambria Math"/>
                      </a:rPr>
                      <m:t>3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+2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𝑥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0</m:t>
                    </m:r>
                  </m:oMath>
                </a14:m>
                <a:endParaRPr lang="cs-CZ" sz="2000" dirty="0" smtClean="0">
                  <a:ea typeface="Cambria Math"/>
                </a:endParaRPr>
              </a:p>
              <a:p>
                <a:pPr marL="987425" indent="0">
                  <a:buNone/>
                  <a:tabLst>
                    <a:tab pos="3497263" algn="l"/>
                  </a:tabLst>
                </a:pPr>
                <a:r>
                  <a:rPr lang="cs-CZ" sz="2000" dirty="0" smtClean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3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≠−2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𝑥</m:t>
                    </m:r>
                  </m:oMath>
                </a14:m>
                <a:endParaRPr lang="cs-CZ" sz="2000" dirty="0" smtClean="0">
                  <a:ea typeface="Cambria Math"/>
                </a:endParaRPr>
              </a:p>
              <a:p>
                <a:pPr marL="987425" indent="0">
                  <a:buNone/>
                  <a:tabLst>
                    <a:tab pos="3671888" algn="l"/>
                  </a:tabLst>
                </a:pPr>
                <a:r>
                  <a:rPr lang="cs-CZ" sz="2000" dirty="0">
                    <a:ea typeface="Cambria Math"/>
                  </a:rPr>
                  <a:t>	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𝑎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≠−</m:t>
                    </m:r>
                    <m:f>
                      <m:fPr>
                        <m:ctrlPr>
                          <a:rPr lang="cs-CZ" sz="200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cs-CZ" sz="2000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den>
                    </m:f>
                  </m:oMath>
                </a14:m>
                <a:endParaRPr lang="cs-CZ" sz="2000" dirty="0">
                  <a:ea typeface="Cambria Math"/>
                </a:endParaRPr>
              </a:p>
              <a:p>
                <a:pPr marL="987425" indent="0">
                  <a:buNone/>
                  <a:tabLst>
                    <a:tab pos="4659313" algn="l"/>
                  </a:tabLst>
                </a:pPr>
                <a:endParaRPr lang="cs-CZ" dirty="0">
                  <a:ea typeface="Cambria Math"/>
                </a:endParaRPr>
              </a:p>
              <a:p>
                <a:pPr marL="987425" indent="0">
                  <a:buNone/>
                  <a:tabLst>
                    <a:tab pos="4659313" algn="l"/>
                  </a:tabLst>
                </a:pPr>
                <a:endParaRPr lang="cs-CZ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1185" t="-8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3"/>
          <p:cNvCxnSpPr/>
          <p:nvPr/>
        </p:nvCxnSpPr>
        <p:spPr>
          <a:xfrm flipV="1">
            <a:off x="6294021" y="4195717"/>
            <a:ext cx="432048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 flipV="1">
            <a:off x="4514491" y="4591858"/>
            <a:ext cx="288032" cy="21602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 flipV="1">
            <a:off x="4932040" y="4124352"/>
            <a:ext cx="864096" cy="216024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6051917" y="4567765"/>
            <a:ext cx="864096" cy="216024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971600" y="3284861"/>
                <a:ext cx="3011530" cy="7900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  <m:r>
                            <a:rPr lang="cs-CZ" sz="2000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i="1">
                                  <a:latin typeface="Cambria Math"/>
                                </a:rPr>
                                <m:t>4</m:t>
                              </m:r>
                              <m:sSup>
                                <m:sSupPr>
                                  <m:ctrlPr>
                                    <a:rPr lang="cs-CZ" sz="2000" i="1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000" i="1">
                                      <a:latin typeface="Cambria Math"/>
                                    </a:rPr>
                                    <m:t>𝑥</m:t>
                                  </m:r>
                                </m:e>
                                <m:sup>
                                  <m:r>
                                    <a:rPr lang="cs-CZ" sz="2000" i="1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sz="2000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𝑎</m:t>
                              </m:r>
                            </m:den>
                          </m:f>
                        </m:e>
                      </m:d>
                      <m:r>
                        <a:rPr lang="cs-CZ" sz="2000" i="1">
                          <a:latin typeface="Cambria Math"/>
                        </a:rPr>
                        <m:t>:</m:t>
                      </m:r>
                      <m:d>
                        <m:dPr>
                          <m:ctrlPr>
                            <a:rPr lang="cs-CZ" sz="2000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2000" i="1">
                              <a:latin typeface="Cambria Math"/>
                            </a:rPr>
                            <m:t>1+</m:t>
                          </m:r>
                          <m:f>
                            <m:f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sz="2000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𝑎</m:t>
                              </m:r>
                            </m:den>
                          </m:f>
                        </m:e>
                      </m:d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71600" y="3284861"/>
                <a:ext cx="3011530" cy="790024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3983130" y="3284861"/>
                <a:ext cx="2686569" cy="70993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9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−4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sz="2000" i="1">
                          <a:latin typeface="Cambria Math"/>
                        </a:rPr>
                        <m:t>: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  <m:r>
                            <a:rPr lang="cs-CZ" sz="2000" i="1">
                              <a:latin typeface="Cambria Math"/>
                            </a:rPr>
                            <m:t>+2</m:t>
                          </m:r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sz="2000" i="1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83130" y="3284861"/>
                <a:ext cx="2686569" cy="70993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755576" y="4074885"/>
                <a:ext cx="2711833" cy="71506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9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𝑎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i="1">
                              <a:latin typeface="Cambria Math"/>
                            </a:rPr>
                            <m:t>−4</m:t>
                          </m:r>
                          <m:sSup>
                            <m:sSup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</m:e>
                            <m:sup>
                              <m:r>
                                <a:rPr lang="cs-CZ" sz="2000" i="1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sz="200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  <m:r>
                            <a:rPr lang="cs-CZ" sz="2000" i="1">
                              <a:latin typeface="Cambria Math"/>
                            </a:rPr>
                            <m:t>+2</m:t>
                          </m:r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576" y="4074885"/>
                <a:ext cx="2711833" cy="715068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11"/>
              <p:cNvSpPr txBox="1"/>
              <p:nvPr/>
            </p:nvSpPr>
            <p:spPr>
              <a:xfrm>
                <a:off x="2451447" y="4113076"/>
                <a:ext cx="5288905" cy="69480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987425" indent="0">
                  <a:buNone/>
                  <a:tabLst>
                    <a:tab pos="4659313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𝑎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−2</m:t>
                              </m:r>
                              <m:r>
                                <a:rPr lang="cs-CZ" sz="2000" i="1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  <m:r>
                            <a:rPr lang="cs-CZ" sz="2000" i="1">
                              <a:latin typeface="Cambria Math"/>
                              <a:ea typeface="Cambria Math"/>
                            </a:rPr>
                            <m:t>∙</m:t>
                          </m:r>
                          <m:d>
                            <m:dPr>
                              <m:ctrlPr>
                                <a:rPr lang="cs-CZ" sz="2000" i="1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𝑎</m:t>
                              </m:r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+2</m:t>
                              </m:r>
                              <m:r>
                                <a:rPr lang="cs-CZ" sz="2000" i="1">
                                  <a:latin typeface="Cambria Math"/>
                                  <a:ea typeface="Cambria Math"/>
                                </a:rPr>
                                <m:t>𝑥</m:t>
                              </m:r>
                            </m:e>
                          </m:d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</m:den>
                      </m:f>
                      <m:r>
                        <a:rPr lang="cs-CZ" sz="2000" i="1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</m:num>
                        <m:den>
                          <m:r>
                            <a:rPr lang="cs-CZ" sz="2000" i="1">
                              <a:latin typeface="Cambria Math"/>
                            </a:rPr>
                            <m:t>3</m:t>
                          </m:r>
                          <m:r>
                            <a:rPr lang="cs-CZ" sz="2000" i="1">
                              <a:latin typeface="Cambria Math"/>
                            </a:rPr>
                            <m:t>𝑎</m:t>
                          </m:r>
                          <m:r>
                            <a:rPr lang="cs-CZ" sz="2000" i="1">
                              <a:latin typeface="Cambria Math"/>
                            </a:rPr>
                            <m:t>+2</m:t>
                          </m:r>
                          <m:r>
                            <a:rPr lang="cs-CZ" sz="2000" i="1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i="1" dirty="0">
                  <a:latin typeface="Cambria Math"/>
                </a:endParaRPr>
              </a:p>
            </p:txBody>
          </p:sp>
        </mc:Choice>
        <mc:Fallback xmlns="">
          <p:sp>
            <p:nvSpPr>
              <p:cNvPr id="12" name="TextovéPol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1447" y="4113076"/>
                <a:ext cx="5288905" cy="694806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6294021" y="4232364"/>
                <a:ext cx="217258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987425" indent="0">
                  <a:buNone/>
                  <a:tabLst>
                    <a:tab pos="4659313" algn="l"/>
                  </a:tabLst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000" b="1" i="1">
                          <a:latin typeface="Cambria Math"/>
                        </a:rPr>
                        <m:t>𝟑</m:t>
                      </m:r>
                      <m:r>
                        <a:rPr lang="cs-CZ" sz="2000" b="1" i="1">
                          <a:latin typeface="Cambria Math"/>
                        </a:rPr>
                        <m:t>𝒂</m:t>
                      </m:r>
                      <m:r>
                        <a:rPr lang="cs-CZ" sz="2000" b="1" i="1">
                          <a:latin typeface="Cambria Math"/>
                        </a:rPr>
                        <m:t>−</m:t>
                      </m:r>
                      <m:r>
                        <a:rPr lang="cs-CZ" sz="2000" b="1" i="1">
                          <a:latin typeface="Cambria Math"/>
                        </a:rPr>
                        <m:t>𝟐</m:t>
                      </m:r>
                      <m:r>
                        <a:rPr lang="cs-CZ" sz="2000" b="1" i="1">
                          <a:latin typeface="Cambria Math"/>
                        </a:rPr>
                        <m:t>𝒙</m:t>
                      </m:r>
                    </m:oMath>
                  </m:oMathPara>
                </a14:m>
                <a:endParaRPr lang="cs-CZ" sz="2000" b="1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4021" y="4232364"/>
                <a:ext cx="2172582" cy="40011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333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4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4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  <p:bldP spid="3" grpId="0"/>
      <p:bldP spid="9" grpId="0"/>
      <p:bldP spid="11" grpId="0"/>
      <p:bldP spid="12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33400"/>
            <a:ext cx="8229600" cy="9906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Dělení lomených výrazů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32859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/>
                  <a:t>Při úpravě složených zlomků postupujeme tak, že čitatel vynásobíme převráceným jmenovatelem.</a:t>
                </a:r>
                <a:endParaRPr lang="cs-CZ" dirty="0" smtClean="0">
                  <a:sym typeface="Symbol"/>
                </a:endParaRPr>
              </a:p>
              <a:p>
                <a:pPr marL="0" indent="0">
                  <a:buNone/>
                </a:pPr>
                <a:r>
                  <a:rPr lang="cs-CZ" b="1" dirty="0" smtClean="0">
                    <a:sym typeface="Symbol"/>
                  </a:rPr>
                  <a:t>Příklad:</a:t>
                </a:r>
                <a:endParaRPr lang="cs-CZ" b="1" dirty="0" smtClean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endParaRPr lang="cs-CZ" sz="2000" dirty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endParaRPr lang="cs-CZ" sz="2000" dirty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endParaRPr lang="cs-CZ" sz="2000" dirty="0" smtClean="0"/>
              </a:p>
              <a:p>
                <a:pPr marL="174625" indent="-174625">
                  <a:buNone/>
                </a:pPr>
                <a:r>
                  <a:rPr lang="cs-CZ" sz="2000" dirty="0" smtClean="0"/>
                  <a:t>Podmínky:	</a:t>
                </a:r>
                <a14:m>
                  <m:oMath xmlns:m="http://schemas.openxmlformats.org/officeDocument/2006/math"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𝑦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≠0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, 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𝑦</m:t>
                    </m:r>
                  </m:oMath>
                </a14:m>
                <a:r>
                  <a:rPr lang="cs-CZ" sz="2000" dirty="0"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sz="2000" i="1">
                        <a:latin typeface="Cambria Math"/>
                        <a:ea typeface="Cambria Math"/>
                      </a:rPr>
                      <m:t>≠</m:t>
                    </m:r>
                    <m:r>
                      <a:rPr lang="cs-CZ" sz="2000" b="0" i="1" smtClean="0">
                        <a:latin typeface="Cambria Math"/>
                        <a:ea typeface="Cambria Math"/>
                      </a:rPr>
                      <m:t>1</m:t>
                    </m:r>
                    <m:r>
                      <a:rPr lang="cs-CZ" sz="2000" i="1">
                        <a:latin typeface="Cambria Math"/>
                        <a:ea typeface="Cambria Math"/>
                      </a:rPr>
                      <m:t>,</m:t>
                    </m:r>
                  </m:oMath>
                </a14:m>
                <a:endParaRPr lang="cs-CZ" dirty="0">
                  <a:ea typeface="Cambria Math"/>
                </a:endParaRPr>
              </a:p>
              <a:p>
                <a:pPr marL="987425" indent="0">
                  <a:buNone/>
                  <a:tabLst>
                    <a:tab pos="4659313" algn="l"/>
                  </a:tabLst>
                </a:pPr>
                <a:endParaRPr lang="cs-CZ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328592"/>
              </a:xfrm>
              <a:prstGeom prst="rect">
                <a:avLst/>
              </a:prstGeom>
              <a:blipFill rotWithShape="1">
                <a:blip r:embed="rId3"/>
                <a:stretch>
                  <a:fillRect l="-1185" t="-80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827584" y="2924944"/>
                <a:ext cx="2290948" cy="125053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2000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</m:den>
                          </m:f>
                          <m:r>
                            <a:rPr lang="cs-CZ" sz="2000" b="0" i="1" smtClean="0">
                              <a:latin typeface="Cambria Math"/>
                            </a:rPr>
                            <m:t>−1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</a:rPr>
                            <m:t>1−</m:t>
                          </m:r>
                          <m:f>
                            <m:f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latin typeface="Cambria Math"/>
                                </a:rPr>
                                <m:t>1−2</m:t>
                              </m:r>
                              <m:sSup>
                                <m:sSupPr>
                                  <m:ctrlPr>
                                    <a:rPr lang="cs-CZ" sz="2000" b="0" i="1" smtClean="0">
                                      <a:latin typeface="Cambria Math"/>
                                    </a:rPr>
                                  </m:ctrlPr>
                                </m:sSupPr>
                                <m:e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𝑦</m:t>
                                  </m:r>
                                </m:e>
                                <m:sup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2</m:t>
                                  </m:r>
                                </m:sup>
                              </m:sSup>
                            </m:num>
                            <m:den>
                              <m:r>
                                <a:rPr lang="cs-CZ" sz="2000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</m:den>
                          </m:f>
                          <m:r>
                            <a:rPr lang="cs-CZ" sz="2000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𝑦</m:t>
                          </m:r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2924944"/>
                <a:ext cx="2290948" cy="125053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118532" y="2930000"/>
                <a:ext cx="3795013" cy="12631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latin typeface="Cambria Math"/>
                                </a:rPr>
                                <m:t>1−(1−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)</m:t>
                              </m:r>
                            </m:num>
                            <m:den>
                              <m:r>
                                <a:rPr lang="cs-CZ" sz="2000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cs-CZ" sz="2000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2000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−</m:t>
                              </m:r>
                              <m:d>
                                <m:dPr>
                                  <m:ctrlPr>
                                    <a:rPr lang="cs-CZ" sz="2000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1−2</m:t>
                                  </m:r>
                                  <m:sSup>
                                    <m:sSupPr>
                                      <m:ctrlPr>
                                        <a:rPr lang="cs-CZ" sz="2000" b="0" i="1" smtClean="0">
                                          <a:latin typeface="Cambria Math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cs-CZ" sz="2000" b="0" i="1" smtClean="0">
                                          <a:latin typeface="Cambria Math"/>
                                        </a:rPr>
                                        <m:t>𝑦</m:t>
                                      </m:r>
                                    </m:e>
                                    <m:sup>
                                      <m:r>
                                        <a:rPr lang="cs-CZ" sz="2000" b="0" i="1" smtClean="0">
                                          <a:latin typeface="Cambria Math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</m:d>
                              <m:r>
                                <a:rPr lang="cs-CZ" sz="2000" b="0" i="1" smtClean="0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  <m:d>
                                <m:dPr>
                                  <m:ctrlPr>
                                    <a:rPr lang="cs-CZ" sz="2000" b="0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1−</m:t>
                                  </m:r>
                                  <m:r>
                                    <a:rPr lang="cs-CZ" sz="2000" b="0" i="1" smtClean="0">
                                      <a:latin typeface="Cambria Math"/>
                                    </a:rPr>
                                    <m:t>𝑦</m:t>
                                  </m:r>
                                </m:e>
                              </m:d>
                            </m:num>
                            <m:den>
                              <m:r>
                                <a:rPr lang="cs-CZ" sz="2000" b="0" i="1" smtClean="0">
                                  <a:latin typeface="Cambria Math"/>
                                </a:rPr>
                                <m:t>1−</m:t>
                              </m:r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</m:den>
                          </m:f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18532" y="2930000"/>
                <a:ext cx="3795013" cy="12631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1035013" y="4365104"/>
                <a:ext cx="4167038" cy="74180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</a:rPr>
                            <m:t>𝑦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</a:rPr>
                            <m:t>1−</m:t>
                          </m:r>
                          <m:r>
                            <a:rPr lang="cs-CZ" sz="2000" b="0" i="1" smtClean="0">
                              <a:latin typeface="Cambria Math"/>
                            </a:rPr>
                            <m:t>𝑦</m:t>
                          </m:r>
                        </m:den>
                      </m:f>
                      <m:r>
                        <a:rPr lang="cs-CZ" sz="20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cs-CZ" sz="20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1−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1−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−1+2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+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𝑦</m:t>
                          </m:r>
                          <m:r>
                            <a:rPr lang="cs-CZ" sz="2000" b="0" i="1" smtClean="0">
                              <a:latin typeface="Cambria Math"/>
                              <a:ea typeface="Cambria Math"/>
                            </a:rPr>
                            <m:t>−</m:t>
                          </m:r>
                          <m:sSup>
                            <m:sSupPr>
                              <m:ctrlP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5013" y="4365104"/>
                <a:ext cx="4167038" cy="74180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5016038" y="4400049"/>
                <a:ext cx="795218" cy="67191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</a:rPr>
                            <m:t>𝑦</m:t>
                          </m:r>
                        </m:num>
                        <m:den>
                          <m:sSup>
                            <m:sSupPr>
                              <m:ctrlPr>
                                <a:rPr lang="cs-CZ" sz="200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sz="2000" b="0" i="1" smtClean="0">
                                  <a:latin typeface="Cambria Math"/>
                                </a:rPr>
                                <m:t>𝑦</m:t>
                              </m:r>
                            </m:e>
                            <m:sup>
                              <m:r>
                                <a:rPr lang="cs-CZ" sz="2000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cs-CZ" sz="2000" b="0" i="1" smtClean="0">
                          <a:latin typeface="Cambria Math"/>
                        </a:rPr>
                        <m:t>=</m:t>
                      </m:r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038" y="4400049"/>
                <a:ext cx="795218" cy="67191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5729712" y="4348817"/>
                <a:ext cx="403828" cy="7231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sz="200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20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2000" b="0" i="1" smtClean="0">
                              <a:latin typeface="Cambria Math"/>
                            </a:rPr>
                            <m:t>𝑦</m:t>
                          </m:r>
                        </m:den>
                      </m:f>
                    </m:oMath>
                  </m:oMathPara>
                </a14:m>
                <a:endParaRPr lang="cs-CZ" sz="2000" dirty="0"/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9712" y="4348817"/>
                <a:ext cx="403828" cy="723147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34360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4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2" grpId="0" uiExpand="1" build="p"/>
      <p:bldP spid="3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33400"/>
            <a:ext cx="8229600" cy="990600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Procvičení – násobení a dělení lomených výrazů</a:t>
            </a:r>
            <a:endParaRPr lang="cs-CZ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Zástupný symbol pro obsah 2"/>
              <p:cNvSpPr txBox="1">
                <a:spLocks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normAutofit lnSpcReduction="10000"/>
              </a:bodyPr>
              <a:lstStyle>
                <a:lvl1pPr marL="1828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Arial" pitchFamily="34" charset="0"/>
                  <a:buChar char="•"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73152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90000"/>
                  <a:buFont typeface="Arial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058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188720" indent="-13716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100000"/>
                  <a:buFont typeface="Arial" pitchFamily="34" charset="0"/>
                  <a:buChar char="•"/>
                  <a:defRPr sz="1400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37160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155448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173736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1920240" indent="-182880" algn="l" defTabSz="914400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Font typeface="Arial" pitchFamily="34" charset="0"/>
                  <a:buChar char="•"/>
                  <a:defRPr sz="13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dirty="0" smtClean="0"/>
                  <a:t>Vypočítejte:</a:t>
                </a:r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  <a:tabLst>
                    <a:tab pos="4746625" algn="l"/>
                  </a:tabLst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𝑏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𝑏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−1</m:t>
                        </m:r>
                      </m:den>
                    </m:f>
                    <m:r>
                      <a:rPr lang="cs-CZ" sz="2800" b="0" i="1" smtClean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2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−4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𝑏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+2</m:t>
                        </m:r>
                      </m:num>
                      <m:den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−1</m:t>
                        </m:r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9</m:t>
                        </m:r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cs-CZ" sz="2800" b="0" i="1" smtClean="0">
                                <a:latin typeface="Cambria Math"/>
                              </a:rPr>
                              <m:t>𝑦</m:t>
                            </m:r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cs-CZ" sz="2800" b="0" i="1" smtClean="0">
                        <a:latin typeface="Cambria Math"/>
                      </a:rPr>
                      <m:t>: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2800" b="0" i="1" smtClean="0">
                            <a:latin typeface="Cambria Math"/>
                          </a:rPr>
                          <m:t>−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3</m:t>
                        </m:r>
                        <m:r>
                          <a:rPr lang="cs-CZ" sz="2800" b="0" i="1" smtClean="0">
                            <a:latin typeface="Cambria Math"/>
                          </a:rPr>
                          <m:t>𝑥𝑦</m:t>
                        </m:r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800" b="0" i="1" smtClean="0">
                            <a:latin typeface="Cambria Math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d>
                              <m:dPr>
                                <m:ctrlPr>
                                  <a:rPr lang="cs-CZ" sz="2800" b="0" i="1" smtClean="0">
                                    <a:latin typeface="Cambria Math"/>
                                  </a:rPr>
                                </m:ctrlPr>
                              </m:dPr>
                              <m:e>
                                <m:f>
                                  <m:fPr>
                                    <m:ctrlPr>
                                      <a:rPr lang="cs-CZ" sz="2800" b="0" i="1" smtClean="0">
                                        <a:latin typeface="Cambria Math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28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cs-CZ" sz="2800" b="0" i="1" smtClean="0">
                                        <a:latin typeface="Cambria Math"/>
                                      </a:rPr>
                                      <m:t>𝑥</m:t>
                                    </m:r>
                                    <m:r>
                                      <a:rPr lang="cs-CZ" sz="2800" b="0" i="1" smtClean="0">
                                        <a:latin typeface="Cambria Math"/>
                                      </a:rPr>
                                      <m:t>+1</m:t>
                                    </m:r>
                                  </m:den>
                                </m:f>
                              </m:e>
                            </m:d>
                          </m:e>
                          <m:sup>
                            <m:r>
                              <a:rPr lang="cs-CZ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cs-CZ" sz="2800" b="0" i="1" smtClean="0">
                            <a:latin typeface="Cambria Math"/>
                          </a:rPr>
                          <m:t>−</m:t>
                        </m:r>
                        <m:f>
                          <m:f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+1</m:t>
                            </m:r>
                          </m:den>
                        </m:f>
                      </m:e>
                    </m:d>
                    <m:r>
                      <a:rPr lang="cs-CZ" sz="2800" i="1">
                        <a:latin typeface="Cambria Math"/>
                      </a:rPr>
                      <m:t>: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2800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r>
                      <a:rPr lang="cs-CZ" sz="2800" b="0" i="1" smtClean="0">
                        <a:latin typeface="Cambria Math"/>
                      </a:rPr>
                      <m:t>2+</m:t>
                    </m:r>
                    <m:f>
                      <m:fPr>
                        <m:ctrlPr>
                          <a:rPr lang="cs-CZ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800" b="0" i="1" smtClean="0">
                            <a:latin typeface="Cambria Math"/>
                          </a:rPr>
                          <m:t>3−</m:t>
                        </m:r>
                        <m:f>
                          <m:f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−2</m:t>
                            </m:r>
                          </m:den>
                        </m:f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cs-CZ" sz="2800" i="1">
                            <a:latin typeface="Cambria Math"/>
                          </a:rPr>
                        </m:ctrlPr>
                      </m:fPr>
                      <m:num>
                        <m:f>
                          <m:fPr>
                            <m:ctrlPr>
                              <a:rPr lang="cs-CZ" sz="280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</m:den>
                        </m:f>
                        <m:r>
                          <a:rPr lang="cs-CZ" sz="2800" b="0" i="1" smtClean="0">
                            <a:latin typeface="Cambria Math"/>
                          </a:rPr>
                          <m:t>+</m:t>
                        </m:r>
                        <m:f>
                          <m:fPr>
                            <m:ctrlPr>
                              <a:rPr lang="cs-CZ" sz="2800" b="0" i="1" smtClean="0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smtClean="0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2800" b="0" i="1" smtClean="0">
                                <a:latin typeface="Cambria Math"/>
                              </a:rPr>
                              <m:t>𝑦</m:t>
                            </m:r>
                          </m:den>
                        </m:f>
                      </m:num>
                      <m:den>
                        <m:f>
                          <m:fPr>
                            <m:ctrlPr>
                              <a:rPr lang="cs-CZ" sz="28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800" b="0" i="1" smtClean="0">
                                <a:latin typeface="Cambria Math"/>
                              </a:rPr>
                              <m:t>𝑥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+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𝑦</m:t>
                            </m:r>
                          </m:num>
                          <m:den>
                            <m:r>
                              <a:rPr lang="cs-CZ" sz="2800" i="1">
                                <a:latin typeface="Cambria Math"/>
                              </a:rPr>
                              <m:t>𝑥</m:t>
                            </m:r>
                            <m:r>
                              <a:rPr lang="cs-CZ" sz="2800" b="0" i="1" smtClean="0">
                                <a:latin typeface="Cambria Math"/>
                              </a:rPr>
                              <m:t>𝑦</m:t>
                            </m:r>
                          </m:den>
                        </m:f>
                      </m:den>
                    </m:f>
                  </m:oMath>
                </a14:m>
                <a:endParaRPr lang="cs-CZ" sz="2800" b="0" i="1" dirty="0" smtClean="0">
                  <a:latin typeface="Cambria Math"/>
                </a:endParaRPr>
              </a:p>
              <a:p>
                <a:pPr marL="819150" indent="-457200">
                  <a:buFont typeface="+mj-lt"/>
                  <a:buAutoNum type="alphaLcParenR"/>
                </a:pPr>
                <a:endParaRPr lang="cs-CZ" sz="2800" i="1" dirty="0" smtClean="0">
                  <a:latin typeface="Cambria Math"/>
                </a:endParaRPr>
              </a:p>
              <a:p>
                <a:pPr marL="0" indent="0">
                  <a:buNone/>
                </a:pPr>
                <a:endParaRPr lang="cs-CZ" dirty="0" smtClean="0"/>
              </a:p>
            </p:txBody>
          </p:sp>
        </mc:Choice>
        <mc:Fallback xmlns="">
          <p:sp>
            <p:nvSpPr>
              <p:cNvPr id="42" name="Zástupný symbol pro obsah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1340768"/>
                <a:ext cx="8229600" cy="5040560"/>
              </a:xfrm>
              <a:prstGeom prst="rect">
                <a:avLst/>
              </a:prstGeom>
              <a:blipFill rotWithShape="1">
                <a:blip r:embed="rId3"/>
                <a:stretch>
                  <a:fillRect l="-1185" t="-157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5626901" y="2644258"/>
                <a:ext cx="3401252" cy="708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+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𝑦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𝑥𝑦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𝑦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0,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m:rPr>
                              <m:sty m:val="p"/>
                            </m:rP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y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6901" y="2644258"/>
                <a:ext cx="3401252" cy="7087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5626901" y="1844824"/>
                <a:ext cx="210500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2,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𝑏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≠±</m:t>
                          </m:r>
                          <m: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1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6901" y="1844824"/>
                <a:ext cx="2105000" cy="369332"/>
              </a:xfrm>
              <a:prstGeom prst="rect">
                <a:avLst/>
              </a:prstGeom>
              <a:blipFill rotWithShape="1">
                <a:blip r:embed="rId5"/>
                <a:stretch>
                  <a:fillRect b="-15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5620139" y="3539645"/>
                <a:ext cx="2563266" cy="6202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3−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+1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r>
                            <a:rPr lang="cs-CZ">
                              <a:latin typeface="Cambria Math"/>
                              <a:ea typeface="Cambria Math"/>
                              <a:sym typeface="Symbol"/>
                            </a:rPr>
                            <m:t>−1</m:t>
                          </m:r>
                          <m:r>
                            <m:rPr>
                              <m:nor/>
                            </m:rPr>
                            <a:rPr lang="cs-CZ" dirty="0"/>
                            <m:t> 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0139" y="3539645"/>
                <a:ext cx="2563266" cy="62023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5620139" y="4437112"/>
                <a:ext cx="3229089" cy="62023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7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−16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−7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,</m:t>
                          </m:r>
                          <m:r>
                            <a:rPr lang="cs-CZ" i="1">
                              <a:latin typeface="Cambria Math"/>
                            </a:rPr>
                            <m:t>𝑝𝑜</m:t>
                          </m:r>
                          <m:r>
                            <m:rPr>
                              <m:sty m:val="p"/>
                            </m:rPr>
                            <a:rPr lang="cs-CZ" i="1">
                              <a:latin typeface="Cambria Math"/>
                            </a:rPr>
                            <m:t>d</m:t>
                          </m:r>
                          <m:r>
                            <a:rPr lang="cs-CZ" i="1">
                              <a:latin typeface="Cambria Math"/>
                            </a:rPr>
                            <m:t>𝑚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 </m:t>
                          </m:r>
                          <m:r>
                            <a:rPr lang="cs-CZ" i="1">
                              <a:latin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≠2, 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𝑥</m:t>
                          </m:r>
                          <m:r>
                            <a:rPr lang="cs-CZ" i="1">
                              <a:latin typeface="Cambria Math"/>
                              <a:ea typeface="Cambria Math"/>
                              <a:sym typeface="Symbol"/>
                            </a:rPr>
                            <m:t>≠</m:t>
                          </m:r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7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20139" y="4437112"/>
                <a:ext cx="3229089" cy="620234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5657485" y="5533112"/>
                <a:ext cx="2671565" cy="7087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cs-CZ">
                                  <a:latin typeface="Cambria Math"/>
                                </a:rPr>
                                <m:t>1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,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𝑝𝑜</m:t>
                              </m:r>
                              <m:r>
                                <m:rPr>
                                  <m:sty m:val="p"/>
                                </m:rPr>
                                <a:rPr lang="cs-CZ" i="1">
                                  <a:latin typeface="Cambria Math"/>
                                </a:rPr>
                                <m:t>d</m:t>
                              </m:r>
                              <m:r>
                                <a:rPr lang="cs-CZ" i="1">
                                  <a:latin typeface="Cambria Math"/>
                                </a:rPr>
                                <m:t>𝑚</m:t>
                              </m:r>
                              <m:r>
                                <a:rPr lang="cs-CZ" i="1">
                                  <a:latin typeface="Cambria Math"/>
                                  <a:sym typeface="Symbol"/>
                                </a:rPr>
                                <m:t> </m:t>
                              </m:r>
                              <m:r>
                                <a:rPr lang="cs-CZ" i="1">
                                  <a:latin typeface="Cambria Math"/>
                                  <a:sym typeface="Symbol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≠0, 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𝑦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≠0,</m:t>
                              </m:r>
                              <m:r>
                                <m:rPr>
                                  <m:nor/>
                                </m:rPr>
                                <a:rPr lang="cs-CZ" i="1" dirty="0">
                                  <a:latin typeface="Cambria Math"/>
                                  <a:ea typeface="Cambria Math"/>
                                  <a:sym typeface="Symbol"/>
                                </a:rPr>
                                <m:t> </m:t>
                              </m:r>
                            </m:e>
                            <m:e>
                              <m:r>
                                <m:rPr>
                                  <m:nor/>
                                </m:rPr>
                                <a:rPr lang="cs-CZ" dirty="0">
                                  <a:sym typeface="Symbol"/>
                                </a:rPr>
                                <m:t>	</m:t>
                              </m:r>
                              <m:r>
                                <a:rPr lang="cs-CZ" i="1">
                                  <a:latin typeface="Cambria Math"/>
                                  <a:sym typeface="Symbol"/>
                                </a:rPr>
                                <m:t>𝑥𝑦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≠0,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𝑥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≠−</m:t>
                              </m:r>
                              <m:r>
                                <a:rPr lang="cs-CZ" i="1">
                                  <a:latin typeface="Cambria Math"/>
                                  <a:ea typeface="Cambria Math"/>
                                  <a:sym typeface="Symbol"/>
                                </a:rPr>
                                <m:t>𝑦</m:t>
                              </m:r>
                              <m:r>
                                <m:rPr>
                                  <m:nor/>
                                </m:rPr>
                                <a:rPr lang="cs-CZ" dirty="0"/>
                                <m:t> 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57485" y="5533112"/>
                <a:ext cx="2671565" cy="7087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10384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seznamuje žáky s výpočtem a úpravou algebraických výrazů obsahujících lomené výrazy. </a:t>
            </a:r>
          </a:p>
          <a:p>
            <a:r>
              <a:rPr lang="cs-CZ" dirty="0" smtClean="0"/>
              <a:t>Probírané pojmy: násobení a dělení lomených výrazů, </a:t>
            </a:r>
            <a:r>
              <a:rPr lang="cs-CZ" dirty="0"/>
              <a:t>podmínky </a:t>
            </a:r>
            <a:r>
              <a:rPr lang="cs-CZ" dirty="0" smtClean="0"/>
              <a:t>dělení, </a:t>
            </a:r>
            <a:r>
              <a:rPr lang="cs-CZ" dirty="0"/>
              <a:t>podmínky </a:t>
            </a:r>
            <a:r>
              <a:rPr lang="cs-CZ" dirty="0" smtClean="0"/>
              <a:t>existence výrazů</a:t>
            </a:r>
          </a:p>
          <a:p>
            <a:r>
              <a:rPr lang="cs-CZ" dirty="0" smtClean="0"/>
              <a:t>Obsahuje řešené vzorové příklady i příklady k procvičení učiva</a:t>
            </a:r>
          </a:p>
          <a:p>
            <a:r>
              <a:rPr lang="cs-CZ" dirty="0" smtClean="0"/>
              <a:t>Předpokládaná doba</a:t>
            </a:r>
            <a:r>
              <a:rPr lang="cs-CZ" smtClean="0"/>
              <a:t>: </a:t>
            </a:r>
            <a:r>
              <a:rPr lang="cs-CZ" smtClean="0"/>
              <a:t>45min</a:t>
            </a:r>
            <a:r>
              <a:rPr lang="cs-CZ" dirty="0" smtClean="0"/>
              <a:t>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112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Calda E. – Petránek O. – Řepová J.: </a:t>
            </a:r>
            <a:r>
              <a:rPr lang="cs-CZ" i="1" dirty="0" smtClean="0"/>
              <a:t>Matematika </a:t>
            </a:r>
          </a:p>
          <a:p>
            <a:pPr marL="180975" indent="0" algn="just">
              <a:buNone/>
            </a:pPr>
            <a:r>
              <a:rPr lang="cs-CZ" i="1" dirty="0" smtClean="0"/>
              <a:t>pro střední odborné školy a studijní obory středních odborných učilišť – 1.část</a:t>
            </a:r>
            <a:r>
              <a:rPr lang="cs-CZ" dirty="0" smtClean="0"/>
              <a:t>. Prometheus Praha 1999</a:t>
            </a:r>
          </a:p>
          <a:p>
            <a:pPr marL="0" indent="0" algn="just">
              <a:buNone/>
            </a:pPr>
            <a:endParaRPr lang="cs-CZ" dirty="0" smtClean="0"/>
          </a:p>
          <a:p>
            <a:pPr marL="174625" indent="-174625" algn="just"/>
            <a:r>
              <a:rPr lang="cs-CZ" dirty="0" smtClean="0"/>
              <a:t>Hudcová </a:t>
            </a:r>
            <a:r>
              <a:rPr lang="cs-CZ" dirty="0"/>
              <a:t>M. – Kubičíková L.: </a:t>
            </a:r>
            <a:r>
              <a:rPr lang="cs-CZ" i="1" dirty="0"/>
              <a:t>Sbírka úloh z matematiky pro SOŠ, SOU a nástavbové studium</a:t>
            </a:r>
            <a:r>
              <a:rPr lang="cs-CZ" dirty="0"/>
              <a:t>. Prometheus Praha 2005</a:t>
            </a:r>
          </a:p>
          <a:p>
            <a:pPr marL="180975" indent="0" algn="just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502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2103</TotalTime>
  <Words>695</Words>
  <Application>Microsoft Office PowerPoint</Application>
  <PresentationFormat>Předvádění na obrazovce (4:3)</PresentationFormat>
  <Paragraphs>87</Paragraphs>
  <Slides>8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Přehlednost</vt:lpstr>
      <vt:lpstr>Prezentace aplikace PowerPoint</vt:lpstr>
      <vt:lpstr>Algebraické výrazy –  Násobení a dělení lomených výrazů</vt:lpstr>
      <vt:lpstr>Násobení lomených výrazů</vt:lpstr>
      <vt:lpstr>Dělení lomených výrazů</vt:lpstr>
      <vt:lpstr>Dělení lomených výrazů</vt:lpstr>
      <vt:lpstr>Procvičení – násobení a dělení lomených výrazů</vt:lpstr>
      <vt:lpstr>Anotace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Asia</dc:creator>
  <cp:lastModifiedBy>Asia</cp:lastModifiedBy>
  <cp:revision>203</cp:revision>
  <dcterms:created xsi:type="dcterms:W3CDTF">2012-08-22T14:31:09Z</dcterms:created>
  <dcterms:modified xsi:type="dcterms:W3CDTF">2013-01-29T16:14:59Z</dcterms:modified>
</cp:coreProperties>
</file>