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84" r:id="rId17"/>
    <p:sldId id="274" r:id="rId18"/>
    <p:sldId id="275" r:id="rId19"/>
    <p:sldId id="277" r:id="rId20"/>
    <p:sldId id="276" r:id="rId21"/>
    <p:sldId id="278" r:id="rId22"/>
    <p:sldId id="279" r:id="rId23"/>
    <p:sldId id="280" r:id="rId24"/>
    <p:sldId id="281" r:id="rId25"/>
    <p:sldId id="282" r:id="rId26"/>
    <p:sldId id="283" r:id="rId27"/>
    <p:sldId id="27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NÁZEV:VY_32_INOVACE_019:Přírodověda </a:t>
          </a:r>
          <a:r>
            <a:rPr lang="cs-CZ" sz="2000" dirty="0" smtClean="0"/>
            <a:t>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potrava-složky potravy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3064EF-9BB7-42C0-8E31-27A21703B7EA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8423D2D-400F-45E5-8583-4EDDC73C6A4F}" type="presOf" srcId="{D1D4F407-5343-4D3F-B5B9-D407B03CAEB4}" destId="{AED2198E-93D5-4001-81B4-73124B309672}" srcOrd="1" destOrd="0" presId="urn:microsoft.com/office/officeart/2005/8/layout/target3"/>
    <dgm:cxn modelId="{0D4369A9-B0DF-4D89-BD3F-3B0FF9501223}" type="presOf" srcId="{4C35D32F-0EAB-4CD7-82EE-45574DC2A586}" destId="{8BEBB6EC-1DAA-4CAC-8A25-BC0FCBD5DBD5}" srcOrd="0" destOrd="0" presId="urn:microsoft.com/office/officeart/2005/8/layout/target3"/>
    <dgm:cxn modelId="{C9C8E63E-EFF9-4CBA-AB57-F5E9FC6D9412}" type="presOf" srcId="{D8197B8C-B260-4A16-BDF4-0947B075E274}" destId="{25B08C86-7E15-44DC-BE7F-FFB55DD49D12}" srcOrd="0" destOrd="0" presId="urn:microsoft.com/office/officeart/2005/8/layout/target3"/>
    <dgm:cxn modelId="{12422CC3-507D-4584-BD70-79843204ADB6}" type="presOf" srcId="{B651F6E3-6281-48DB-9319-2AEAFDAE7572}" destId="{6BB5E863-4638-4E1D-BFDE-399D028AC4ED}" srcOrd="1" destOrd="0" presId="urn:microsoft.com/office/officeart/2005/8/layout/target3"/>
    <dgm:cxn modelId="{15FF675D-3B40-4EEB-9105-9A93BDFF7587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B83538D-6CBD-4B15-9362-CCA3EC0DF3C5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2479C1-DB5E-4D09-9CF8-A3A2342C9B9B}" type="presOf" srcId="{757F3AB3-0718-4624-B441-E567A8F0AB56}" destId="{333A1088-737F-45CB-B68E-254E46348037}" srcOrd="0" destOrd="0" presId="urn:microsoft.com/office/officeart/2005/8/layout/target3"/>
    <dgm:cxn modelId="{FCF3FE4A-6E14-4AC1-B6D8-F5C4BE1F46E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1EF4EEC-16B3-4227-BB4A-04D1BDA236B9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36BE6C0-31CA-4988-AAD1-CCB1F92C89D6}" type="presOf" srcId="{D1B46980-6531-4606-95E6-44980827E919}" destId="{2BE915AB-18AA-4053-B92C-3BFC9ED204BB}" srcOrd="1" destOrd="0" presId="urn:microsoft.com/office/officeart/2005/8/layout/target3"/>
    <dgm:cxn modelId="{AF8422D3-1721-4B93-A11C-E05A9B5A09FA}" type="presParOf" srcId="{333A1088-737F-45CB-B68E-254E46348037}" destId="{F5ABB229-8D3B-4694-996A-96F23CF14429}" srcOrd="0" destOrd="0" presId="urn:microsoft.com/office/officeart/2005/8/layout/target3"/>
    <dgm:cxn modelId="{CB7DEADE-5227-48E6-B26F-EFE0891B58E6}" type="presParOf" srcId="{333A1088-737F-45CB-B68E-254E46348037}" destId="{F41139FD-01EE-4571-8B17-4FB00FC51163}" srcOrd="1" destOrd="0" presId="urn:microsoft.com/office/officeart/2005/8/layout/target3"/>
    <dgm:cxn modelId="{AA91FF64-4635-4AE6-9291-24548BC7157F}" type="presParOf" srcId="{333A1088-737F-45CB-B68E-254E46348037}" destId="{D005CE8C-CC26-4C3E-AC11-E15060ECD759}" srcOrd="2" destOrd="0" presId="urn:microsoft.com/office/officeart/2005/8/layout/target3"/>
    <dgm:cxn modelId="{0CE82205-F4F2-487C-A012-823E60B0B809}" type="presParOf" srcId="{333A1088-737F-45CB-B68E-254E46348037}" destId="{2C702D82-9B77-49B7-9568-BB8EB47C3372}" srcOrd="3" destOrd="0" presId="urn:microsoft.com/office/officeart/2005/8/layout/target3"/>
    <dgm:cxn modelId="{47B03458-41E7-40A6-95BD-D87C1B78DF44}" type="presParOf" srcId="{333A1088-737F-45CB-B68E-254E46348037}" destId="{A52A0455-90FF-4808-ABD0-F02540D31D5A}" srcOrd="4" destOrd="0" presId="urn:microsoft.com/office/officeart/2005/8/layout/target3"/>
    <dgm:cxn modelId="{C29BA97D-3DFA-492D-A555-A289396D2AE6}" type="presParOf" srcId="{333A1088-737F-45CB-B68E-254E46348037}" destId="{6140AFEC-043D-4C43-A2F9-D0F5331DF3A3}" srcOrd="5" destOrd="0" presId="urn:microsoft.com/office/officeart/2005/8/layout/target3"/>
    <dgm:cxn modelId="{7709F1EC-3EB3-4BAF-BC5A-40AEB610A4EE}" type="presParOf" srcId="{333A1088-737F-45CB-B68E-254E46348037}" destId="{9358AC05-5D7D-4327-9F80-1AD486AEA664}" srcOrd="6" destOrd="0" presId="urn:microsoft.com/office/officeart/2005/8/layout/target3"/>
    <dgm:cxn modelId="{CCBF5A77-DE51-4FB8-9FE8-5EC27D06D540}" type="presParOf" srcId="{333A1088-737F-45CB-B68E-254E46348037}" destId="{313FC574-E1CD-4FB4-B054-0B805CE0447D}" srcOrd="7" destOrd="0" presId="urn:microsoft.com/office/officeart/2005/8/layout/target3"/>
    <dgm:cxn modelId="{43E7B354-0874-4DAA-B56D-1A6CC09BED78}" type="presParOf" srcId="{333A1088-737F-45CB-B68E-254E46348037}" destId="{619D679B-A015-4ECF-8348-D1034C574F40}" srcOrd="8" destOrd="0" presId="urn:microsoft.com/office/officeart/2005/8/layout/target3"/>
    <dgm:cxn modelId="{C14F9ADF-B4A9-46E0-94B7-49047DDA8E13}" type="presParOf" srcId="{333A1088-737F-45CB-B68E-254E46348037}" destId="{322283A8-4A27-4CDA-BAE3-F381106A9174}" srcOrd="9" destOrd="0" presId="urn:microsoft.com/office/officeart/2005/8/layout/target3"/>
    <dgm:cxn modelId="{D90718D2-7890-405D-9F6A-4239F51276E6}" type="presParOf" srcId="{333A1088-737F-45CB-B68E-254E46348037}" destId="{FFC9F71D-1B4F-4AD9-A4A6-86ADEFC8AF5C}" srcOrd="10" destOrd="0" presId="urn:microsoft.com/office/officeart/2005/8/layout/target3"/>
    <dgm:cxn modelId="{95ED4043-BEAB-40C6-9551-D70ED89B2356}" type="presParOf" srcId="{333A1088-737F-45CB-B68E-254E46348037}" destId="{25B08C86-7E15-44DC-BE7F-FFB55DD49D12}" srcOrd="11" destOrd="0" presId="urn:microsoft.com/office/officeart/2005/8/layout/target3"/>
    <dgm:cxn modelId="{B202C459-0B18-4FED-98CC-54D478DC4648}" type="presParOf" srcId="{333A1088-737F-45CB-B68E-254E46348037}" destId="{76644BE8-9D7C-4C09-B250-3D10AF48CBB7}" srcOrd="12" destOrd="0" presId="urn:microsoft.com/office/officeart/2005/8/layout/target3"/>
    <dgm:cxn modelId="{C9664850-C6CB-440D-8210-B663113F07B3}" type="presParOf" srcId="{333A1088-737F-45CB-B68E-254E46348037}" destId="{EE85B701-7295-41C0-BA7A-34D3756A2AE6}" srcOrd="13" destOrd="0" presId="urn:microsoft.com/office/officeart/2005/8/layout/target3"/>
    <dgm:cxn modelId="{72218AFB-344A-4B19-A00F-C5C508E5157B}" type="presParOf" srcId="{333A1088-737F-45CB-B68E-254E46348037}" destId="{8BEBB6EC-1DAA-4CAC-8A25-BC0FCBD5DBD5}" srcOrd="14" destOrd="0" presId="urn:microsoft.com/office/officeart/2005/8/layout/target3"/>
    <dgm:cxn modelId="{C7AEBB92-D0D4-497D-9EF8-F19D54C8FDA8}" type="presParOf" srcId="{333A1088-737F-45CB-B68E-254E46348037}" destId="{AED2198E-93D5-4001-81B4-73124B309672}" srcOrd="15" destOrd="0" presId="urn:microsoft.com/office/officeart/2005/8/layout/target3"/>
    <dgm:cxn modelId="{94E08288-9FD7-40F8-8EF9-737F08BDB388}" type="presParOf" srcId="{333A1088-737F-45CB-B68E-254E46348037}" destId="{2BE915AB-18AA-4053-B92C-3BFC9ED204BB}" srcOrd="16" destOrd="0" presId="urn:microsoft.com/office/officeart/2005/8/layout/target3"/>
    <dgm:cxn modelId="{22EEE3E6-423E-4E79-9EE2-01B1CA8C43B4}" type="presParOf" srcId="{333A1088-737F-45CB-B68E-254E46348037}" destId="{6BB5E863-4638-4E1D-BFDE-399D028AC4ED}" srcOrd="17" destOrd="0" presId="urn:microsoft.com/office/officeart/2005/8/layout/target3"/>
    <dgm:cxn modelId="{6DDF3710-4ED8-4461-89D6-3172F96360FC}" type="presParOf" srcId="{333A1088-737F-45CB-B68E-254E46348037}" destId="{5A5FFA88-C948-4069-8E93-59FA12366E83}" srcOrd="18" destOrd="0" presId="urn:microsoft.com/office/officeart/2005/8/layout/target3"/>
    <dgm:cxn modelId="{1D893830-FEF7-4A31-9864-18482E5E61E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NÁZEV:VY_32_INOVACE_019:Přírodověda </a:t>
          </a:r>
          <a:r>
            <a:rPr lang="cs-CZ" sz="2000" kern="1200" dirty="0" smtClean="0"/>
            <a:t>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potrava-složky potravy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13C2A09-5BA4-4573-B3DD-B2CA6505E752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13C2A09-5BA4-4573-B3DD-B2CA6505E752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w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30645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03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Materiál je určen pro zápis do sešitu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Práce skupin – výběr a přiřazování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Společná 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207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577560" y="2996952"/>
            <a:ext cx="6309360" cy="864096"/>
          </a:xfrm>
          <a:solidFill>
            <a:srgbClr val="FF0000"/>
          </a:solidFill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Potrava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347320" cy="6327648"/>
          </a:xfr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Pro správný a zdravý vývoj a život člověka musí potrava obsahovat tyto důležité složky: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---------------------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---------------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----------------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----------------------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--------------------------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-------------------------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7092280" y="274320"/>
            <a:ext cx="1656184" cy="53149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Člověk je součástí živé přírody a potřebuje: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-----------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-----------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-----------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-----------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----------- 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88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u="sng" dirty="0" smtClean="0"/>
              <a:t>Bílkoviny: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4"/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Rostlinné: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--------------------</a:t>
            </a:r>
          </a:p>
          <a:p>
            <a:pPr>
              <a:buFont typeface="Wingdings" pitchFamily="2" charset="2"/>
              <a:buChar char="v"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------------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------------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------------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------------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Živočišné:</a:t>
            </a:r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-----------------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1907704" y="1052736"/>
            <a:ext cx="2160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5580112" y="1052736"/>
            <a:ext cx="2160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99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Bílkoviny ovlivňují ----------------------- a ----------- tkání a ---------- organismu !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D7\AppData\Local\Microsoft\Windows\Temporary Internet Files\Content.IE5\VYMRPUCS\MP900432981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7"/>
            <a:ext cx="288032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7\AppData\Local\Microsoft\Windows\Temporary Internet Files\Content.IE5\VYMRPUCS\MP9004005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965" y="1916832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7\AppData\Local\Microsoft\Windows\Temporary Internet Files\Content.IE5\VYMRPUCS\MP9004328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2"/>
            <a:ext cx="3744416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7\AppData\Local\Microsoft\Windows\Temporary Internet Files\Content.IE5\DN23MXL6\MP90044244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546" y="4005064"/>
            <a:ext cx="381690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7\AppData\Local\Microsoft\Windows\Temporary Internet Files\Content.IE5\TN0EOEEB\MC900441824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399675"/>
            <a:ext cx="3169306" cy="234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400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u="sng" dirty="0" smtClean="0"/>
              <a:t>Tuky :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solidFill>
            <a:srgbClr val="FFC000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Rostlinné :</a:t>
            </a:r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-------------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-------------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-----------------------------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Živočišné:</a:t>
            </a:r>
          </a:p>
          <a:p>
            <a:pPr>
              <a:buFont typeface="Wingdings" pitchFamily="2" charset="2"/>
              <a:buChar char="v"/>
            </a:pPr>
            <a:endParaRPr lang="cs-CZ" b="1" dirty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---------------------------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1907704" y="1052736"/>
            <a:ext cx="2160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5796136" y="1052736"/>
            <a:ext cx="2160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82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TUKY  jsou  zdrojem  ----------------  !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8D7\AppData\Local\Microsoft\Windows\Temporary Internet Files\Content.IE5\TN0EOEEB\MP900387852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7\AppData\Local\Microsoft\Windows\Temporary Internet Files\Content.IE5\TN0EOEEB\MC9002168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99611"/>
            <a:ext cx="1827886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7\AppData\Local\Microsoft\Windows\Temporary Internet Files\Content.IE5\VYMRPUCS\MC9002963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25144"/>
            <a:ext cx="2332776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7\AppData\Local\Microsoft\Windows\Temporary Internet Files\Content.IE5\YEP76IIT\MC9002325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12776"/>
            <a:ext cx="2373517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7\AppData\Local\Microsoft\Windows\Temporary Internet Files\Content.IE5\DN23MXL6\MC9003470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48490"/>
            <a:ext cx="1506017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7\AppData\Local\Microsoft\Windows\Temporary Internet Files\Content.IE5\TN0EOEEB\MC9003797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305" y="3573016"/>
            <a:ext cx="1661465" cy="191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7\AppData\Local\Microsoft\Windows\Temporary Internet Files\Content.IE5\VYMRPUCS\MP90043102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0647" y="3412346"/>
            <a:ext cx="2358324" cy="286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369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b="1" u="sng" dirty="0" smtClean="0"/>
              <a:t>Cukry : </a:t>
            </a:r>
            <a:r>
              <a:rPr lang="cs-CZ" sz="2400" b="1" u="sng" dirty="0" smtClean="0"/>
              <a:t>sacharidy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3657600" cy="4572000"/>
          </a:xfrm>
        </p:spPr>
        <p:txBody>
          <a:bodyPr/>
          <a:lstStyle/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--------------------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08D7\AppData\Local\Microsoft\Windows\Temporary Internet Files\Content.IE5\YEP76IIT\MP900422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8640"/>
            <a:ext cx="135267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08D7\AppData\Local\Microsoft\Windows\Temporary Internet Files\Content.IE5\YEP76IIT\MP900439292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96752"/>
            <a:ext cx="3211835" cy="224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7\AppData\Local\Microsoft\Windows\Temporary Internet Files\Content.IE5\DN23MXL6\MP90017845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88840"/>
            <a:ext cx="304196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7\AppData\Local\Microsoft\Windows\Temporary Internet Files\Content.IE5\DN23MXL6\MP9001826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228" y="476672"/>
            <a:ext cx="1339992" cy="189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D7\AppData\Local\Microsoft\Windows\Temporary Internet Files\Content.IE5\VYMRPUCS\MP9004229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932" y="4149080"/>
            <a:ext cx="476353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D7\AppData\Local\Microsoft\Windows\Temporary Internet Files\Content.IE5\YEP76IIT\MP900177942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132" y="3198896"/>
            <a:ext cx="3423980" cy="2259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D7\AppData\Local\Microsoft\Windows\Temporary Internet Files\Content.IE5\VYMRPUCS\MP900313729[2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32" y="4149080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080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1560" y="2636912"/>
            <a:ext cx="7467600" cy="1143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Cukry  jsou  zdrojem  ----------------- !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71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Vláknina: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-------------------------</a:t>
            </a:r>
          </a:p>
          <a:p>
            <a:pPr>
              <a:buFont typeface="Wingdings" pitchFamily="2" charset="2"/>
              <a:buChar char="v"/>
            </a:pPr>
            <a:endParaRPr lang="cs-CZ" b="1" dirty="0" smtClean="0"/>
          </a:p>
        </p:txBody>
      </p:sp>
      <p:pic>
        <p:nvPicPr>
          <p:cNvPr id="4098" name="Picture 2" descr="C:\Users\08D7\AppData\Local\Microsoft\Windows\Temporary Internet Files\Content.IE5\YEP76IIT\MC900441838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44175"/>
            <a:ext cx="1822450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7\AppData\Local\Microsoft\Windows\Temporary Internet Files\Content.IE5\TN0EOEEB\MC9004128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183" y="1412776"/>
            <a:ext cx="4591616" cy="2592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7\AppData\Local\Microsoft\Windows\Temporary Internet Files\Content.IE5\DN23MXL6\MP90022771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183" y="4005085"/>
            <a:ext cx="4234377" cy="2653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2908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2636912"/>
            <a:ext cx="7467600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Vláknina  udržuje  činnost  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-------------------  ústrojí  !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179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Minerální látky: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---------- 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solidFill>
            <a:srgbClr val="00B0F0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Štítná žláza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Stavba kostí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Červené krvinky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Stavba zubů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339752" y="3212976"/>
            <a:ext cx="216024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910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Minerální látky jsou obsaženy :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-----------------------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-----------------------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08D7\AppData\Local\Microsoft\Windows\Temporary Internet Files\Content.IE5\TN0EOEEB\MP9004485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484784"/>
            <a:ext cx="460851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7\AppData\Local\Microsoft\Windows\Temporary Internet Files\Content.IE5\TN0EOEEB\MC900058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294" y="3573017"/>
            <a:ext cx="411215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7\AppData\Local\Microsoft\Windows\Temporary Internet Files\Content.IE5\VYMRPUCS\MC9000897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18511"/>
            <a:ext cx="1813255" cy="133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7\AppData\Local\Microsoft\Windows\Temporary Internet Files\Content.IE5\DN23MXL6\MP9004005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05064"/>
            <a:ext cx="1784582" cy="2592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78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Vitamíny: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7673280" cy="568863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	</a:t>
            </a:r>
            <a:r>
              <a:rPr lang="cs-CZ" sz="1800" b="1" dirty="0" smtClean="0"/>
              <a:t>-----------------------</a:t>
            </a:r>
            <a:r>
              <a:rPr lang="cs-CZ" b="1" dirty="0" smtClean="0"/>
              <a:t>	             </a:t>
            </a:r>
            <a:r>
              <a:rPr lang="cs-CZ" sz="1800" b="1" dirty="0" smtClean="0"/>
              <a:t>ostružiny, zelenina</a:t>
            </a:r>
          </a:p>
          <a:p>
            <a:pPr>
              <a:buFont typeface="Wingdings" pitchFamily="2" charset="2"/>
              <a:buChar char="v"/>
            </a:pPr>
            <a:endParaRPr lang="cs-CZ" b="1" dirty="0" smtClean="0"/>
          </a:p>
          <a:p>
            <a:pPr>
              <a:buFont typeface="Wingdings" pitchFamily="2" charset="2"/>
              <a:buChar char="v"/>
            </a:pPr>
            <a:endParaRPr lang="cs-CZ" b="1" dirty="0"/>
          </a:p>
          <a:p>
            <a:pPr marL="731520" lvl="2" indent="0">
              <a:buNone/>
            </a:pPr>
            <a:r>
              <a:rPr lang="cs-CZ" b="1" dirty="0" smtClean="0"/>
              <a:t>---------------------------</a:t>
            </a:r>
            <a:r>
              <a:rPr lang="cs-CZ" dirty="0" smtClean="0"/>
              <a:t>                 </a:t>
            </a:r>
            <a:r>
              <a:rPr lang="cs-CZ" b="1" dirty="0" smtClean="0"/>
              <a:t>maso, droždí, ořechy, slupky </a:t>
            </a:r>
          </a:p>
          <a:p>
            <a:pPr marL="731520" lvl="2" indent="0">
              <a:buNone/>
            </a:pPr>
            <a:r>
              <a:rPr lang="cs-CZ" b="1" dirty="0" smtClean="0"/>
              <a:t>---------------------------	   obilnin</a:t>
            </a:r>
          </a:p>
          <a:p>
            <a:pPr marL="731520" lvl="2" indent="0">
              <a:buNone/>
            </a:pPr>
            <a:r>
              <a:rPr lang="cs-CZ" b="1" dirty="0" smtClean="0"/>
              <a:t>---------------------------</a:t>
            </a:r>
          </a:p>
          <a:p>
            <a:pPr marL="731520" lvl="2" indent="0">
              <a:buNone/>
            </a:pPr>
            <a:endParaRPr lang="cs-CZ" b="1" dirty="0"/>
          </a:p>
          <a:p>
            <a:pPr marL="731520" lvl="2" indent="0">
              <a:buNone/>
            </a:pPr>
            <a:endParaRPr lang="cs-CZ" b="1" dirty="0" smtClean="0"/>
          </a:p>
          <a:p>
            <a:pPr marL="731520" lvl="2" indent="0">
              <a:buNone/>
            </a:pPr>
            <a:r>
              <a:rPr lang="cs-CZ" b="1" dirty="0" smtClean="0"/>
              <a:t>---------------------------	   ovoce, zelenina = ČERSTVÉ !</a:t>
            </a:r>
          </a:p>
          <a:p>
            <a:pPr marL="731520" lvl="2" indent="0">
              <a:buNone/>
            </a:pPr>
            <a:r>
              <a:rPr lang="cs-CZ" b="1" dirty="0" smtClean="0"/>
              <a:t>---------------------------</a:t>
            </a:r>
          </a:p>
          <a:p>
            <a:pPr marL="731520" lvl="2" indent="0">
              <a:buNone/>
            </a:pPr>
            <a:r>
              <a:rPr lang="cs-CZ" b="1" dirty="0" smtClean="0"/>
              <a:t>---------------------------</a:t>
            </a:r>
            <a:endParaRPr lang="cs-CZ" b="1" dirty="0"/>
          </a:p>
          <a:p>
            <a:pPr marL="731520" lvl="2" indent="0">
              <a:buNone/>
            </a:pPr>
            <a:endParaRPr lang="cs-CZ" b="1" dirty="0" smtClean="0"/>
          </a:p>
          <a:p>
            <a:pPr lvl="2">
              <a:buFont typeface="Wingdings" pitchFamily="2" charset="2"/>
              <a:buChar char="v"/>
            </a:pPr>
            <a:endParaRPr lang="cs-CZ" b="1" dirty="0"/>
          </a:p>
          <a:p>
            <a:pPr marL="731520" lvl="2" indent="0">
              <a:buNone/>
            </a:pPr>
            <a:r>
              <a:rPr lang="cs-CZ" b="1" dirty="0" smtClean="0"/>
              <a:t>--------------------------		   rybí olej, mléko, máslo, vejce</a:t>
            </a:r>
          </a:p>
        </p:txBody>
      </p:sp>
      <p:sp>
        <p:nvSpPr>
          <p:cNvPr id="6" name="Ovál 5"/>
          <p:cNvSpPr/>
          <p:nvPr/>
        </p:nvSpPr>
        <p:spPr>
          <a:xfrm>
            <a:off x="368656" y="997108"/>
            <a:ext cx="43204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8" name="Přímá spojnice 7"/>
          <p:cNvCxnSpPr>
            <a:stCxn id="5" idx="0"/>
            <a:endCxn id="5" idx="2"/>
          </p:cNvCxnSpPr>
          <p:nvPr/>
        </p:nvCxnSpPr>
        <p:spPr>
          <a:xfrm>
            <a:off x="4088160" y="980728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368656" y="2276872"/>
            <a:ext cx="43204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68656" y="3956039"/>
            <a:ext cx="43204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68656" y="5409220"/>
            <a:ext cx="43204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30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Sestav  jídelníček : </a:t>
            </a:r>
            <a:r>
              <a:rPr lang="cs-CZ" sz="1800" b="1" dirty="0" smtClean="0">
                <a:solidFill>
                  <a:srgbClr val="FF0000"/>
                </a:solidFill>
              </a:rPr>
              <a:t>doplň obrázky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3657600" cy="4975448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Snídaně: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Oběd: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Večeře: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270248" y="1196752"/>
            <a:ext cx="3657600" cy="4975448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Snídaně: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Oběd: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Večeře: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763688" y="1340768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580112" y="127961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5545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3568" y="2636912"/>
            <a:ext cx="7467600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Řešení: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97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577560" y="2996952"/>
            <a:ext cx="6309360" cy="864096"/>
          </a:xfrm>
          <a:solidFill>
            <a:srgbClr val="FF0000"/>
          </a:solidFill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Potrava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347320" cy="6327648"/>
          </a:xfr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Pro správný a zdravý vývoj a život člověka musí potrava obsahovat tyto důležité složky: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Bílkoviny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Tuky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Cukry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Vitaminy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Minerální látky</a:t>
            </a:r>
          </a:p>
          <a:p>
            <a:pPr marL="457200" indent="-457200" algn="ctr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Vlákniny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7092280" y="274320"/>
            <a:ext cx="1656184" cy="53149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Člověk je součástí živé přírody a potřebuje: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Teplo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Světlo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Vzduch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Vodu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Potravu 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4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u="sng" dirty="0" smtClean="0"/>
              <a:t>Bílkoviny: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4"/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Rostlinné: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Luštěniny</a:t>
            </a:r>
          </a:p>
          <a:p>
            <a:pPr>
              <a:buFont typeface="Wingdings" pitchFamily="2" charset="2"/>
              <a:buChar char="v"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Čočka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Hrách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Fazole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sója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Živočišné:</a:t>
            </a:r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Maso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Vnitřnosti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Mléko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Mléčné výrobky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</a:rPr>
              <a:t>vejce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1907704" y="1052736"/>
            <a:ext cx="2160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5580112" y="1052736"/>
            <a:ext cx="2160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48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Bílkoviny ovlivňují výstavbu a obnovu tkání a růst organismu !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D7\AppData\Local\Microsoft\Windows\Temporary Internet Files\Content.IE5\VYMRPUCS\MP900432981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7"/>
            <a:ext cx="288032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7\AppData\Local\Microsoft\Windows\Temporary Internet Files\Content.IE5\VYMRPUCS\MP9004005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965" y="1916832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7\AppData\Local\Microsoft\Windows\Temporary Internet Files\Content.IE5\VYMRPUCS\MP9004328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2"/>
            <a:ext cx="3744416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7\AppData\Local\Microsoft\Windows\Temporary Internet Files\Content.IE5\DN23MXL6\MP90044244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546" y="4005064"/>
            <a:ext cx="381690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7\AppData\Local\Microsoft\Windows\Temporary Internet Files\Content.IE5\TN0EOEEB\MC900441824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399675"/>
            <a:ext cx="3169306" cy="234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783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u="sng" dirty="0" smtClean="0"/>
              <a:t>Tuky :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solidFill>
            <a:srgbClr val="FFC000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Rostlinné :</a:t>
            </a:r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Semena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Oleje: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Řepkový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Olivový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Slunečnicový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Živočišné:</a:t>
            </a:r>
          </a:p>
          <a:p>
            <a:pPr>
              <a:buFont typeface="Wingdings" pitchFamily="2" charset="2"/>
              <a:buChar char="v"/>
            </a:pPr>
            <a:endParaRPr lang="cs-CZ" b="1" dirty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Maso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Mléko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Mléčné výrobky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1907704" y="1052736"/>
            <a:ext cx="2160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5796136" y="1052736"/>
            <a:ext cx="2160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495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TUKY  jsou  zdrojem  energie  !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8D7\AppData\Local\Microsoft\Windows\Temporary Internet Files\Content.IE5\TN0EOEEB\MP900387852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7\AppData\Local\Microsoft\Windows\Temporary Internet Files\Content.IE5\TN0EOEEB\MC9002168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99611"/>
            <a:ext cx="1827886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7\AppData\Local\Microsoft\Windows\Temporary Internet Files\Content.IE5\VYMRPUCS\MC9002963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25144"/>
            <a:ext cx="2332776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7\AppData\Local\Microsoft\Windows\Temporary Internet Files\Content.IE5\YEP76IIT\MC9002325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12776"/>
            <a:ext cx="2373517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7\AppData\Local\Microsoft\Windows\Temporary Internet Files\Content.IE5\DN23MXL6\MC9003470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48490"/>
            <a:ext cx="1506017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7\AppData\Local\Microsoft\Windows\Temporary Internet Files\Content.IE5\TN0EOEEB\MC9003797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305" y="3573016"/>
            <a:ext cx="1661465" cy="191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7\AppData\Local\Microsoft\Windows\Temporary Internet Files\Content.IE5\VYMRPUCS\MP90043102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0647" y="3412346"/>
            <a:ext cx="2358324" cy="286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0379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b="1" u="sng" dirty="0" smtClean="0"/>
              <a:t>Cukry : </a:t>
            </a:r>
            <a:r>
              <a:rPr lang="cs-CZ" sz="2400" b="1" u="sng" dirty="0" smtClean="0"/>
              <a:t>sacharidy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3657600" cy="4572000"/>
          </a:xfrm>
        </p:spPr>
        <p:txBody>
          <a:bodyPr/>
          <a:lstStyle/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Ovoce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Zelenina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Obilné výrobky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brambory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08D7\AppData\Local\Microsoft\Windows\Temporary Internet Files\Content.IE5\YEP76IIT\MP900422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8640"/>
            <a:ext cx="135267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08D7\AppData\Local\Microsoft\Windows\Temporary Internet Files\Content.IE5\YEP76IIT\MP900439292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96752"/>
            <a:ext cx="3211835" cy="224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7\AppData\Local\Microsoft\Windows\Temporary Internet Files\Content.IE5\DN23MXL6\MP90017845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88840"/>
            <a:ext cx="304196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7\AppData\Local\Microsoft\Windows\Temporary Internet Files\Content.IE5\DN23MXL6\MP9001826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228" y="476672"/>
            <a:ext cx="1339992" cy="189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D7\AppData\Local\Microsoft\Windows\Temporary Internet Files\Content.IE5\VYMRPUCS\MP9004229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932" y="4149080"/>
            <a:ext cx="476353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D7\AppData\Local\Microsoft\Windows\Temporary Internet Files\Content.IE5\YEP76IIT\MP900177942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132" y="3198896"/>
            <a:ext cx="3423980" cy="2259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D7\AppData\Local\Microsoft\Windows\Temporary Internet Files\Content.IE5\VYMRPUCS\MP900313729[2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32" y="4149080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6913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Vláknina: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Ovoce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Zelenina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Obilné slupky</a:t>
            </a:r>
          </a:p>
          <a:p>
            <a:pPr>
              <a:buFont typeface="Wingdings" pitchFamily="2" charset="2"/>
              <a:buChar char="v"/>
            </a:pPr>
            <a:endParaRPr lang="cs-CZ" b="1" dirty="0" smtClean="0"/>
          </a:p>
        </p:txBody>
      </p:sp>
      <p:pic>
        <p:nvPicPr>
          <p:cNvPr id="4098" name="Picture 2" descr="C:\Users\08D7\AppData\Local\Microsoft\Windows\Temporary Internet Files\Content.IE5\YEP76IIT\MC900441838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44175"/>
            <a:ext cx="1822450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7\AppData\Local\Microsoft\Windows\Temporary Internet Files\Content.IE5\TN0EOEEB\MC9004128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183" y="1412776"/>
            <a:ext cx="4591616" cy="2592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7\AppData\Local\Microsoft\Windows\Temporary Internet Files\Content.IE5\DN23MXL6\MP90022771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183" y="4005085"/>
            <a:ext cx="4234377" cy="2653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2362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Minerální látky: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Sodík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Jód 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Vápník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Železo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Fluór 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solidFill>
            <a:srgbClr val="00B0F0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Štítná žláza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Stavba kostí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Červené krvinky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Stavba zubů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339752" y="3212976"/>
            <a:ext cx="216024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505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Minerální látky jsou obsaženy :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Mléčné výrobky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Hlávkový salát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Vnitřnosti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Maso mořských ryb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Kuchyňská sůl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08D7\AppData\Local\Microsoft\Windows\Temporary Internet Files\Content.IE5\TN0EOEEB\MP9004485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484784"/>
            <a:ext cx="460851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7\AppData\Local\Microsoft\Windows\Temporary Internet Files\Content.IE5\TN0EOEEB\MC900058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294" y="3573017"/>
            <a:ext cx="411215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7\AppData\Local\Microsoft\Windows\Temporary Internet Files\Content.IE5\VYMRPUCS\MC9000897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18511"/>
            <a:ext cx="1813255" cy="133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7\AppData\Local\Microsoft\Windows\Temporary Internet Files\Content.IE5\DN23MXL6\MP9004005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05064"/>
            <a:ext cx="1784582" cy="2592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859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Vitamíny: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7673280" cy="568863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	</a:t>
            </a:r>
            <a:r>
              <a:rPr lang="cs-CZ" sz="1800" b="1" dirty="0" smtClean="0"/>
              <a:t>Oči, pokožka</a:t>
            </a:r>
            <a:r>
              <a:rPr lang="cs-CZ" b="1" dirty="0" smtClean="0"/>
              <a:t>	             </a:t>
            </a:r>
            <a:r>
              <a:rPr lang="cs-CZ" sz="1800" b="1" dirty="0" smtClean="0"/>
              <a:t>ostružiny, zelenina</a:t>
            </a:r>
          </a:p>
          <a:p>
            <a:pPr>
              <a:buFont typeface="Wingdings" pitchFamily="2" charset="2"/>
              <a:buChar char="v"/>
            </a:pPr>
            <a:endParaRPr lang="cs-CZ" b="1" dirty="0" smtClean="0"/>
          </a:p>
          <a:p>
            <a:pPr>
              <a:buFont typeface="Wingdings" pitchFamily="2" charset="2"/>
              <a:buChar char="v"/>
            </a:pPr>
            <a:endParaRPr lang="cs-CZ" b="1" dirty="0"/>
          </a:p>
          <a:p>
            <a:pPr marL="731520" lvl="2" indent="0">
              <a:buNone/>
            </a:pPr>
            <a:r>
              <a:rPr lang="cs-CZ" b="1" dirty="0" smtClean="0"/>
              <a:t>Nervová činnost,	                 maso, droždí, ořechy, slupky </a:t>
            </a:r>
          </a:p>
          <a:p>
            <a:pPr marL="731520" lvl="2" indent="0">
              <a:buNone/>
            </a:pPr>
            <a:r>
              <a:rPr lang="cs-CZ" b="1" dirty="0" smtClean="0"/>
              <a:t>tvorba červených 	   obilnin</a:t>
            </a:r>
          </a:p>
          <a:p>
            <a:pPr marL="731520" lvl="2" indent="0">
              <a:buNone/>
            </a:pPr>
            <a:r>
              <a:rPr lang="cs-CZ" b="1" dirty="0" smtClean="0"/>
              <a:t>krvinek</a:t>
            </a:r>
          </a:p>
          <a:p>
            <a:pPr marL="731520" lvl="2" indent="0">
              <a:buNone/>
            </a:pPr>
            <a:endParaRPr lang="cs-CZ" b="1" dirty="0"/>
          </a:p>
          <a:p>
            <a:pPr marL="731520" lvl="2" indent="0">
              <a:buNone/>
            </a:pPr>
            <a:endParaRPr lang="cs-CZ" b="1" dirty="0" smtClean="0"/>
          </a:p>
          <a:p>
            <a:pPr marL="731520" lvl="2" indent="0">
              <a:buNone/>
            </a:pPr>
            <a:r>
              <a:rPr lang="cs-CZ" b="1" dirty="0" smtClean="0"/>
              <a:t>Obranyschopnost 	   ovoce, zelenina = ČERSTVÉ !</a:t>
            </a:r>
          </a:p>
          <a:p>
            <a:pPr marL="731520" lvl="2" indent="0">
              <a:buNone/>
            </a:pPr>
            <a:r>
              <a:rPr lang="cs-CZ" b="1" dirty="0" smtClean="0"/>
              <a:t>těla, krvácení sliznic,</a:t>
            </a:r>
          </a:p>
          <a:p>
            <a:pPr marL="731520" lvl="2" indent="0">
              <a:buNone/>
            </a:pPr>
            <a:r>
              <a:rPr lang="cs-CZ" b="1" dirty="0" smtClean="0"/>
              <a:t>proti nachlazení</a:t>
            </a:r>
            <a:endParaRPr lang="cs-CZ" b="1" dirty="0"/>
          </a:p>
          <a:p>
            <a:pPr marL="731520" lvl="2" indent="0">
              <a:buNone/>
            </a:pPr>
            <a:endParaRPr lang="cs-CZ" b="1" dirty="0" smtClean="0"/>
          </a:p>
          <a:p>
            <a:pPr lvl="2">
              <a:buFont typeface="Wingdings" pitchFamily="2" charset="2"/>
              <a:buChar char="v"/>
            </a:pPr>
            <a:endParaRPr lang="cs-CZ" b="1" dirty="0"/>
          </a:p>
          <a:p>
            <a:pPr marL="731520" lvl="2" indent="0">
              <a:buNone/>
            </a:pPr>
            <a:r>
              <a:rPr lang="cs-CZ" b="1" dirty="0" smtClean="0"/>
              <a:t>Tvorba kostí		   rybí olej, mléko, máslo, vejce</a:t>
            </a:r>
          </a:p>
        </p:txBody>
      </p:sp>
      <p:sp>
        <p:nvSpPr>
          <p:cNvPr id="6" name="Ovál 5"/>
          <p:cNvSpPr/>
          <p:nvPr/>
        </p:nvSpPr>
        <p:spPr>
          <a:xfrm>
            <a:off x="368656" y="997108"/>
            <a:ext cx="43204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8" name="Přímá spojnice 7"/>
          <p:cNvCxnSpPr>
            <a:stCxn id="5" idx="0"/>
            <a:endCxn id="5" idx="2"/>
          </p:cNvCxnSpPr>
          <p:nvPr/>
        </p:nvCxnSpPr>
        <p:spPr>
          <a:xfrm>
            <a:off x="4088160" y="980728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368656" y="2276872"/>
            <a:ext cx="43204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68656" y="3956039"/>
            <a:ext cx="43204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68656" y="5409220"/>
            <a:ext cx="43204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8539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Text je vytvořen autorem materiálu dne 26.4.2012</a:t>
            </a:r>
          </a:p>
          <a:p>
            <a:r>
              <a:rPr lang="cs-CZ" dirty="0" smtClean="0"/>
              <a:t>Obrázky použity z kolekce Microsoft Office dne 26.4.2012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150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162</TotalTime>
  <Words>340</Words>
  <Application>Microsoft Office PowerPoint</Application>
  <PresentationFormat>Předvádění na obrazovce (4:3)</PresentationFormat>
  <Paragraphs>240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Arkýř</vt:lpstr>
      <vt:lpstr>Prezentace aplikace PowerPoint</vt:lpstr>
      <vt:lpstr>Anotace:</vt:lpstr>
      <vt:lpstr>Potrava</vt:lpstr>
      <vt:lpstr>Bílkoviny:</vt:lpstr>
      <vt:lpstr>Bílkoviny ovlivňují ----------------------- a ----------- tkání a ---------- organismu !</vt:lpstr>
      <vt:lpstr>Tuky :</vt:lpstr>
      <vt:lpstr>TUKY  jsou  zdrojem  ----------------  !</vt:lpstr>
      <vt:lpstr>Cukry : sacharidy</vt:lpstr>
      <vt:lpstr>Cukry  jsou  zdrojem  ----------------- !</vt:lpstr>
      <vt:lpstr>Vláknina:</vt:lpstr>
      <vt:lpstr>Vláknina  udržuje  činnost   -------------------  ústrojí  !</vt:lpstr>
      <vt:lpstr>Minerální látky:</vt:lpstr>
      <vt:lpstr>Minerální látky jsou obsaženy :</vt:lpstr>
      <vt:lpstr>Vitamíny:</vt:lpstr>
      <vt:lpstr>Sestav  jídelníček : doplň obrázky</vt:lpstr>
      <vt:lpstr>Řešení:</vt:lpstr>
      <vt:lpstr>Potrava</vt:lpstr>
      <vt:lpstr>Bílkoviny:</vt:lpstr>
      <vt:lpstr>Bílkoviny ovlivňují výstavbu a obnovu tkání a růst organismu !</vt:lpstr>
      <vt:lpstr>Tuky :</vt:lpstr>
      <vt:lpstr>TUKY  jsou  zdrojem  energie  !</vt:lpstr>
      <vt:lpstr>Cukry : sacharidy</vt:lpstr>
      <vt:lpstr>Vláknina:</vt:lpstr>
      <vt:lpstr>Minerální látky:</vt:lpstr>
      <vt:lpstr>Minerální látky jsou obsaženy :</vt:lpstr>
      <vt:lpstr>Vitamíny: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14</cp:revision>
  <dcterms:created xsi:type="dcterms:W3CDTF">2012-12-30T17:13:46Z</dcterms:created>
  <dcterms:modified xsi:type="dcterms:W3CDTF">2013-01-05T16:38:15Z</dcterms:modified>
</cp:coreProperties>
</file>