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5" r:id="rId2"/>
    <p:sldId id="266" r:id="rId3"/>
    <p:sldId id="267" r:id="rId4"/>
    <p:sldId id="269" r:id="rId5"/>
    <p:sldId id="257" r:id="rId6"/>
    <p:sldId id="256" r:id="rId7"/>
    <p:sldId id="260" r:id="rId8"/>
    <p:sldId id="272" r:id="rId9"/>
    <p:sldId id="262" r:id="rId10"/>
    <p:sldId id="261" r:id="rId11"/>
    <p:sldId id="271" r:id="rId12"/>
    <p:sldId id="264" r:id="rId13"/>
    <p:sldId id="274" r:id="rId14"/>
    <p:sldId id="275" r:id="rId15"/>
    <p:sldId id="258" r:id="rId16"/>
    <p:sldId id="273" r:id="rId17"/>
    <p:sldId id="276" r:id="rId18"/>
    <p:sldId id="277" r:id="rId19"/>
    <p:sldId id="26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E949C6-9D7A-4C39-BFC6-71CF89FCC30D}" type="datetimeFigureOut">
              <a:rPr lang="cs-CZ" smtClean="0"/>
              <a:pPr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A4D02A-FDAA-499A-933A-9C03750874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2830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F45F8FB-1A6B-483D-B855-61508E729460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7</a:t>
            </a:fld>
            <a:endParaRPr lang="cs-CZ" dirty="0" smtClean="0">
              <a:solidFill>
                <a:prstClr val="black"/>
              </a:solidFill>
            </a:endParaRPr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dirty="0" smtClean="0"/>
              <a:t>Litosférické desky stoupají, klesají, posunují se do stran </a:t>
            </a:r>
            <a:r>
              <a:rPr lang="cs-CZ" sz="1300" dirty="0" smtClean="0"/>
              <a:t>→ okraje se vzdalují, přibližují, narážejí, jedna se posouvá pod druhou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661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813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2599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94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5609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098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942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1900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rgbClr val="FFFFFF"/>
                </a:solidFill>
              </a:rPr>
              <a:t>4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6525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520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6395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18A2481B-5154-415F-B752-558547769AA3}" type="datetimeFigureOut">
              <a:rPr lang="cs-CZ" smtClean="0">
                <a:solidFill>
                  <a:srgbClr val="000000"/>
                </a:solidFill>
              </a:rPr>
              <a:pPr/>
              <a:t>29.1.2013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20264769-77EF-4CD0-90DE-F7D7F2D423C4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5377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arth_cutaway.pn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rdkruste-i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Soubor:Tectonic_plates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gea_continents_and_oceans.svg?uselang=cs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urasia-Gondwana.png?uselang=c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ider-Pellegrini_Wegener_fossil_map.svg?uselang=cs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b/ContinentalDrift600MY.gif" TargetMode="External"/><Relationship Id="rId2" Type="http://schemas.openxmlformats.org/officeDocument/2006/relationships/hyperlink" Target="http://en.wikipedia.org/wiki/File:ContinentalDrift600MY.gi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ommons.wikimedia.org/wiki/File:Jordens_inre-numbers.svg?uselang=cs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Earth_internal_structure.pn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gaea.png?uselang=cs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Plate_tectonics" TargetMode="External"/><Relationship Id="rId2" Type="http://schemas.openxmlformats.org/officeDocument/2006/relationships/hyperlink" Target="http://cs.wikipedia.org/wiki/Litosf%C3%A9r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484313"/>
            <a:ext cx="8208912" cy="45688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 školy: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Autor: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Ing. Eva </a:t>
            </a:r>
            <a:r>
              <a:rPr lang="cs-CZ" sz="1600" dirty="0" err="1" smtClean="0">
                <a:solidFill>
                  <a:schemeClr val="tx2"/>
                </a:solidFill>
                <a:latin typeface="+mj-lt"/>
              </a:rPr>
              <a:t>Khorelová</a:t>
            </a:r>
            <a:endParaRPr lang="cs-CZ" sz="1600" dirty="0" smtClean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Název: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VY_32_INOVACE_02_Z6</a:t>
            </a: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Číslo projektu:</a:t>
            </a:r>
            <a:r>
              <a:rPr lang="cs-CZ" sz="20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Téma: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Zeměpis 6. ročník, 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Litosféra</a:t>
            </a: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+mj-lt"/>
              </a:rPr>
              <a:t>Anotace:	</a:t>
            </a:r>
            <a:r>
              <a:rPr lang="cs-CZ" sz="1600" dirty="0">
                <a:solidFill>
                  <a:schemeClr val="tx2"/>
                </a:solidFill>
                <a:latin typeface="+mj-lt"/>
              </a:rPr>
              <a:t>Výkladová 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prezentace vysvětlující stavbu zemského tělesa,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	vlastnosti zemské kůry, pohyby litosférických desek.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	Slouží k zápisu do sešitů, obsahuje procvičení.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  <a:latin typeface="+mj-lt"/>
              </a:rPr>
              <a:t>Datum </a:t>
            </a: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dokončení:</a:t>
            </a:r>
            <a:r>
              <a:rPr lang="cs-CZ" sz="2000" dirty="0" smtClean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2. 11. 2012</a:t>
            </a:r>
            <a:endParaRPr lang="cs-CZ" sz="17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  <a:latin typeface="+mj-lt"/>
              </a:rPr>
              <a:t>                                       </a:t>
            </a:r>
            <a:endParaRPr lang="cs-CZ" sz="20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560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xmlns="" val="136838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692696"/>
            <a:ext cx="8640960" cy="2880320"/>
          </a:xfrm>
        </p:spPr>
        <p:txBody>
          <a:bodyPr/>
          <a:lstStyle/>
          <a:p>
            <a:r>
              <a:rPr lang="cs-CZ" dirty="0" smtClean="0"/>
              <a:t>LITOSFÉRA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Výuková prezentace </a:t>
            </a:r>
          </a:p>
          <a:p>
            <a:r>
              <a:rPr lang="cs-CZ" dirty="0"/>
              <a:t>z</a:t>
            </a:r>
            <a:r>
              <a:rPr lang="cs-CZ" smtClean="0"/>
              <a:t>eměpis </a:t>
            </a:r>
            <a:r>
              <a:rPr lang="cs-CZ" dirty="0" smtClean="0"/>
              <a:t>6. ročník</a:t>
            </a:r>
          </a:p>
          <a:p>
            <a:r>
              <a:rPr lang="cs-CZ" dirty="0" smtClean="0"/>
              <a:t>2. 11. 2012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491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ysvětlivky k práci: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446826" y="1498492"/>
            <a:ext cx="1473404" cy="147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15816" y="1899821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u</a:t>
            </a:r>
            <a:r>
              <a:rPr lang="cs-CZ" sz="2800" b="1" dirty="0" smtClean="0">
                <a:solidFill>
                  <a:prstClr val="black"/>
                </a:solidFill>
              </a:rPr>
              <a:t>rčeno k zápisu do sešitů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3568" y="3331921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15816" y="349142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h</a:t>
            </a:r>
            <a:r>
              <a:rPr lang="cs-CZ" sz="2800" b="1" dirty="0" smtClean="0">
                <a:solidFill>
                  <a:prstClr val="black"/>
                </a:solidFill>
              </a:rPr>
              <a:t>ledej na mapě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15816" y="5363271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v</a:t>
            </a:r>
            <a:r>
              <a:rPr lang="cs-CZ" sz="2800" b="1" dirty="0" smtClean="0">
                <a:solidFill>
                  <a:prstClr val="black"/>
                </a:solidFill>
              </a:rPr>
              <a:t>ysvětli souvislosti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83568" y="5086995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886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20807" y="680334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644" y="6395334"/>
            <a:ext cx="5714163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CharlesC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.[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cit. 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2012-10-24]. 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Dostupné pod licencí </a:t>
            </a:r>
            <a:r>
              <a:rPr lang="cs-CZ" sz="1000" dirty="0" err="1">
                <a:solidFill>
                  <a:prstClr val="black"/>
                </a:solidFill>
                <a:latin typeface="Arial"/>
              </a:rPr>
              <a:t>Creative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 </a:t>
            </a:r>
            <a:r>
              <a:rPr lang="cs-CZ" sz="1000" dirty="0" err="1">
                <a:solidFill>
                  <a:prstClr val="black"/>
                </a:solidFill>
                <a:latin typeface="Arial"/>
              </a:rPr>
              <a:t>Commons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 na adrese www.: </a:t>
            </a:r>
            <a:r>
              <a:rPr lang="cs-CZ" sz="1000" dirty="0">
                <a:hlinkClick r:id="rId3"/>
              </a:rPr>
              <a:t>http://commons.wikimedia.org/wiki/File:Earth_cutaway.png</a:t>
            </a:r>
            <a:endParaRPr lang="cs-CZ" sz="10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644" y="139277"/>
            <a:ext cx="9123193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Z přírodopisu již znáte stavbu zemského tělesa:</a:t>
            </a:r>
            <a:endParaRPr lang="cs-CZ" sz="2800" b="1" dirty="0">
              <a:latin typeface="+mj-lt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555776" y="1196752"/>
            <a:ext cx="3384376" cy="0"/>
          </a:xfrm>
          <a:prstGeom prst="straightConnector1">
            <a:avLst/>
          </a:prstGeom>
          <a:ln w="38100" cmpd="sng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187624" y="2796027"/>
            <a:ext cx="4785748" cy="31786"/>
          </a:xfrm>
          <a:prstGeom prst="straightConnector1">
            <a:avLst/>
          </a:prstGeom>
          <a:ln w="38100" cmpd="sng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012761" y="3599616"/>
            <a:ext cx="3047072" cy="2333493"/>
          </a:xfrm>
          <a:prstGeom prst="straightConnector1">
            <a:avLst/>
          </a:prstGeom>
          <a:ln w="38100" cmpd="sng">
            <a:solidFill>
              <a:schemeClr val="accent6">
                <a:lumMod val="60000"/>
                <a:lumOff val="4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275374" y="3585299"/>
            <a:ext cx="1664778" cy="14317"/>
          </a:xfrm>
          <a:prstGeom prst="straightConnector1">
            <a:avLst/>
          </a:prstGeom>
          <a:ln w="38100" cmpd="sng">
            <a:solidFill>
              <a:schemeClr val="accent6">
                <a:lumMod val="60000"/>
                <a:lumOff val="4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707904" y="3639250"/>
            <a:ext cx="2377102" cy="1340733"/>
          </a:xfrm>
          <a:prstGeom prst="straightConnector1">
            <a:avLst/>
          </a:prstGeom>
          <a:ln w="38100" cmpd="sng">
            <a:solidFill>
              <a:schemeClr val="accent6">
                <a:lumMod val="60000"/>
                <a:lumOff val="4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475656" y="1967286"/>
            <a:ext cx="4464496" cy="0"/>
          </a:xfrm>
          <a:prstGeom prst="straightConnector1">
            <a:avLst/>
          </a:prstGeom>
          <a:ln w="38100" cmpd="sng">
            <a:solidFill>
              <a:srgbClr val="FFFF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6059833" y="980728"/>
            <a:ext cx="305983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z</a:t>
            </a:r>
            <a:r>
              <a:rPr lang="cs-CZ" sz="2800" b="1" dirty="0" smtClean="0"/>
              <a:t>emská kůra</a:t>
            </a:r>
            <a:endParaRPr lang="cs-CZ" sz="2800" b="1" dirty="0"/>
          </a:p>
        </p:txBody>
      </p:sp>
      <p:sp>
        <p:nvSpPr>
          <p:cNvPr id="30" name="Obdélník 29"/>
          <p:cNvSpPr/>
          <p:nvPr/>
        </p:nvSpPr>
        <p:spPr>
          <a:xfrm>
            <a:off x="6085006" y="2565264"/>
            <a:ext cx="305983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s</a:t>
            </a:r>
            <a:r>
              <a:rPr lang="cs-CZ" sz="2800" b="1" dirty="0" smtClean="0"/>
              <a:t>vrchní plášť</a:t>
            </a:r>
            <a:endParaRPr lang="cs-CZ" sz="2800" b="1" dirty="0"/>
          </a:p>
        </p:txBody>
      </p:sp>
      <p:sp>
        <p:nvSpPr>
          <p:cNvPr id="31" name="Obdélník 30"/>
          <p:cNvSpPr/>
          <p:nvPr/>
        </p:nvSpPr>
        <p:spPr>
          <a:xfrm>
            <a:off x="6084168" y="3423226"/>
            <a:ext cx="305983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spodní plášť</a:t>
            </a:r>
            <a:endParaRPr lang="cs-CZ" sz="2800" b="1" dirty="0"/>
          </a:p>
        </p:txBody>
      </p:sp>
      <p:sp>
        <p:nvSpPr>
          <p:cNvPr id="33" name="Obdélník 32"/>
          <p:cNvSpPr/>
          <p:nvPr/>
        </p:nvSpPr>
        <p:spPr>
          <a:xfrm>
            <a:off x="6085006" y="1751262"/>
            <a:ext cx="305983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litosféra</a:t>
            </a:r>
            <a:endParaRPr lang="cs-CZ" sz="2800" b="1" dirty="0"/>
          </a:p>
        </p:txBody>
      </p:sp>
      <p:sp>
        <p:nvSpPr>
          <p:cNvPr id="34" name="Obdélník 33"/>
          <p:cNvSpPr/>
          <p:nvPr/>
        </p:nvSpPr>
        <p:spPr>
          <a:xfrm>
            <a:off x="6085006" y="4584865"/>
            <a:ext cx="305983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v</a:t>
            </a:r>
            <a:r>
              <a:rPr lang="cs-CZ" sz="2800" b="1" dirty="0" smtClean="0"/>
              <a:t>nější jádro</a:t>
            </a:r>
            <a:endParaRPr lang="cs-CZ" sz="2800" b="1" dirty="0"/>
          </a:p>
        </p:txBody>
      </p:sp>
      <p:sp>
        <p:nvSpPr>
          <p:cNvPr id="35" name="Obdélník 34"/>
          <p:cNvSpPr/>
          <p:nvPr/>
        </p:nvSpPr>
        <p:spPr>
          <a:xfrm>
            <a:off x="6059833" y="5661248"/>
            <a:ext cx="3059831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v</a:t>
            </a:r>
            <a:r>
              <a:rPr lang="cs-CZ" sz="2800" b="1" dirty="0" smtClean="0"/>
              <a:t>nitřní jádro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77009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30" grpId="0" animBg="1"/>
      <p:bldP spid="31" grpId="0" animBg="1"/>
      <p:bldP spid="33" grpId="0" animBg="1"/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4294967295"/>
          </p:nvPr>
        </p:nvSpPr>
        <p:spPr>
          <a:xfrm>
            <a:off x="251520" y="1124744"/>
            <a:ext cx="8892479" cy="5472906"/>
          </a:xfrm>
          <a:solidFill>
            <a:schemeClr val="bg1">
              <a:lumMod val="85000"/>
            </a:schemeClr>
          </a:solidFill>
        </p:spPr>
        <p:txBody>
          <a:bodyPr>
            <a:normAutofit fontScale="250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latin typeface="+mj-lt"/>
              </a:rPr>
              <a:t> </a:t>
            </a:r>
            <a:endParaRPr lang="cs-CZ" sz="2800" b="1" u="sng" dirty="0" smtClean="0">
              <a:solidFill>
                <a:srgbClr val="F8F8F8"/>
              </a:solidFill>
              <a:latin typeface="+mj-lt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b="1" u="sng" dirty="0" smtClean="0">
              <a:latin typeface="+mj-lt"/>
            </a:endParaRPr>
          </a:p>
          <a:p>
            <a:pPr algn="just">
              <a:lnSpc>
                <a:spcPct val="120000"/>
              </a:lnSpc>
              <a:defRPr/>
            </a:pPr>
            <a:r>
              <a:rPr lang="cs-CZ" sz="11600" b="1" u="sng" dirty="0" smtClean="0">
                <a:latin typeface="+mn-lt"/>
              </a:rPr>
              <a:t>zemská kůra </a:t>
            </a:r>
            <a:endParaRPr lang="cs-CZ" sz="11600" b="1" u="sng" dirty="0">
              <a:latin typeface="+mn-lt"/>
            </a:endParaRPr>
          </a:p>
          <a:p>
            <a:pPr marL="265112" indent="0" algn="just">
              <a:lnSpc>
                <a:spcPct val="120000"/>
              </a:lnSpc>
              <a:buNone/>
              <a:defRPr/>
            </a:pPr>
            <a:r>
              <a:rPr lang="cs-CZ" sz="11600" b="1" dirty="0" smtClean="0">
                <a:latin typeface="+mn-lt"/>
              </a:rPr>
              <a:t>- </a:t>
            </a:r>
            <a:r>
              <a:rPr lang="cs-CZ" sz="11600" b="1" dirty="0">
                <a:latin typeface="+mn-lt"/>
              </a:rPr>
              <a:t>p</a:t>
            </a:r>
            <a:r>
              <a:rPr lang="cs-CZ" sz="11600" b="1" dirty="0" smtClean="0">
                <a:latin typeface="+mn-lt"/>
              </a:rPr>
              <a:t>evninská - </a:t>
            </a:r>
            <a:r>
              <a:rPr lang="cs-CZ" sz="11600" dirty="0" smtClean="0">
                <a:latin typeface="+mn-lt"/>
              </a:rPr>
              <a:t>průměr 40 km, čedič, žula, usazeniny</a:t>
            </a:r>
            <a:endParaRPr lang="cs-CZ" sz="11600" b="1" dirty="0" smtClean="0">
              <a:latin typeface="+mn-lt"/>
            </a:endParaRPr>
          </a:p>
          <a:p>
            <a:pPr marL="265112" indent="0" algn="just">
              <a:lnSpc>
                <a:spcPct val="120000"/>
              </a:lnSpc>
              <a:buNone/>
              <a:defRPr/>
            </a:pPr>
            <a:r>
              <a:rPr lang="cs-CZ" sz="11600" b="1" dirty="0" smtClean="0">
                <a:latin typeface="+mn-lt"/>
              </a:rPr>
              <a:t>- </a:t>
            </a:r>
            <a:r>
              <a:rPr lang="cs-CZ" sz="11600" b="1" dirty="0">
                <a:latin typeface="+mn-lt"/>
              </a:rPr>
              <a:t>o</a:t>
            </a:r>
            <a:r>
              <a:rPr lang="cs-CZ" sz="11600" b="1" dirty="0" smtClean="0">
                <a:latin typeface="+mn-lt"/>
              </a:rPr>
              <a:t>ceánská -  </a:t>
            </a:r>
            <a:r>
              <a:rPr lang="cs-CZ" sz="11600" dirty="0" smtClean="0">
                <a:latin typeface="+mn-lt"/>
              </a:rPr>
              <a:t>průměr 7 km, čedičová vrstva a usazeniny</a:t>
            </a:r>
          </a:p>
          <a:p>
            <a:pPr algn="just">
              <a:lnSpc>
                <a:spcPct val="120000"/>
              </a:lnSpc>
              <a:defRPr/>
            </a:pPr>
            <a:r>
              <a:rPr lang="cs-CZ" sz="11600" b="1" u="sng" dirty="0" smtClean="0">
                <a:latin typeface="+mn-lt"/>
              </a:rPr>
              <a:t>zemský plášť </a:t>
            </a:r>
          </a:p>
          <a:p>
            <a:pPr algn="just" eaLnBrk="1" hangingPunct="1">
              <a:lnSpc>
                <a:spcPct val="120000"/>
              </a:lnSpc>
              <a:spcBef>
                <a:spcPts val="300"/>
              </a:spcBef>
              <a:buFont typeface="Wingdings" pitchFamily="2" charset="2"/>
              <a:buNone/>
              <a:defRPr/>
            </a:pPr>
            <a:r>
              <a:rPr lang="cs-CZ" sz="11600" dirty="0" smtClean="0">
                <a:latin typeface="+mn-lt"/>
              </a:rPr>
              <a:t>	- </a:t>
            </a:r>
            <a:r>
              <a:rPr lang="cs-CZ" sz="11600" b="1" dirty="0" smtClean="0">
                <a:latin typeface="+mn-lt"/>
              </a:rPr>
              <a:t>svrchní</a:t>
            </a:r>
            <a:r>
              <a:rPr lang="cs-CZ" sz="11600" dirty="0" smtClean="0">
                <a:latin typeface="+mn-lt"/>
              </a:rPr>
              <a:t>  - plastická hmota, pohyb litosférických desek</a:t>
            </a:r>
          </a:p>
          <a:p>
            <a:pPr algn="just" eaLnBrk="1" hangingPunct="1">
              <a:lnSpc>
                <a:spcPct val="120000"/>
              </a:lnSpc>
              <a:spcBef>
                <a:spcPts val="300"/>
              </a:spcBef>
              <a:buFont typeface="Wingdings" pitchFamily="2" charset="2"/>
              <a:buNone/>
              <a:defRPr/>
            </a:pPr>
            <a:r>
              <a:rPr lang="cs-CZ" sz="11600" dirty="0" smtClean="0">
                <a:latin typeface="+mn-lt"/>
              </a:rPr>
              <a:t>	- </a:t>
            </a:r>
            <a:r>
              <a:rPr lang="cs-CZ" sz="11600" b="1" dirty="0" smtClean="0">
                <a:latin typeface="+mn-lt"/>
              </a:rPr>
              <a:t>spodní   -</a:t>
            </a:r>
            <a:r>
              <a:rPr lang="cs-CZ" sz="11600" dirty="0" smtClean="0">
                <a:latin typeface="+mn-lt"/>
              </a:rPr>
              <a:t> žhavé magma</a:t>
            </a:r>
          </a:p>
          <a:p>
            <a:pPr algn="just">
              <a:lnSpc>
                <a:spcPct val="120000"/>
              </a:lnSpc>
              <a:defRPr/>
            </a:pPr>
            <a:r>
              <a:rPr lang="cs-CZ" sz="11600" b="1" u="sng" dirty="0" smtClean="0">
                <a:latin typeface="+mn-lt"/>
              </a:rPr>
              <a:t>zemské jádro </a:t>
            </a:r>
            <a:r>
              <a:rPr lang="cs-CZ" sz="11600" b="1" dirty="0" smtClean="0">
                <a:latin typeface="+mn-lt"/>
              </a:rPr>
              <a:t>– čisté kovy </a:t>
            </a:r>
          </a:p>
          <a:p>
            <a:pPr algn="just" eaLnBrk="1" hangingPunct="1">
              <a:lnSpc>
                <a:spcPct val="120000"/>
              </a:lnSpc>
              <a:spcBef>
                <a:spcPts val="300"/>
              </a:spcBef>
              <a:buFont typeface="Wingdings" pitchFamily="2" charset="2"/>
              <a:buNone/>
              <a:defRPr/>
            </a:pPr>
            <a:r>
              <a:rPr lang="cs-CZ" sz="11600" b="1" dirty="0" smtClean="0">
                <a:latin typeface="+mn-lt"/>
              </a:rPr>
              <a:t>	</a:t>
            </a:r>
            <a:r>
              <a:rPr lang="cs-CZ" sz="11600" dirty="0" smtClean="0">
                <a:latin typeface="+mn-lt"/>
              </a:rPr>
              <a:t>- vnější     - tekuté</a:t>
            </a:r>
          </a:p>
          <a:p>
            <a:pPr algn="just" eaLnBrk="1" hangingPunct="1">
              <a:lnSpc>
                <a:spcPct val="120000"/>
              </a:lnSpc>
              <a:spcBef>
                <a:spcPts val="300"/>
              </a:spcBef>
              <a:buFont typeface="Wingdings" pitchFamily="2" charset="2"/>
              <a:buNone/>
              <a:defRPr/>
            </a:pPr>
            <a:r>
              <a:rPr lang="cs-CZ" sz="11600" dirty="0" smtClean="0">
                <a:latin typeface="+mn-lt"/>
              </a:rPr>
              <a:t>	- vnitřní    - pevné	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838200" y="333375"/>
            <a:ext cx="8305800" cy="719138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Vrstvy zemského těles</a:t>
            </a:r>
            <a:r>
              <a:rPr lang="cs-CZ" b="1" dirty="0" smtClean="0">
                <a:solidFill>
                  <a:schemeClr val="tx1"/>
                </a:solidFill>
                <a:cs typeface="Calibri" pitchFamily="34" charset="0"/>
              </a:rPr>
              <a:t>a</a:t>
            </a:r>
          </a:p>
        </p:txBody>
      </p:sp>
      <p:pic>
        <p:nvPicPr>
          <p:cNvPr id="3074" name="Picture 2" descr="C:\Users\Ucitel\AppData\Local\Microsoft\Windows\Temporary Internet Files\Content.IE5\MYKXYY61\MC900432665[1]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7675260" y="-16961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3374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4606" y="1228161"/>
            <a:ext cx="6811676" cy="5229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19" y="6457890"/>
            <a:ext cx="6594761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prstClr val="black"/>
                </a:solidFill>
                <a:latin typeface="Arial"/>
              </a:rPr>
              <a:t>[cit. 2011-12-04].Dostupné na </a:t>
            </a:r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Wikimedia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 </a:t>
            </a:r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Commons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 na www: </a:t>
            </a:r>
            <a:endParaRPr lang="cs-CZ" sz="1000" dirty="0" smtClean="0">
              <a:solidFill>
                <a:prstClr val="black"/>
              </a:solidFill>
              <a:latin typeface="Arial"/>
              <a:hlinkClick r:id=""/>
            </a:endParaRPr>
          </a:p>
          <a:p>
            <a:r>
              <a:rPr lang="cs-CZ" sz="1000" dirty="0" smtClean="0">
                <a:solidFill>
                  <a:prstClr val="black"/>
                </a:solidFill>
                <a:latin typeface="Arial"/>
                <a:hlinkClick r:id=""/>
              </a:rPr>
              <a:t>http</a:t>
            </a:r>
            <a:r>
              <a:rPr lang="cs-CZ" sz="1000" dirty="0">
                <a:solidFill>
                  <a:prstClr val="black"/>
                </a:solidFill>
                <a:latin typeface="Arial"/>
                <a:hlinkClick r:id="rId3"/>
              </a:rPr>
              <a:t>://cs.wikipedia.org/wiki/Soubor:Erdkruste-i.jpg</a:t>
            </a:r>
            <a:endParaRPr lang="cs-CZ" sz="10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18" y="2373"/>
            <a:ext cx="8712970" cy="107721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  <a:latin typeface="Arial"/>
              </a:rPr>
              <a:t>Pevninská kůra je mocnější nežli </a:t>
            </a:r>
          </a:p>
          <a:p>
            <a:pPr algn="ctr"/>
            <a:r>
              <a:rPr lang="cs-CZ" sz="3200" b="1" dirty="0" smtClean="0">
                <a:solidFill>
                  <a:prstClr val="black"/>
                </a:solidFill>
                <a:latin typeface="Arial"/>
              </a:rPr>
              <a:t>oceánská zemská kůra</a:t>
            </a:r>
            <a:endParaRPr lang="cs-CZ" sz="3200" b="1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46281" y="1772816"/>
            <a:ext cx="2118207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1 žula a usazeniny</a:t>
            </a:r>
            <a:endParaRPr lang="cs-CZ" sz="2800" b="1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6281" y="3406760"/>
            <a:ext cx="1995058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2 čedič a usazeniny</a:t>
            </a:r>
            <a:endParaRPr lang="cs-CZ" sz="2800" b="1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46281" y="5021911"/>
            <a:ext cx="2297719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3 svrchní plášť</a:t>
            </a:r>
            <a:endParaRPr lang="cs-CZ" sz="2800" b="1" dirty="0">
              <a:solidFill>
                <a:prstClr val="black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9144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179513" y="1412776"/>
            <a:ext cx="8640960" cy="5184576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pPr marL="747713" indent="-571500" algn="just">
              <a:buFont typeface="Wingdings" pitchFamily="2" charset="2"/>
              <a:buChar char="§"/>
              <a:defRPr/>
            </a:pPr>
            <a:r>
              <a:rPr lang="cs-CZ" sz="3000" b="1" dirty="0" smtClean="0">
                <a:latin typeface="+mn-lt"/>
              </a:rPr>
              <a:t>pevný </a:t>
            </a:r>
            <a:r>
              <a:rPr lang="cs-CZ" sz="3000" b="1" dirty="0">
                <a:latin typeface="+mn-lt"/>
              </a:rPr>
              <a:t>horninový </a:t>
            </a:r>
            <a:r>
              <a:rPr lang="cs-CZ" sz="3000" dirty="0">
                <a:latin typeface="+mn-lt"/>
              </a:rPr>
              <a:t>obal Země</a:t>
            </a:r>
          </a:p>
          <a:p>
            <a:pPr marL="633413" indent="-457200" algn="just">
              <a:buFont typeface="Wingdings" pitchFamily="2" charset="2"/>
              <a:buChar char="§"/>
              <a:defRPr/>
            </a:pPr>
            <a:r>
              <a:rPr lang="cs-CZ" sz="3000" dirty="0">
                <a:latin typeface="+mn-lt"/>
              </a:rPr>
              <a:t> část svrchního pláště a zemská kůra</a:t>
            </a:r>
          </a:p>
          <a:p>
            <a:pPr marL="633413" indent="-457200" algn="just">
              <a:buFont typeface="Wingdings" pitchFamily="2" charset="2"/>
              <a:buChar char="§"/>
              <a:defRPr/>
            </a:pPr>
            <a:r>
              <a:rPr lang="cs-CZ" sz="3000" dirty="0">
                <a:latin typeface="+mn-lt"/>
              </a:rPr>
              <a:t> </a:t>
            </a:r>
            <a:r>
              <a:rPr lang="cs-CZ" sz="3000" b="1" dirty="0">
                <a:latin typeface="+mn-lt"/>
              </a:rPr>
              <a:t>mocnost 100 </a:t>
            </a:r>
            <a:r>
              <a:rPr lang="cs-CZ" sz="3000" b="1" dirty="0" smtClean="0">
                <a:latin typeface="+mn-lt"/>
              </a:rPr>
              <a:t>km</a:t>
            </a:r>
            <a:endParaRPr lang="cs-CZ" sz="3000" b="1" dirty="0">
              <a:latin typeface="+mn-lt"/>
            </a:endParaRPr>
          </a:p>
          <a:p>
            <a:pPr marL="633413" indent="-457200" algn="just">
              <a:buFont typeface="Wingdings" pitchFamily="2" charset="2"/>
              <a:buChar char="§"/>
              <a:defRPr/>
            </a:pPr>
            <a:r>
              <a:rPr lang="cs-CZ" sz="3000" dirty="0">
                <a:latin typeface="+mn-lt"/>
              </a:rPr>
              <a:t> rozlámána  na </a:t>
            </a:r>
            <a:r>
              <a:rPr lang="cs-CZ" sz="3000" b="1" dirty="0">
                <a:latin typeface="+mn-lt"/>
              </a:rPr>
              <a:t>litosférické desky </a:t>
            </a:r>
            <a:endParaRPr lang="cs-CZ" sz="3000" b="1" dirty="0" smtClean="0">
              <a:latin typeface="+mn-lt"/>
            </a:endParaRPr>
          </a:p>
          <a:p>
            <a:pPr marL="176213" indent="0" algn="just">
              <a:buNone/>
              <a:defRPr/>
            </a:pPr>
            <a:r>
              <a:rPr lang="cs-CZ" sz="3000" b="1" dirty="0">
                <a:latin typeface="+mn-lt"/>
              </a:rPr>
              <a:t>	</a:t>
            </a:r>
            <a:r>
              <a:rPr lang="cs-CZ" sz="3000" b="1" dirty="0" smtClean="0">
                <a:latin typeface="+mn-lt"/>
              </a:rPr>
              <a:t>- </a:t>
            </a:r>
            <a:r>
              <a:rPr lang="cs-CZ" sz="3000" dirty="0" smtClean="0">
                <a:latin typeface="+mn-lt"/>
              </a:rPr>
              <a:t>pevninské </a:t>
            </a:r>
            <a:r>
              <a:rPr lang="cs-CZ" sz="3000" dirty="0">
                <a:latin typeface="+mn-lt"/>
              </a:rPr>
              <a:t>(Eurasijská)</a:t>
            </a:r>
          </a:p>
          <a:p>
            <a:pPr marL="176213" indent="0" algn="just">
              <a:buNone/>
              <a:defRPr/>
            </a:pPr>
            <a:r>
              <a:rPr lang="cs-CZ" sz="3000" dirty="0">
                <a:latin typeface="+mn-lt"/>
              </a:rPr>
              <a:t>	</a:t>
            </a:r>
            <a:r>
              <a:rPr lang="cs-CZ" sz="3000" dirty="0" smtClean="0">
                <a:latin typeface="+mn-lt"/>
              </a:rPr>
              <a:t>- </a:t>
            </a:r>
            <a:r>
              <a:rPr lang="cs-CZ" sz="3000" dirty="0">
                <a:latin typeface="+mn-lt"/>
              </a:rPr>
              <a:t>oceánské (Tichomořská)</a:t>
            </a:r>
          </a:p>
          <a:p>
            <a:pPr marL="633413" lvl="1" indent="-457200" algn="just">
              <a:buSzPct val="75000"/>
              <a:buFont typeface="Wingdings" pitchFamily="2" charset="2"/>
              <a:buChar char="§"/>
              <a:defRPr/>
            </a:pPr>
            <a:r>
              <a:rPr lang="cs-CZ" sz="3000" dirty="0">
                <a:latin typeface="+mn-lt"/>
              </a:rPr>
              <a:t> </a:t>
            </a:r>
            <a:r>
              <a:rPr lang="cs-CZ" sz="3000" b="1" dirty="0">
                <a:latin typeface="+mn-lt"/>
              </a:rPr>
              <a:t>pohyb</a:t>
            </a:r>
            <a:r>
              <a:rPr lang="cs-CZ" sz="3000" dirty="0">
                <a:latin typeface="+mn-lt"/>
              </a:rPr>
              <a:t> po plastické </a:t>
            </a:r>
            <a:r>
              <a:rPr lang="cs-CZ" sz="3000" dirty="0" smtClean="0">
                <a:latin typeface="+mn-lt"/>
              </a:rPr>
              <a:t>astenosféře </a:t>
            </a:r>
            <a:r>
              <a:rPr lang="cs-CZ" sz="3000" dirty="0">
                <a:latin typeface="+mn-lt"/>
              </a:rPr>
              <a:t>několik cm za </a:t>
            </a:r>
            <a:r>
              <a:rPr lang="cs-CZ" sz="3000" dirty="0" smtClean="0">
                <a:latin typeface="+mn-lt"/>
              </a:rPr>
              <a:t>rok</a:t>
            </a:r>
            <a:endParaRPr lang="cs-CZ" sz="3000" dirty="0">
              <a:latin typeface="+mn-lt"/>
            </a:endParaRPr>
          </a:p>
        </p:txBody>
      </p:sp>
      <p:sp>
        <p:nvSpPr>
          <p:cNvPr id="3" name="Rectangle 4"/>
          <p:cNvSpPr txBox="1">
            <a:spLocks noChangeArrowheads="1"/>
          </p:cNvSpPr>
          <p:nvPr/>
        </p:nvSpPr>
        <p:spPr bwMode="auto">
          <a:xfrm>
            <a:off x="1156109" y="332656"/>
            <a:ext cx="6400800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latinLnBrk="1">
              <a:spcBef>
                <a:spcPct val="0"/>
              </a:spcBef>
              <a:defRPr/>
            </a:pPr>
            <a:r>
              <a:rPr lang="cs-CZ" sz="4500" b="1" dirty="0">
                <a:effectLst>
                  <a:outerShdw blurRad="55000" dist="22000" dir="5400000" algn="t" rotWithShape="0">
                    <a:prstClr val="black">
                      <a:alpha val="80000"/>
                    </a:prst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Litosféra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948264" y="264033"/>
            <a:ext cx="1368152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4116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0" y="6525344"/>
            <a:ext cx="9036496" cy="332656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000" dirty="0"/>
              <a:t>[</a:t>
            </a:r>
            <a:r>
              <a:rPr lang="cs-CZ" sz="1000" dirty="0" smtClean="0"/>
              <a:t>cit.2012-10-21],.Dostupné na </a:t>
            </a:r>
            <a:r>
              <a:rPr lang="cs-CZ" sz="1000" dirty="0"/>
              <a:t>www.: </a:t>
            </a:r>
            <a:r>
              <a:rPr lang="cs-CZ" sz="1000" dirty="0">
                <a:hlinkClick r:id="rId2"/>
              </a:rPr>
              <a:t>http://cs.wikipedia.org/wiki/Soubor:Tectonic_plates.png</a:t>
            </a:r>
            <a:endParaRPr lang="cs-CZ" sz="1000" dirty="0"/>
          </a:p>
        </p:txBody>
      </p:sp>
      <p:pic>
        <p:nvPicPr>
          <p:cNvPr id="3076" name="Picture 4" descr="C:\Users\Ucitel\Downloads\798px-Plates_tect_cs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88472" y="548680"/>
            <a:ext cx="9232471" cy="6453336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0" y="116632"/>
            <a:ext cx="9144000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Současné rozmístění litosférických desek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006464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pPr algn="ctr"/>
            <a:r>
              <a:rPr lang="cs-CZ" sz="4000" kern="1200" dirty="0">
                <a:solidFill>
                  <a:schemeClr val="tx2">
                    <a:lumMod val="75000"/>
                  </a:schemeClr>
                </a:solidFill>
                <a:effectLst/>
                <a:latin typeface="+mj-lt"/>
                <a:ea typeface="+mn-ea"/>
                <a:cs typeface="+mn-cs"/>
              </a:rPr>
              <a:t>Vývoj litosféry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2132856"/>
            <a:ext cx="83529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b="1" dirty="0" err="1">
                <a:solidFill>
                  <a:srgbClr val="000000"/>
                </a:solidFill>
              </a:rPr>
              <a:t>p</a:t>
            </a:r>
            <a:r>
              <a:rPr lang="cs-CZ" sz="3200" b="1" dirty="0" err="1" smtClean="0">
                <a:solidFill>
                  <a:srgbClr val="000000"/>
                </a:solidFill>
              </a:rPr>
              <a:t>rakontinent</a:t>
            </a:r>
            <a:r>
              <a:rPr lang="cs-CZ" sz="3200" b="1" dirty="0" smtClean="0">
                <a:solidFill>
                  <a:srgbClr val="000000"/>
                </a:solidFill>
              </a:rPr>
              <a:t> Pangea</a:t>
            </a:r>
            <a:endParaRPr lang="cs-CZ" sz="3200" dirty="0">
              <a:solidFill>
                <a:srgbClr val="000000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</a:rPr>
              <a:t>obklopena </a:t>
            </a:r>
            <a:r>
              <a:rPr lang="cs-CZ" sz="3200" dirty="0">
                <a:solidFill>
                  <a:srgbClr val="000000"/>
                </a:solidFill>
              </a:rPr>
              <a:t>oceánem </a:t>
            </a:r>
            <a:r>
              <a:rPr lang="cs-CZ" sz="3200" b="1" dirty="0" err="1">
                <a:solidFill>
                  <a:srgbClr val="000000"/>
                </a:solidFill>
              </a:rPr>
              <a:t>Panthalasa</a:t>
            </a:r>
            <a:endParaRPr lang="cs-CZ" sz="3200" b="1" dirty="0">
              <a:solidFill>
                <a:srgbClr val="000000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>
                <a:solidFill>
                  <a:srgbClr val="000000"/>
                </a:solidFill>
              </a:rPr>
              <a:t>a</a:t>
            </a:r>
            <a:r>
              <a:rPr lang="cs-CZ" sz="3200" dirty="0" smtClean="0">
                <a:solidFill>
                  <a:srgbClr val="000000"/>
                </a:solidFill>
              </a:rPr>
              <a:t>si před </a:t>
            </a:r>
            <a:r>
              <a:rPr lang="cs-CZ" sz="3200" dirty="0">
                <a:solidFill>
                  <a:srgbClr val="000000"/>
                </a:solidFill>
              </a:rPr>
              <a:t>250 - 200 mil let se rozdělila </a:t>
            </a:r>
            <a:r>
              <a:rPr lang="cs-CZ" sz="3200" dirty="0" smtClean="0">
                <a:solidFill>
                  <a:srgbClr val="000000"/>
                </a:solidFill>
              </a:rPr>
              <a:t>                      na </a:t>
            </a:r>
            <a:r>
              <a:rPr lang="cs-CZ" sz="3200" dirty="0">
                <a:solidFill>
                  <a:srgbClr val="000000"/>
                </a:solidFill>
              </a:rPr>
              <a:t>severní </a:t>
            </a:r>
            <a:r>
              <a:rPr lang="cs-CZ" sz="3200" b="1" dirty="0" err="1">
                <a:solidFill>
                  <a:srgbClr val="000000"/>
                </a:solidFill>
              </a:rPr>
              <a:t>Laurasii</a:t>
            </a:r>
            <a:r>
              <a:rPr lang="cs-CZ" sz="3200" dirty="0">
                <a:solidFill>
                  <a:srgbClr val="000000"/>
                </a:solidFill>
              </a:rPr>
              <a:t> a jižní </a:t>
            </a:r>
            <a:r>
              <a:rPr lang="cs-CZ" sz="3200" b="1" dirty="0" err="1" smtClean="0">
                <a:solidFill>
                  <a:srgbClr val="000000"/>
                </a:solidFill>
              </a:rPr>
              <a:t>Gondwanu</a:t>
            </a:r>
            <a:endParaRPr lang="cs-CZ" sz="3200" b="1" dirty="0" smtClean="0">
              <a:solidFill>
                <a:srgbClr val="000000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>
                <a:solidFill>
                  <a:srgbClr val="000000"/>
                </a:solidFill>
              </a:rPr>
              <a:t>v</a:t>
            </a:r>
            <a:r>
              <a:rPr lang="cs-CZ" sz="3200" dirty="0" smtClean="0">
                <a:solidFill>
                  <a:srgbClr val="000000"/>
                </a:solidFill>
              </a:rPr>
              <a:t>zniklo moře</a:t>
            </a:r>
            <a:r>
              <a:rPr lang="cs-CZ" sz="3200" b="1" dirty="0" smtClean="0">
                <a:solidFill>
                  <a:srgbClr val="000000"/>
                </a:solidFill>
              </a:rPr>
              <a:t> </a:t>
            </a:r>
            <a:r>
              <a:rPr lang="cs-CZ" sz="3200" b="1" dirty="0" err="1" smtClean="0">
                <a:solidFill>
                  <a:srgbClr val="000000"/>
                </a:solidFill>
              </a:rPr>
              <a:t>Tethys</a:t>
            </a:r>
            <a:endParaRPr lang="cs-CZ" sz="32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878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citel\Downloads\639px-Pangea_continents_and_ocean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38" y="620643"/>
            <a:ext cx="9144000" cy="62219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5985" y="620643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</a:rPr>
              <a:t>PANGEA</a:t>
            </a:r>
            <a:endParaRPr lang="cs-CZ" sz="3600" b="1" dirty="0">
              <a:solidFill>
                <a:srgbClr val="0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26408"/>
            <a:ext cx="9131862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Litosférické desky tvořily jeden pevninský blok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138" y="6636494"/>
            <a:ext cx="9144000" cy="24622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000" dirty="0" err="1" smtClean="0">
                <a:solidFill>
                  <a:srgbClr val="000000"/>
                </a:solidFill>
              </a:rPr>
              <a:t>Adrignola</a:t>
            </a:r>
            <a:r>
              <a:rPr lang="cs-CZ" sz="1000" dirty="0">
                <a:solidFill>
                  <a:srgbClr val="000000"/>
                </a:solidFill>
              </a:rPr>
              <a:t>.</a:t>
            </a:r>
            <a:r>
              <a:rPr lang="cs-CZ" sz="1000" dirty="0" smtClean="0">
                <a:solidFill>
                  <a:srgbClr val="000000"/>
                </a:solidFill>
              </a:rPr>
              <a:t> [cit.2011-11-20]. Dostupné </a:t>
            </a:r>
            <a:r>
              <a:rPr lang="cs-CZ" sz="1000" dirty="0">
                <a:solidFill>
                  <a:srgbClr val="000000"/>
                </a:solidFill>
              </a:rPr>
              <a:t>pod licencí </a:t>
            </a:r>
            <a:r>
              <a:rPr lang="cs-CZ" sz="1000" dirty="0" err="1">
                <a:solidFill>
                  <a:srgbClr val="000000"/>
                </a:solidFill>
              </a:rPr>
              <a:t>Creative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Commons</a:t>
            </a:r>
            <a:r>
              <a:rPr lang="cs-CZ" sz="1000" dirty="0">
                <a:solidFill>
                  <a:srgbClr val="000000"/>
                </a:solidFill>
              </a:rPr>
              <a:t> na www</a:t>
            </a:r>
            <a:r>
              <a:rPr lang="cs-CZ" sz="1000" dirty="0" smtClean="0">
                <a:solidFill>
                  <a:srgbClr val="000000"/>
                </a:solidFill>
              </a:rPr>
              <a:t>.: </a:t>
            </a:r>
            <a:r>
              <a:rPr lang="cs-CZ" sz="1000" dirty="0">
                <a:solidFill>
                  <a:srgbClr val="000000"/>
                </a:solidFill>
                <a:hlinkClick r:id="rId3"/>
              </a:rPr>
              <a:t>http://</a:t>
            </a:r>
            <a:r>
              <a:rPr lang="cs-CZ" sz="1000" dirty="0" smtClean="0">
                <a:solidFill>
                  <a:srgbClr val="000000"/>
                </a:solidFill>
                <a:hlinkClick r:id="rId3"/>
              </a:rPr>
              <a:t>commons.wikimedia.org/wiki/File:Pangea_continents_and_oceans.svg?uselang=cs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670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citel\Downloads\Laurasia-Gondwan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6318"/>
            <a:ext cx="9144000" cy="61653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773" y="6558956"/>
            <a:ext cx="9136227" cy="24622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Maksim</a:t>
            </a:r>
            <a:r>
              <a:rPr lang="cs-CZ" sz="1000" dirty="0"/>
              <a:t>.</a:t>
            </a:r>
            <a:r>
              <a:rPr lang="cs-CZ" sz="1000" dirty="0" smtClean="0"/>
              <a:t> [cit.2011-11-20]. Dostupné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</a:t>
            </a:r>
            <a:r>
              <a:rPr lang="cs-CZ" sz="1000" dirty="0" smtClean="0"/>
              <a:t>.: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commons.wikimedia.org/wiki/File:Laurasia-Gondwana.png?uselang=cs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Litosférické desky se zvedají, klesají a posouvají k sobě </a:t>
            </a:r>
          </a:p>
          <a:p>
            <a:pPr algn="ctr"/>
            <a:r>
              <a:rPr lang="cs-CZ" sz="2800" b="1" dirty="0" smtClean="0"/>
              <a:t>i od sebe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05349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citel\Downloads\580px-Snider-Pellegrini_Wegener_fossil_map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7351"/>
            <a:ext cx="9174912" cy="52417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6291713"/>
            <a:ext cx="9144000" cy="55399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000" u="sng" dirty="0">
                <a:solidFill>
                  <a:srgbClr val="000000"/>
                </a:solidFill>
              </a:rPr>
              <a:t/>
            </a:r>
            <a:br>
              <a:rPr lang="cs-CZ" sz="1000" u="sng" dirty="0">
                <a:solidFill>
                  <a:srgbClr val="000000"/>
                </a:solidFill>
              </a:rPr>
            </a:br>
            <a:r>
              <a:rPr lang="cs-CZ" sz="1000" dirty="0" err="1" smtClean="0">
                <a:solidFill>
                  <a:srgbClr val="000000"/>
                </a:solidFill>
              </a:rPr>
              <a:t>Osvaldocangaspadilla</a:t>
            </a:r>
            <a:r>
              <a:rPr lang="cs-CZ" sz="1000" dirty="0" smtClean="0">
                <a:solidFill>
                  <a:srgbClr val="000000"/>
                </a:solidFill>
              </a:rPr>
              <a:t>. [cit.2011-11-20].  </a:t>
            </a:r>
            <a:r>
              <a:rPr lang="cs-CZ" sz="1000" dirty="0" err="1" smtClean="0">
                <a:solidFill>
                  <a:srgbClr val="000000"/>
                </a:solidFill>
              </a:rPr>
              <a:t>Dostopné</a:t>
            </a:r>
            <a:r>
              <a:rPr lang="cs-CZ" sz="1000" dirty="0" smtClean="0">
                <a:solidFill>
                  <a:srgbClr val="000000"/>
                </a:solidFill>
              </a:rPr>
              <a:t> </a:t>
            </a:r>
            <a:r>
              <a:rPr lang="cs-CZ" sz="1000" dirty="0">
                <a:solidFill>
                  <a:srgbClr val="000000"/>
                </a:solidFill>
              </a:rPr>
              <a:t>pod licencí </a:t>
            </a:r>
            <a:r>
              <a:rPr lang="cs-CZ" sz="1000" dirty="0" err="1">
                <a:solidFill>
                  <a:srgbClr val="000000"/>
                </a:solidFill>
              </a:rPr>
              <a:t>Creative</a:t>
            </a:r>
            <a:r>
              <a:rPr lang="cs-CZ" sz="1000" dirty="0">
                <a:solidFill>
                  <a:srgbClr val="000000"/>
                </a:solidFill>
              </a:rPr>
              <a:t> </a:t>
            </a:r>
            <a:r>
              <a:rPr lang="cs-CZ" sz="1000" dirty="0" err="1">
                <a:solidFill>
                  <a:srgbClr val="000000"/>
                </a:solidFill>
              </a:rPr>
              <a:t>Commons</a:t>
            </a:r>
            <a:r>
              <a:rPr lang="cs-CZ" sz="1000" dirty="0">
                <a:solidFill>
                  <a:srgbClr val="000000"/>
                </a:solidFill>
              </a:rPr>
              <a:t> na www</a:t>
            </a:r>
            <a:r>
              <a:rPr lang="cs-CZ" sz="1000" dirty="0" smtClean="0">
                <a:solidFill>
                  <a:srgbClr val="000000"/>
                </a:solidFill>
              </a:rPr>
              <a:t>.: </a:t>
            </a:r>
            <a:r>
              <a:rPr lang="cs-CZ" sz="1000" dirty="0">
                <a:solidFill>
                  <a:srgbClr val="000000"/>
                </a:solidFill>
                <a:hlinkClick r:id="rId3"/>
              </a:rPr>
              <a:t>http://</a:t>
            </a:r>
            <a:r>
              <a:rPr lang="cs-CZ" sz="1000" dirty="0" smtClean="0">
                <a:solidFill>
                  <a:srgbClr val="000000"/>
                </a:solidFill>
                <a:hlinkClick r:id="rId3"/>
              </a:rPr>
              <a:t>commons.wikimedia.org/wiki/File:Snider-Pellegrini_Wegener_fossil_map.svg?uselang=cs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61173"/>
            <a:ext cx="9144000" cy="9233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700" b="1" dirty="0" smtClean="0">
                <a:solidFill>
                  <a:srgbClr val="000000"/>
                </a:solidFill>
              </a:rPr>
              <a:t>Dokladem těchto pohybů jsou tvary kontinentů, stejné horniny a zkameněliny organismů</a:t>
            </a:r>
            <a:endParaRPr lang="cs-CZ" sz="27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788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457890"/>
            <a:ext cx="9144000" cy="24622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JohnBlakey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.[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cit. 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2012-10-20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]. Dostupné pod licencí </a:t>
            </a:r>
            <a:r>
              <a:rPr lang="cs-CZ" sz="1000" dirty="0" err="1">
                <a:solidFill>
                  <a:prstClr val="black"/>
                </a:solidFill>
                <a:latin typeface="Arial"/>
              </a:rPr>
              <a:t>Creative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 </a:t>
            </a:r>
            <a:r>
              <a:rPr lang="cs-CZ" sz="1000" dirty="0" err="1">
                <a:solidFill>
                  <a:prstClr val="black"/>
                </a:solidFill>
                <a:latin typeface="Arial"/>
              </a:rPr>
              <a:t>Commons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 na adrese www.: </a:t>
            </a:r>
            <a:r>
              <a:rPr lang="cs-CZ" sz="1000" dirty="0">
                <a:hlinkClick r:id="rId2"/>
              </a:rPr>
              <a:t>http://en.wikipedia.org/wiki/File:ContinentalDrift600MY.gif</a:t>
            </a:r>
            <a:endParaRPr lang="cs-CZ" sz="10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8564" y="348301"/>
            <a:ext cx="8005883" cy="181588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Rekonstrukci pohybu litosférických desek si prohlédněte </a:t>
            </a:r>
            <a:r>
              <a:rPr lang="cs-CZ" sz="2800" b="1" dirty="0" err="1" smtClean="0"/>
              <a:t>rozkliknutím</a:t>
            </a:r>
            <a:r>
              <a:rPr lang="cs-CZ" sz="2800" b="1" dirty="0" smtClean="0"/>
              <a:t> tohoto odkazu:</a:t>
            </a:r>
            <a:endParaRPr lang="cs-CZ" sz="2800" b="1" dirty="0" smtClean="0">
              <a:hlinkClick r:id="rId3"/>
            </a:endParaRPr>
          </a:p>
          <a:p>
            <a:pPr algn="ctr"/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://upload.wikimedia.org/wikipedia/commons/0/0b/ContinentalDrift600MY.gif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695212" y="2420889"/>
            <a:ext cx="7812586" cy="4037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9743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1143000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Zkouška paměti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959225" y="2816225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3959225" y="4581128"/>
            <a:ext cx="12255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1532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661248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496" y="6485876"/>
            <a:ext cx="9108504" cy="40011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Mats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 </a:t>
            </a:r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Halldin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.[cit. 2011-11-20]. Dostupné pod licencí </a:t>
            </a:r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Creative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 </a:t>
            </a:r>
            <a:r>
              <a:rPr lang="cs-CZ" sz="1000" dirty="0" err="1" smtClean="0">
                <a:solidFill>
                  <a:prstClr val="black"/>
                </a:solidFill>
                <a:latin typeface="Arial"/>
              </a:rPr>
              <a:t>Commons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 na adrese www.: </a:t>
            </a:r>
            <a:r>
              <a:rPr lang="cs-CZ" sz="1000" dirty="0" smtClean="0">
                <a:solidFill>
                  <a:prstClr val="black"/>
                </a:solidFill>
                <a:latin typeface="Arial"/>
                <a:hlinkClick r:id="rId2"/>
              </a:rPr>
              <a:t>http://commons.wikimedia.org/wiki/File:Jordens_inre-numbers.svg?uselang=cs</a:t>
            </a:r>
            <a:endParaRPr lang="cs-CZ" sz="1000" dirty="0">
              <a:solidFill>
                <a:prstClr val="black"/>
              </a:solidFill>
              <a:latin typeface="Arial"/>
            </a:endParaRPr>
          </a:p>
        </p:txBody>
      </p:sp>
      <p:pic>
        <p:nvPicPr>
          <p:cNvPr id="5" name="Picture 2" descr="C:\Users\Ucitel\Downloads\630px-Jordens_inre-numbers_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358" y="555447"/>
            <a:ext cx="6768752" cy="594906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876256" y="550736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vnitřní jádro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419109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vnější  jádro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3529977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spodní plášť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840252" y="2482034"/>
            <a:ext cx="19442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svrchní plášť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174639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litosféra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555447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Arial"/>
              </a:rPr>
              <a:t>zemská kůra</a:t>
            </a:r>
            <a:endParaRPr lang="cs-CZ" sz="2800" b="1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153507"/>
            <a:ext cx="4896544" cy="584775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1) Pojmenuj </a:t>
            </a:r>
            <a:r>
              <a:rPr lang="cs-CZ" sz="3200" b="1" dirty="0"/>
              <a:t>geosféry:</a:t>
            </a:r>
          </a:p>
        </p:txBody>
      </p:sp>
    </p:spTree>
    <p:extLst>
      <p:ext uri="{BB962C8B-B14F-4D97-AF65-F5344CB8AC3E}">
        <p14:creationId xmlns:p14="http://schemas.microsoft.com/office/powerpoint/2010/main" xmlns="" val="4064299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 bwMode="auto">
          <a:xfrm>
            <a:off x="189473" y="1116640"/>
            <a:ext cx="8775015" cy="548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491" y="6605465"/>
            <a:ext cx="9099013" cy="24622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1000" dirty="0" smtClean="0">
                <a:solidFill>
                  <a:prstClr val="black"/>
                </a:solidFill>
                <a:latin typeface="Arial"/>
              </a:rPr>
              <a:t>USGS, [cit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. 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2012-10 -20</a:t>
            </a:r>
            <a:r>
              <a:rPr lang="cs-CZ" sz="1000" dirty="0">
                <a:solidFill>
                  <a:prstClr val="black"/>
                </a:solidFill>
                <a:latin typeface="Arial"/>
              </a:rPr>
              <a:t>]. Dostupné </a:t>
            </a:r>
            <a:r>
              <a:rPr lang="cs-CZ" sz="1000" dirty="0" smtClean="0">
                <a:solidFill>
                  <a:prstClr val="black"/>
                </a:solidFill>
                <a:latin typeface="Arial"/>
              </a:rPr>
              <a:t>na  adrese www: </a:t>
            </a:r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://en.wikipedia.org/wiki/File:Earth_internal_structure.png</a:t>
            </a:r>
            <a:endParaRPr lang="cs-CZ" sz="1000" dirty="0">
              <a:solidFill>
                <a:prstClr val="black"/>
              </a:solidFill>
              <a:latin typeface="Arial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9474" y="39422"/>
            <a:ext cx="8775014" cy="107721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2) Jaké vlastnosti a složení mají jednotlivé geosféry?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617082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11261" y="110150"/>
            <a:ext cx="9144000" cy="1158610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pPr marL="109728" indent="0" algn="ctr">
              <a:buNone/>
            </a:pPr>
            <a:r>
              <a:rPr lang="cs-CZ" sz="2800" b="1" dirty="0" smtClean="0">
                <a:latin typeface="+mn-lt"/>
              </a:rPr>
              <a:t>3) Vyřeš přesmyčku a dozvíš se název vyobrazeného </a:t>
            </a:r>
          </a:p>
          <a:p>
            <a:pPr marL="109728" indent="0" algn="ctr">
              <a:buNone/>
            </a:pPr>
            <a:r>
              <a:rPr lang="cs-CZ" sz="2800" b="1" dirty="0" smtClean="0">
                <a:latin typeface="+mn-lt"/>
              </a:rPr>
              <a:t>útvaru: </a:t>
            </a:r>
          </a:p>
          <a:p>
            <a:pPr marL="109728" indent="0" algn="ctr">
              <a:buNone/>
            </a:pPr>
            <a:endParaRPr lang="cs-CZ" dirty="0"/>
          </a:p>
        </p:txBody>
      </p:sp>
      <p:pic>
        <p:nvPicPr>
          <p:cNvPr id="1026" name="Picture 2" descr="C:\Users\Ucitel\Downloads\Pangae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3" y="1299582"/>
            <a:ext cx="5816983" cy="530398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3782" y="6611779"/>
            <a:ext cx="9110218" cy="24622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Kieff</a:t>
            </a:r>
            <a:r>
              <a:rPr lang="cs-CZ" sz="1000" dirty="0" smtClean="0"/>
              <a:t>.  [cit.2011-11-21],. Dostupné </a:t>
            </a:r>
            <a:r>
              <a:rPr lang="cs-CZ" sz="1000" dirty="0"/>
              <a:t>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www.: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commons.wikimedia.org/wiki/File:Pangaea.png?uselang=cs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4156" y="2907429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717032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P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3857" y="4653136"/>
            <a:ext cx="68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7664" y="5301208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637674" y="263043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46708" y="4653136"/>
            <a:ext cx="68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211960" y="3553760"/>
            <a:ext cx="1800200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PANGEA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742672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76672"/>
            <a:ext cx="8280920" cy="5016758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Na mapě litosféry ve školním atlase vyhledej:</a:t>
            </a:r>
          </a:p>
          <a:p>
            <a:endParaRPr lang="cs-CZ" sz="3200" b="1" u="sng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 smtClean="0"/>
              <a:t>největší litosférické desky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/>
              <a:t>l</a:t>
            </a:r>
            <a:r>
              <a:rPr lang="cs-CZ" sz="3200" b="1" dirty="0" smtClean="0"/>
              <a:t>itosférické desky oceánské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/>
              <a:t>n</a:t>
            </a:r>
            <a:r>
              <a:rPr lang="cs-CZ" sz="3200" b="1" dirty="0" smtClean="0"/>
              <a:t>a které litosférické desce se nacházíme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 smtClean="0"/>
              <a:t>kterou deskou prochází rovnoběžka 80°j.š.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 smtClean="0"/>
              <a:t>dvě litosférické desky, které se k sobě přibližují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3200" b="1" dirty="0"/>
              <a:t>d</a:t>
            </a:r>
            <a:r>
              <a:rPr lang="cs-CZ" sz="3200" b="1" dirty="0" smtClean="0"/>
              <a:t>vě litosférické desky, které se od sebe vzdalují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72700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229600" cy="1143000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/>
                <a:latin typeface="+mj-lt"/>
              </a:rPr>
              <a:t>POUŽITÉ ZDROJE INFORMACÍ</a:t>
            </a:r>
            <a:endParaRPr lang="cs-CZ" sz="4000" dirty="0">
              <a:solidFill>
                <a:schemeClr val="tx2">
                  <a:lumMod val="75000"/>
                </a:schemeClr>
              </a:solidFill>
              <a:effectLst/>
              <a:latin typeface="+mj-lt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2564904"/>
            <a:ext cx="8136904" cy="1396751"/>
          </a:xfrm>
        </p:spPr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cs.wikipedia.org/wiki/Litosf%C3%A9ra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http://en.wikipedia.org/wiki/Plate_tectonics</a:t>
            </a:r>
            <a:endParaRPr lang="cs-CZ" sz="2000" dirty="0" smtClean="0"/>
          </a:p>
          <a:p>
            <a:pPr marL="109728" indent="0">
              <a:buNone/>
            </a:pPr>
            <a:r>
              <a:rPr lang="cs-CZ" sz="2000" dirty="0" smtClean="0"/>
              <a:t>.</a:t>
            </a:r>
            <a:endParaRPr lang="cs-CZ" sz="2000" dirty="0"/>
          </a:p>
          <a:p>
            <a:endParaRPr lang="cs-CZ" sz="2000" dirty="0" smtClean="0">
              <a:hlinkClick r:id=""/>
            </a:endParaRPr>
          </a:p>
          <a:p>
            <a:endParaRPr lang="cs-CZ" sz="2000" dirty="0" smtClean="0">
              <a:hlinkClick r:id=""/>
            </a:endParaRP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6939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463</Words>
  <Application>Microsoft Office PowerPoint</Application>
  <PresentationFormat>Předvádění na obrazovce (4:3)</PresentationFormat>
  <Paragraphs>114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Silk</vt:lpstr>
      <vt:lpstr>Snímek 1</vt:lpstr>
      <vt:lpstr>LITOSFÉRA</vt:lpstr>
      <vt:lpstr>Vysvětlivky k práci:</vt:lpstr>
      <vt:lpstr>Snímek 4</vt:lpstr>
      <vt:lpstr>Vrstvy zemského tělesa</vt:lpstr>
      <vt:lpstr>Snímek 6</vt:lpstr>
      <vt:lpstr>Snímek 7</vt:lpstr>
      <vt:lpstr>Snímek 8</vt:lpstr>
      <vt:lpstr>Vývoj litosféry</vt:lpstr>
      <vt:lpstr>Snímek 10</vt:lpstr>
      <vt:lpstr>Snímek 11</vt:lpstr>
      <vt:lpstr>Snímek 12</vt:lpstr>
      <vt:lpstr>Snímek 13</vt:lpstr>
      <vt:lpstr>Zkouška paměti</vt:lpstr>
      <vt:lpstr>Snímek 15</vt:lpstr>
      <vt:lpstr>Snímek 16</vt:lpstr>
      <vt:lpstr>Snímek 17</vt:lpstr>
      <vt:lpstr>Snímek 18</vt:lpstr>
      <vt:lpstr>POUŽITÉ ZDROJE INFORMACÍ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19</cp:revision>
  <dcterms:created xsi:type="dcterms:W3CDTF">2012-10-18T20:43:58Z</dcterms:created>
  <dcterms:modified xsi:type="dcterms:W3CDTF">2013-01-29T18:00:28Z</dcterms:modified>
</cp:coreProperties>
</file>