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1" r:id="rId2"/>
    <p:sldId id="268" r:id="rId3"/>
    <p:sldId id="269" r:id="rId4"/>
    <p:sldId id="271" r:id="rId5"/>
    <p:sldId id="270" r:id="rId6"/>
    <p:sldId id="274" r:id="rId7"/>
    <p:sldId id="273" r:id="rId8"/>
    <p:sldId id="272" r:id="rId9"/>
    <p:sldId id="275" r:id="rId10"/>
    <p:sldId id="276" r:id="rId11"/>
    <p:sldId id="277" r:id="rId12"/>
    <p:sldId id="278" r:id="rId13"/>
    <p:sldId id="280" r:id="rId14"/>
    <p:sldId id="281" r:id="rId15"/>
    <p:sldId id="279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349C05-210E-4603-B02C-CA23A1259DE6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C064DA-DCD9-4E55-A48B-818C3736F1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4541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7763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4651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6540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2366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8851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833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4852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5838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FFFFFF"/>
                </a:solidFill>
              </a:rPr>
              <a:t>4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FFFFFF"/>
                </a:solidFill>
              </a:rPr>
              <a:t>4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FFFFFF"/>
                </a:solidFill>
              </a:rPr>
              <a:t>4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FFFFFF"/>
                </a:solidFill>
              </a:rPr>
              <a:t>4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706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6175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0429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7295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ektonick%C3%A1_des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560" y="1484313"/>
            <a:ext cx="8208912" cy="456882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 školy:</a:t>
            </a:r>
            <a:r>
              <a:rPr lang="cs-CZ" sz="20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600" dirty="0">
                <a:solidFill>
                  <a:schemeClr val="tx2"/>
                </a:solidFill>
                <a:latin typeface="+mj-lt"/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</a:t>
            </a:r>
            <a:r>
              <a:rPr lang="cs-CZ" sz="20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6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6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</a:t>
            </a:r>
            <a:r>
              <a:rPr lang="cs-CZ" sz="20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VY_32_INOVACE_01_Z6</a:t>
            </a:r>
            <a:endParaRPr lang="cs-CZ" sz="16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</a:t>
            </a:r>
            <a:r>
              <a:rPr lang="cs-CZ" sz="20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600" dirty="0">
                <a:solidFill>
                  <a:schemeClr val="tx2"/>
                </a:solidFill>
                <a:latin typeface="+mj-lt"/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</a:t>
            </a:r>
            <a:r>
              <a:rPr lang="cs-CZ" sz="1600" dirty="0">
                <a:solidFill>
                  <a:schemeClr val="tx2"/>
                </a:solidFill>
                <a:latin typeface="+mj-lt"/>
              </a:rPr>
              <a:t>Zeměpis 6. ročník, Přírodní sféry Země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Anotace:	</a:t>
            </a:r>
            <a:r>
              <a:rPr lang="cs-CZ" sz="1600" dirty="0">
                <a:solidFill>
                  <a:schemeClr val="tx2"/>
                </a:solidFill>
                <a:latin typeface="+mj-lt"/>
              </a:rPr>
              <a:t>Výkladová 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prezentace sloužící </a:t>
            </a:r>
            <a:r>
              <a:rPr lang="cs-CZ" sz="1600" dirty="0">
                <a:solidFill>
                  <a:schemeClr val="tx2"/>
                </a:solidFill>
                <a:latin typeface="+mj-lt"/>
              </a:rPr>
              <a:t>k 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objasnění a  pochopení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	zákonitostí vzájemného vlivu zemských sfér,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	k zápisu do sešitů, procvičení učiva</a:t>
            </a:r>
            <a:endParaRPr lang="cs-CZ" sz="20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  <a:latin typeface="+mj-lt"/>
              </a:rPr>
              <a:t>Datum 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dokončení:</a:t>
            </a:r>
            <a:r>
              <a:rPr lang="cs-CZ" sz="2000" dirty="0" smtClean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700" dirty="0" smtClean="0">
                <a:solidFill>
                  <a:schemeClr val="tx2"/>
                </a:solidFill>
                <a:latin typeface="+mj-lt"/>
              </a:rPr>
              <a:t>2. 11. 2012</a:t>
            </a:r>
            <a:endParaRPr lang="cs-CZ" sz="17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                                       </a:t>
            </a:r>
            <a:endParaRPr lang="cs-CZ" sz="20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560" y="260648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xmlns="" val="841043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692696"/>
            <a:ext cx="8640960" cy="2880320"/>
          </a:xfrm>
        </p:spPr>
        <p:txBody>
          <a:bodyPr/>
          <a:lstStyle/>
          <a:p>
            <a:r>
              <a:rPr lang="cs-CZ" dirty="0" smtClean="0"/>
              <a:t>PŘÍRODNÍ SFÉRY ZEMĚ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Výuková prezentace </a:t>
            </a:r>
          </a:p>
          <a:p>
            <a:r>
              <a:rPr lang="cs-CZ" dirty="0"/>
              <a:t>z</a:t>
            </a:r>
            <a:r>
              <a:rPr lang="cs-CZ" smtClean="0"/>
              <a:t>eměpis </a:t>
            </a:r>
            <a:r>
              <a:rPr lang="cs-CZ" dirty="0" smtClean="0"/>
              <a:t>6. ročník</a:t>
            </a:r>
          </a:p>
          <a:p>
            <a:r>
              <a:rPr lang="cs-CZ" dirty="0" smtClean="0"/>
              <a:t>2. 11. 2012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4819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ysvětlivky k práci: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46826" y="1498492"/>
            <a:ext cx="1473404" cy="1473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1899821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u</a:t>
            </a:r>
            <a:r>
              <a:rPr lang="cs-CZ" sz="2800" b="1" dirty="0" smtClean="0">
                <a:solidFill>
                  <a:prstClr val="black"/>
                </a:solidFill>
              </a:rPr>
              <a:t>rčeno k zápisu do sešitů</a:t>
            </a:r>
            <a:endParaRPr lang="cs-CZ" sz="2800" b="1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83568" y="3331921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15816" y="349142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h</a:t>
            </a:r>
            <a:r>
              <a:rPr lang="cs-CZ" sz="2800" b="1" dirty="0" smtClean="0">
                <a:solidFill>
                  <a:prstClr val="black"/>
                </a:solidFill>
              </a:rPr>
              <a:t>ledej na mapě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5363271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v</a:t>
            </a:r>
            <a:r>
              <a:rPr lang="cs-CZ" sz="2800" b="1" dirty="0" smtClean="0">
                <a:solidFill>
                  <a:prstClr val="black"/>
                </a:solidFill>
              </a:rPr>
              <a:t>ysvětli souvislosti</a:t>
            </a:r>
            <a:endParaRPr lang="cs-CZ" sz="2800" b="1" dirty="0">
              <a:solidFill>
                <a:prstClr val="black"/>
              </a:solidFill>
            </a:endParaRP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83568" y="5086995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35029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Desktop\Khorelova\fotky\Chorvatsko 2011\Kamenjak\DSC_0854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-1" y="784830"/>
            <a:ext cx="9133367" cy="6071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0"/>
            <a:ext cx="9156764" cy="15696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snímku chorvatského poloostrova </a:t>
            </a:r>
            <a:r>
              <a:rPr lang="cs-CZ" sz="3200" dirty="0" err="1" smtClean="0"/>
              <a:t>Kamenjak</a:t>
            </a:r>
            <a:r>
              <a:rPr lang="cs-CZ" sz="3200" dirty="0" smtClean="0"/>
              <a:t> vidíte, jak se prolínají všechny složky </a:t>
            </a:r>
            <a:r>
              <a:rPr lang="cs-CZ" sz="3200" b="1" dirty="0" smtClean="0"/>
              <a:t>přírodní sféry</a:t>
            </a:r>
            <a:r>
              <a:rPr lang="cs-CZ" sz="3200" dirty="0" smtClean="0"/>
              <a:t>. Dokážete je pojmenovat?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36435" y="1974031"/>
            <a:ext cx="1530248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atmosféra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1769804" y="3523984"/>
            <a:ext cx="1615379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hydrosféra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632635" y="4801079"/>
            <a:ext cx="1500732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biosféra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02625" y="5229717"/>
            <a:ext cx="1368152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litosféra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8304568" y="1239030"/>
            <a:ext cx="828799" cy="828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Osmicípá hvězda 16"/>
          <p:cNvSpPr/>
          <p:nvPr/>
        </p:nvSpPr>
        <p:spPr>
          <a:xfrm>
            <a:off x="1979712" y="1844825"/>
            <a:ext cx="730532" cy="7233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22" name="Osmicípá hvězda 21"/>
          <p:cNvSpPr/>
          <p:nvPr/>
        </p:nvSpPr>
        <p:spPr>
          <a:xfrm>
            <a:off x="1776713" y="5098899"/>
            <a:ext cx="730532" cy="7233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23" name="Osmicípá hvězda 22"/>
          <p:cNvSpPr/>
          <p:nvPr/>
        </p:nvSpPr>
        <p:spPr>
          <a:xfrm>
            <a:off x="899592" y="3393166"/>
            <a:ext cx="730532" cy="7233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26" name="Osmicípá hvězda 25"/>
          <p:cNvSpPr/>
          <p:nvPr/>
        </p:nvSpPr>
        <p:spPr>
          <a:xfrm>
            <a:off x="7939302" y="3985649"/>
            <a:ext cx="730532" cy="7233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27" name="Osmicípá hvězda 26"/>
          <p:cNvSpPr/>
          <p:nvPr/>
        </p:nvSpPr>
        <p:spPr>
          <a:xfrm>
            <a:off x="7092280" y="2669866"/>
            <a:ext cx="730532" cy="7233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606666" y="3312769"/>
            <a:ext cx="1524129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prstClr val="black"/>
                </a:solidFill>
              </a:rPr>
              <a:t>pedosféra</a:t>
            </a:r>
            <a:endParaRPr lang="cs-CZ" sz="2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4069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2" grpId="0" animBg="1"/>
      <p:bldP spid="13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Desktop\Khorelova\fotky\Chorvatsko 2011\Slovinsko\DSC_0398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0" y="1087143"/>
            <a:ext cx="9133367" cy="6071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15" y="9925"/>
            <a:ext cx="9133367" cy="10772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snímku pobřeží Slovinska je patrná činnost člověka – </a:t>
            </a:r>
            <a:r>
              <a:rPr lang="cs-CZ" sz="3200" b="1" dirty="0" smtClean="0"/>
              <a:t>kulturní sféra </a:t>
            </a:r>
            <a:endParaRPr lang="cs-CZ" sz="3200" b="1" dirty="0"/>
          </a:p>
        </p:txBody>
      </p:sp>
      <p:sp>
        <p:nvSpPr>
          <p:cNvPr id="6" name="Volný tvar 5"/>
          <p:cNvSpPr/>
          <p:nvPr/>
        </p:nvSpPr>
        <p:spPr>
          <a:xfrm>
            <a:off x="8126361" y="1812463"/>
            <a:ext cx="516194" cy="694763"/>
          </a:xfrm>
          <a:custGeom>
            <a:avLst/>
            <a:gdLst>
              <a:gd name="connsiteX0" fmla="*/ 368710 w 516194"/>
              <a:gd name="connsiteY0" fmla="*/ 694763 h 694763"/>
              <a:gd name="connsiteX1" fmla="*/ 265471 w 516194"/>
              <a:gd name="connsiteY1" fmla="*/ 576776 h 694763"/>
              <a:gd name="connsiteX2" fmla="*/ 176981 w 516194"/>
              <a:gd name="connsiteY2" fmla="*/ 517782 h 694763"/>
              <a:gd name="connsiteX3" fmla="*/ 58994 w 516194"/>
              <a:gd name="connsiteY3" fmla="*/ 488285 h 694763"/>
              <a:gd name="connsiteX4" fmla="*/ 14749 w 516194"/>
              <a:gd name="connsiteY4" fmla="*/ 458789 h 694763"/>
              <a:gd name="connsiteX5" fmla="*/ 0 w 516194"/>
              <a:gd name="connsiteY5" fmla="*/ 414543 h 694763"/>
              <a:gd name="connsiteX6" fmla="*/ 58994 w 516194"/>
              <a:gd name="connsiteY6" fmla="*/ 296556 h 694763"/>
              <a:gd name="connsiteX7" fmla="*/ 501445 w 516194"/>
              <a:gd name="connsiteY7" fmla="*/ 281808 h 694763"/>
              <a:gd name="connsiteX8" fmla="*/ 516194 w 516194"/>
              <a:gd name="connsiteY8" fmla="*/ 237563 h 694763"/>
              <a:gd name="connsiteX9" fmla="*/ 501445 w 516194"/>
              <a:gd name="connsiteY9" fmla="*/ 193318 h 694763"/>
              <a:gd name="connsiteX10" fmla="*/ 368710 w 516194"/>
              <a:gd name="connsiteY10" fmla="*/ 75331 h 694763"/>
              <a:gd name="connsiteX11" fmla="*/ 324465 w 516194"/>
              <a:gd name="connsiteY11" fmla="*/ 60582 h 694763"/>
              <a:gd name="connsiteX12" fmla="*/ 162233 w 516194"/>
              <a:gd name="connsiteY12" fmla="*/ 45834 h 694763"/>
              <a:gd name="connsiteX13" fmla="*/ 117987 w 516194"/>
              <a:gd name="connsiteY13" fmla="*/ 31085 h 694763"/>
              <a:gd name="connsiteX14" fmla="*/ 44245 w 516194"/>
              <a:gd name="connsiteY14" fmla="*/ 1589 h 694763"/>
              <a:gd name="connsiteX15" fmla="*/ 0 w 516194"/>
              <a:gd name="connsiteY15" fmla="*/ 1589 h 694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6194" h="694763">
                <a:moveTo>
                  <a:pt x="368710" y="694763"/>
                </a:moveTo>
                <a:cubicBezTo>
                  <a:pt x="316759" y="608178"/>
                  <a:pt x="343161" y="631159"/>
                  <a:pt x="265471" y="576776"/>
                </a:cubicBezTo>
                <a:cubicBezTo>
                  <a:pt x="236429" y="556446"/>
                  <a:pt x="211373" y="526380"/>
                  <a:pt x="176981" y="517782"/>
                </a:cubicBezTo>
                <a:lnTo>
                  <a:pt x="58994" y="488285"/>
                </a:lnTo>
                <a:cubicBezTo>
                  <a:pt x="44246" y="478453"/>
                  <a:pt x="25822" y="472630"/>
                  <a:pt x="14749" y="458789"/>
                </a:cubicBezTo>
                <a:cubicBezTo>
                  <a:pt x="5037" y="446649"/>
                  <a:pt x="0" y="430089"/>
                  <a:pt x="0" y="414543"/>
                </a:cubicBezTo>
                <a:cubicBezTo>
                  <a:pt x="0" y="377320"/>
                  <a:pt x="338" y="301888"/>
                  <a:pt x="58994" y="296556"/>
                </a:cubicBezTo>
                <a:cubicBezTo>
                  <a:pt x="205954" y="283196"/>
                  <a:pt x="353961" y="286724"/>
                  <a:pt x="501445" y="281808"/>
                </a:cubicBezTo>
                <a:cubicBezTo>
                  <a:pt x="506361" y="267060"/>
                  <a:pt x="516194" y="253109"/>
                  <a:pt x="516194" y="237563"/>
                </a:cubicBezTo>
                <a:cubicBezTo>
                  <a:pt x="516194" y="222017"/>
                  <a:pt x="510989" y="205589"/>
                  <a:pt x="501445" y="193318"/>
                </a:cubicBezTo>
                <a:cubicBezTo>
                  <a:pt x="476567" y="161332"/>
                  <a:pt x="415309" y="98630"/>
                  <a:pt x="368710" y="75331"/>
                </a:cubicBezTo>
                <a:cubicBezTo>
                  <a:pt x="354805" y="68379"/>
                  <a:pt x="339855" y="62781"/>
                  <a:pt x="324465" y="60582"/>
                </a:cubicBezTo>
                <a:cubicBezTo>
                  <a:pt x="270710" y="52903"/>
                  <a:pt x="216310" y="50750"/>
                  <a:pt x="162233" y="45834"/>
                </a:cubicBezTo>
                <a:cubicBezTo>
                  <a:pt x="147484" y="40918"/>
                  <a:pt x="132544" y="36544"/>
                  <a:pt x="117987" y="31085"/>
                </a:cubicBezTo>
                <a:cubicBezTo>
                  <a:pt x="93199" y="21789"/>
                  <a:pt x="69929" y="8010"/>
                  <a:pt x="44245" y="1589"/>
                </a:cubicBezTo>
                <a:cubicBezTo>
                  <a:pt x="29937" y="-1988"/>
                  <a:pt x="14748" y="1589"/>
                  <a:pt x="0" y="1589"/>
                </a:cubicBezTo>
              </a:path>
            </a:pathLst>
          </a:custGeom>
          <a:noFill/>
          <a:ln w="6032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7211961" y="1283110"/>
            <a:ext cx="943897" cy="619432"/>
          </a:xfrm>
          <a:custGeom>
            <a:avLst/>
            <a:gdLst>
              <a:gd name="connsiteX0" fmla="*/ 707923 w 943897"/>
              <a:gd name="connsiteY0" fmla="*/ 162232 h 619432"/>
              <a:gd name="connsiteX1" fmla="*/ 693174 w 943897"/>
              <a:gd name="connsiteY1" fmla="*/ 73742 h 619432"/>
              <a:gd name="connsiteX2" fmla="*/ 648929 w 943897"/>
              <a:gd name="connsiteY2" fmla="*/ 44245 h 619432"/>
              <a:gd name="connsiteX3" fmla="*/ 486697 w 943897"/>
              <a:gd name="connsiteY3" fmla="*/ 14748 h 619432"/>
              <a:gd name="connsiteX4" fmla="*/ 206478 w 943897"/>
              <a:gd name="connsiteY4" fmla="*/ 29496 h 619432"/>
              <a:gd name="connsiteX5" fmla="*/ 162233 w 943897"/>
              <a:gd name="connsiteY5" fmla="*/ 44245 h 619432"/>
              <a:gd name="connsiteX6" fmla="*/ 73742 w 943897"/>
              <a:gd name="connsiteY6" fmla="*/ 103238 h 619432"/>
              <a:gd name="connsiteX7" fmla="*/ 29497 w 943897"/>
              <a:gd name="connsiteY7" fmla="*/ 191729 h 619432"/>
              <a:gd name="connsiteX8" fmla="*/ 0 w 943897"/>
              <a:gd name="connsiteY8" fmla="*/ 353961 h 619432"/>
              <a:gd name="connsiteX9" fmla="*/ 58994 w 943897"/>
              <a:gd name="connsiteY9" fmla="*/ 457200 h 619432"/>
              <a:gd name="connsiteX10" fmla="*/ 88491 w 943897"/>
              <a:gd name="connsiteY10" fmla="*/ 501445 h 619432"/>
              <a:gd name="connsiteX11" fmla="*/ 147484 w 943897"/>
              <a:gd name="connsiteY11" fmla="*/ 516193 h 619432"/>
              <a:gd name="connsiteX12" fmla="*/ 206478 w 943897"/>
              <a:gd name="connsiteY12" fmla="*/ 545690 h 619432"/>
              <a:gd name="connsiteX13" fmla="*/ 265471 w 943897"/>
              <a:gd name="connsiteY13" fmla="*/ 560438 h 619432"/>
              <a:gd name="connsiteX14" fmla="*/ 309716 w 943897"/>
              <a:gd name="connsiteY14" fmla="*/ 589935 h 619432"/>
              <a:gd name="connsiteX15" fmla="*/ 427704 w 943897"/>
              <a:gd name="connsiteY15" fmla="*/ 619432 h 619432"/>
              <a:gd name="connsiteX16" fmla="*/ 781665 w 943897"/>
              <a:gd name="connsiteY16" fmla="*/ 604684 h 619432"/>
              <a:gd name="connsiteX17" fmla="*/ 840658 w 943897"/>
              <a:gd name="connsiteY17" fmla="*/ 589935 h 619432"/>
              <a:gd name="connsiteX18" fmla="*/ 899652 w 943897"/>
              <a:gd name="connsiteY18" fmla="*/ 545690 h 619432"/>
              <a:gd name="connsiteX19" fmla="*/ 943897 w 943897"/>
              <a:gd name="connsiteY19" fmla="*/ 398206 h 619432"/>
              <a:gd name="connsiteX20" fmla="*/ 929149 w 943897"/>
              <a:gd name="connsiteY20" fmla="*/ 191729 h 619432"/>
              <a:gd name="connsiteX21" fmla="*/ 811162 w 943897"/>
              <a:gd name="connsiteY21" fmla="*/ 88490 h 619432"/>
              <a:gd name="connsiteX22" fmla="*/ 663678 w 943897"/>
              <a:gd name="connsiteY22" fmla="*/ 44245 h 619432"/>
              <a:gd name="connsiteX23" fmla="*/ 619433 w 943897"/>
              <a:gd name="connsiteY23" fmla="*/ 29496 h 619432"/>
              <a:gd name="connsiteX24" fmla="*/ 530942 w 943897"/>
              <a:gd name="connsiteY24" fmla="*/ 0 h 619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943897" h="619432">
                <a:moveTo>
                  <a:pt x="707923" y="162232"/>
                </a:moveTo>
                <a:cubicBezTo>
                  <a:pt x="703007" y="132735"/>
                  <a:pt x="706547" y="100489"/>
                  <a:pt x="693174" y="73742"/>
                </a:cubicBezTo>
                <a:cubicBezTo>
                  <a:pt x="685247" y="57888"/>
                  <a:pt x="664783" y="52172"/>
                  <a:pt x="648929" y="44245"/>
                </a:cubicBezTo>
                <a:cubicBezTo>
                  <a:pt x="603457" y="21508"/>
                  <a:pt x="527375" y="19833"/>
                  <a:pt x="486697" y="14748"/>
                </a:cubicBezTo>
                <a:cubicBezTo>
                  <a:pt x="393291" y="19664"/>
                  <a:pt x="299629" y="21028"/>
                  <a:pt x="206478" y="29496"/>
                </a:cubicBezTo>
                <a:cubicBezTo>
                  <a:pt x="190996" y="30903"/>
                  <a:pt x="175823" y="36695"/>
                  <a:pt x="162233" y="44245"/>
                </a:cubicBezTo>
                <a:cubicBezTo>
                  <a:pt x="131243" y="61461"/>
                  <a:pt x="73742" y="103238"/>
                  <a:pt x="73742" y="103238"/>
                </a:cubicBezTo>
                <a:cubicBezTo>
                  <a:pt x="50126" y="138663"/>
                  <a:pt x="37129" y="149749"/>
                  <a:pt x="29497" y="191729"/>
                </a:cubicBezTo>
                <a:cubicBezTo>
                  <a:pt x="-3854" y="375164"/>
                  <a:pt x="33824" y="252495"/>
                  <a:pt x="0" y="353961"/>
                </a:cubicBezTo>
                <a:cubicBezTo>
                  <a:pt x="23874" y="449455"/>
                  <a:pt x="-3768" y="381886"/>
                  <a:pt x="58994" y="457200"/>
                </a:cubicBezTo>
                <a:cubicBezTo>
                  <a:pt x="70342" y="470817"/>
                  <a:pt x="73743" y="491613"/>
                  <a:pt x="88491" y="501445"/>
                </a:cubicBezTo>
                <a:cubicBezTo>
                  <a:pt x="105356" y="512688"/>
                  <a:pt x="127820" y="511277"/>
                  <a:pt x="147484" y="516193"/>
                </a:cubicBezTo>
                <a:cubicBezTo>
                  <a:pt x="167149" y="526025"/>
                  <a:pt x="185892" y="537970"/>
                  <a:pt x="206478" y="545690"/>
                </a:cubicBezTo>
                <a:cubicBezTo>
                  <a:pt x="225457" y="552807"/>
                  <a:pt x="246840" y="552453"/>
                  <a:pt x="265471" y="560438"/>
                </a:cubicBezTo>
                <a:cubicBezTo>
                  <a:pt x="281763" y="567420"/>
                  <a:pt x="293058" y="583877"/>
                  <a:pt x="309716" y="589935"/>
                </a:cubicBezTo>
                <a:cubicBezTo>
                  <a:pt x="347815" y="603789"/>
                  <a:pt x="388375" y="609600"/>
                  <a:pt x="427704" y="619432"/>
                </a:cubicBezTo>
                <a:cubicBezTo>
                  <a:pt x="545691" y="614516"/>
                  <a:pt x="663876" y="613098"/>
                  <a:pt x="781665" y="604684"/>
                </a:cubicBezTo>
                <a:cubicBezTo>
                  <a:pt x="801883" y="603240"/>
                  <a:pt x="822528" y="599000"/>
                  <a:pt x="840658" y="589935"/>
                </a:cubicBezTo>
                <a:cubicBezTo>
                  <a:pt x="862644" y="578942"/>
                  <a:pt x="879987" y="560438"/>
                  <a:pt x="899652" y="545690"/>
                </a:cubicBezTo>
                <a:cubicBezTo>
                  <a:pt x="935559" y="437970"/>
                  <a:pt x="921608" y="487364"/>
                  <a:pt x="943897" y="398206"/>
                </a:cubicBezTo>
                <a:cubicBezTo>
                  <a:pt x="938981" y="329380"/>
                  <a:pt x="941140" y="259680"/>
                  <a:pt x="929149" y="191729"/>
                </a:cubicBezTo>
                <a:cubicBezTo>
                  <a:pt x="921621" y="149072"/>
                  <a:pt x="831132" y="95147"/>
                  <a:pt x="811162" y="88490"/>
                </a:cubicBezTo>
                <a:cubicBezTo>
                  <a:pt x="600836" y="18381"/>
                  <a:pt x="819725" y="88830"/>
                  <a:pt x="663678" y="44245"/>
                </a:cubicBezTo>
                <a:cubicBezTo>
                  <a:pt x="648730" y="39974"/>
                  <a:pt x="634609" y="32868"/>
                  <a:pt x="619433" y="29496"/>
                </a:cubicBezTo>
                <a:cubicBezTo>
                  <a:pt x="526093" y="8754"/>
                  <a:pt x="530942" y="45504"/>
                  <a:pt x="530942" y="0"/>
                </a:cubicBezTo>
              </a:path>
            </a:pathLst>
          </a:custGeom>
          <a:noFill/>
          <a:ln w="603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8467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citel\Desktop\Khorelova\fotky\Chorvatsko 2011\Motovun\DSC_018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-11968" y="786809"/>
            <a:ext cx="9133367" cy="6071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201740"/>
            <a:ext cx="6804248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 algn="ctr"/>
            <a:r>
              <a:rPr lang="cs-CZ" sz="3200" b="1" dirty="0">
                <a:solidFill>
                  <a:prstClr val="black"/>
                </a:solidFill>
              </a:rPr>
              <a:t>Jak se složky krajiny ovlivňují</a:t>
            </a:r>
            <a:r>
              <a:rPr lang="cs-CZ" sz="3200" dirty="0">
                <a:solidFill>
                  <a:prstClr val="black"/>
                </a:solidFill>
              </a:rPr>
              <a:t>?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8292724" y="372471"/>
            <a:ext cx="828675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7504" y="1484784"/>
            <a:ext cx="3876675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69716" y="1703055"/>
            <a:ext cx="293413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Voda se vypařuje  do atmosféry</a:t>
            </a:r>
          </a:p>
        </p:txBody>
      </p:sp>
    </p:spTree>
    <p:extLst>
      <p:ext uri="{BB962C8B-B14F-4D97-AF65-F5344CB8AC3E}">
        <p14:creationId xmlns:p14="http://schemas.microsoft.com/office/powerpoint/2010/main" xmlns="" val="628429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32034" y="3334494"/>
            <a:ext cx="3876675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C:\Users\Ucitel\Desktop\Khorelova\fotky\Z Slovenský raj 2007\P5061422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102690" y="0"/>
            <a:ext cx="5143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18984" y="3552765"/>
            <a:ext cx="312184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Voda umožňuje existenci biosféry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26015" y="1320517"/>
            <a:ext cx="3876675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18984" y="1538788"/>
            <a:ext cx="350425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Dopadá zpátky na zem ve formě srážek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2513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ětiúhelník 3"/>
          <p:cNvSpPr/>
          <p:nvPr/>
        </p:nvSpPr>
        <p:spPr>
          <a:xfrm>
            <a:off x="160990" y="2636912"/>
            <a:ext cx="3853905" cy="136815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Ucitel\Desktop\Khorelova\fotky\Z-Salcbursko 2008\Snímek 189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014895" y="50577"/>
            <a:ext cx="5124760" cy="6833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0990" y="2636912"/>
            <a:ext cx="34563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Tekoucí voda vymílá (eroduje) litosféru </a:t>
            </a:r>
            <a:r>
              <a:rPr lang="cs-CZ" sz="2800" dirty="0" smtClean="0"/>
              <a:t>              a </a:t>
            </a:r>
            <a:r>
              <a:rPr lang="cs-CZ" sz="2800" dirty="0" err="1" smtClean="0"/>
              <a:t>pedosféru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64341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" y="-20919"/>
            <a:ext cx="9144000" cy="6878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89627" y="214732"/>
            <a:ext cx="5215029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234657"/>
            <a:ext cx="46085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Částečky litosféry a </a:t>
            </a:r>
            <a:r>
              <a:rPr lang="cs-CZ" sz="2800" dirty="0" err="1" smtClean="0">
                <a:solidFill>
                  <a:prstClr val="black"/>
                </a:solidFill>
              </a:rPr>
              <a:t>pedosféry</a:t>
            </a:r>
            <a:r>
              <a:rPr lang="cs-CZ" sz="2800" dirty="0" smtClean="0">
                <a:solidFill>
                  <a:prstClr val="black"/>
                </a:solidFill>
              </a:rPr>
              <a:t> se usadí na pevnině, či na dně moří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2356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Ucitel\Desktop\Khorelova\fotky\Chorvatsko 2011\Pula\DSC_079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1470" y="782007"/>
            <a:ext cx="9133367" cy="6071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1470" y="260648"/>
            <a:ext cx="5211763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66303"/>
            <a:ext cx="41106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Takto vzniklé usazeniny použije člověk na stavbu svých sídel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91532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Ucitel\Desktop\Khorelova\fotky\Chorvatsko 2011\Motovun\DSC_0235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633" y="786809"/>
            <a:ext cx="9133367" cy="6071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0" y="91484"/>
            <a:ext cx="5211763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309755"/>
            <a:ext cx="376844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Člověk přírodní sféru přetváří a ovlivňuje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4541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804248" y="0"/>
            <a:ext cx="1474787" cy="1474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sféry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litosféra 	- kamenný povrch Země</a:t>
            </a:r>
          </a:p>
          <a:p>
            <a:r>
              <a:rPr lang="cs-CZ" sz="3200" dirty="0" smtClean="0"/>
              <a:t>atmosféra 	- </a:t>
            </a:r>
            <a:r>
              <a:rPr lang="cs-CZ" sz="3200" dirty="0"/>
              <a:t>plynný </a:t>
            </a:r>
            <a:r>
              <a:rPr lang="cs-CZ" sz="3200" dirty="0" smtClean="0"/>
              <a:t>obal</a:t>
            </a:r>
          </a:p>
          <a:p>
            <a:r>
              <a:rPr lang="cs-CZ" sz="3200" dirty="0"/>
              <a:t>h</a:t>
            </a:r>
            <a:r>
              <a:rPr lang="cs-CZ" sz="3200" dirty="0" smtClean="0"/>
              <a:t>ydrosféra	- voda na Zemi</a:t>
            </a:r>
          </a:p>
          <a:p>
            <a:r>
              <a:rPr lang="cs-CZ" sz="3200" dirty="0"/>
              <a:t>b</a:t>
            </a:r>
            <a:r>
              <a:rPr lang="cs-CZ" sz="3200" dirty="0" smtClean="0"/>
              <a:t>iosféra		- všechny živé organismy</a:t>
            </a:r>
          </a:p>
          <a:p>
            <a:r>
              <a:rPr lang="cs-CZ" sz="3200" dirty="0" err="1"/>
              <a:t>p</a:t>
            </a:r>
            <a:r>
              <a:rPr lang="cs-CZ" sz="3200" dirty="0" err="1" smtClean="0"/>
              <a:t>edosféra</a:t>
            </a:r>
            <a:r>
              <a:rPr lang="cs-CZ" sz="3200" dirty="0" smtClean="0"/>
              <a:t>	- vrstva půdy</a:t>
            </a:r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Navzájem se ovlivňují.</a:t>
            </a:r>
          </a:p>
          <a:p>
            <a:pPr marL="109728" indent="0">
              <a:buNone/>
            </a:pPr>
            <a:r>
              <a:rPr lang="cs-CZ" sz="3200" dirty="0" smtClean="0"/>
              <a:t>Člověk vytváří kulturní sféru a mění přírodní krajiny.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8024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Spoj, co k sobě patří, piš </a:t>
            </a:r>
            <a:br>
              <a:rPr lang="cs-CZ" dirty="0" smtClean="0"/>
            </a:br>
            <a:r>
              <a:rPr lang="cs-CZ" dirty="0" smtClean="0"/>
              <a:t>do sešitu: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89494" y="2175640"/>
            <a:ext cx="3178696" cy="4525963"/>
          </a:xfrm>
        </p:spPr>
        <p:txBody>
          <a:bodyPr/>
          <a:lstStyle/>
          <a:p>
            <a:r>
              <a:rPr lang="cs-CZ" sz="2800" i="1" dirty="0" smtClean="0"/>
              <a:t>Štítarský potok</a:t>
            </a:r>
          </a:p>
          <a:p>
            <a:r>
              <a:rPr lang="cs-CZ" sz="2800" i="1" dirty="0"/>
              <a:t>z</a:t>
            </a:r>
            <a:r>
              <a:rPr lang="cs-CZ" sz="2800" i="1" dirty="0" smtClean="0"/>
              <a:t>ápadní vítr</a:t>
            </a:r>
          </a:p>
          <a:p>
            <a:r>
              <a:rPr lang="cs-CZ" sz="2800" i="1" dirty="0" smtClean="0"/>
              <a:t>ruda železa</a:t>
            </a:r>
          </a:p>
          <a:p>
            <a:r>
              <a:rPr lang="cs-CZ" sz="2800" i="1" dirty="0"/>
              <a:t>b</a:t>
            </a:r>
            <a:r>
              <a:rPr lang="cs-CZ" sz="2800" i="1" dirty="0" smtClean="0"/>
              <a:t>akterie</a:t>
            </a:r>
          </a:p>
          <a:p>
            <a:r>
              <a:rPr lang="cs-CZ" sz="2800" i="1" dirty="0"/>
              <a:t>č</a:t>
            </a:r>
            <a:r>
              <a:rPr lang="cs-CZ" sz="2800" i="1" dirty="0" smtClean="0"/>
              <a:t>ernozem</a:t>
            </a:r>
          </a:p>
          <a:p>
            <a:r>
              <a:rPr lang="cs-CZ" sz="2800" i="1" dirty="0" smtClean="0"/>
              <a:t>sněhová vločka</a:t>
            </a:r>
          </a:p>
          <a:p>
            <a:r>
              <a:rPr lang="cs-CZ" sz="2800" i="1" dirty="0"/>
              <a:t>o</a:t>
            </a:r>
            <a:r>
              <a:rPr lang="cs-CZ" sz="2800" i="1" dirty="0" smtClean="0"/>
              <a:t>rel skalní</a:t>
            </a:r>
          </a:p>
          <a:p>
            <a:r>
              <a:rPr lang="cs-CZ" sz="2800" i="1" dirty="0" smtClean="0"/>
              <a:t>Černé moře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6923" y="2177832"/>
            <a:ext cx="3456384" cy="424731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cs-CZ" sz="3600" b="1" dirty="0"/>
              <a:t>a</a:t>
            </a:r>
            <a:r>
              <a:rPr lang="cs-CZ" sz="3600" b="1" dirty="0" smtClean="0"/>
              <a:t>tmosféra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cs-CZ" sz="3600" b="1" dirty="0"/>
              <a:t>h</a:t>
            </a:r>
            <a:r>
              <a:rPr lang="cs-CZ" sz="3600" b="1" dirty="0" smtClean="0"/>
              <a:t>ydrosféra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cs-CZ" sz="3600" b="1" dirty="0" err="1" smtClean="0"/>
              <a:t>pedosféra</a:t>
            </a:r>
            <a:endParaRPr lang="cs-CZ" sz="3600" b="1" dirty="0" smtClean="0"/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cs-CZ" sz="3600" b="1" dirty="0" smtClean="0"/>
              <a:t>litosféra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cs-CZ" sz="3600" b="1" dirty="0" smtClean="0"/>
              <a:t>biosféra</a:t>
            </a:r>
            <a:endParaRPr lang="cs-CZ" sz="36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740352" y="373880"/>
            <a:ext cx="828675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511551" y="788218"/>
            <a:ext cx="1474787" cy="1474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79436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25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75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15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325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 si odpovědi: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201314"/>
            <a:ext cx="3456384" cy="546348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742950" indent="-742950">
              <a:lnSpc>
                <a:spcPct val="200000"/>
              </a:lnSpc>
              <a:buFont typeface="+mj-lt"/>
              <a:buAutoNum type="arabicPeriod"/>
            </a:pPr>
            <a:r>
              <a:rPr lang="cs-CZ" sz="3600" b="1" dirty="0">
                <a:solidFill>
                  <a:prstClr val="black"/>
                </a:solidFill>
              </a:rPr>
              <a:t>a</a:t>
            </a:r>
            <a:r>
              <a:rPr lang="cs-CZ" sz="3600" b="1" dirty="0" smtClean="0">
                <a:solidFill>
                  <a:prstClr val="black"/>
                </a:solidFill>
              </a:rPr>
              <a:t>tmosféra</a:t>
            </a:r>
          </a:p>
          <a:p>
            <a:pPr marL="742950" indent="-742950">
              <a:lnSpc>
                <a:spcPct val="200000"/>
              </a:lnSpc>
              <a:buFont typeface="+mj-lt"/>
              <a:buAutoNum type="arabicPeriod"/>
            </a:pPr>
            <a:r>
              <a:rPr lang="cs-CZ" sz="3600" b="1" dirty="0">
                <a:solidFill>
                  <a:prstClr val="black"/>
                </a:solidFill>
              </a:rPr>
              <a:t>h</a:t>
            </a:r>
            <a:r>
              <a:rPr lang="cs-CZ" sz="3600" b="1" dirty="0" smtClean="0">
                <a:solidFill>
                  <a:prstClr val="black"/>
                </a:solidFill>
              </a:rPr>
              <a:t>ydrosféra</a:t>
            </a:r>
          </a:p>
          <a:p>
            <a:pPr marL="742950" indent="-742950">
              <a:lnSpc>
                <a:spcPct val="200000"/>
              </a:lnSpc>
              <a:buFont typeface="+mj-lt"/>
              <a:buAutoNum type="arabicPeriod"/>
            </a:pPr>
            <a:r>
              <a:rPr lang="cs-CZ" sz="3600" b="1" dirty="0" err="1" smtClean="0">
                <a:solidFill>
                  <a:prstClr val="black"/>
                </a:solidFill>
              </a:rPr>
              <a:t>pedosféra</a:t>
            </a:r>
            <a:endParaRPr lang="cs-CZ" sz="3600" b="1" dirty="0" smtClean="0">
              <a:solidFill>
                <a:prstClr val="black"/>
              </a:solidFill>
            </a:endParaRPr>
          </a:p>
          <a:p>
            <a:pPr marL="742950" indent="-742950">
              <a:lnSpc>
                <a:spcPct val="200000"/>
              </a:lnSpc>
              <a:buFont typeface="+mj-lt"/>
              <a:buAutoNum type="arabicPeriod"/>
            </a:pPr>
            <a:r>
              <a:rPr lang="cs-CZ" sz="3600" b="1" dirty="0" smtClean="0">
                <a:solidFill>
                  <a:prstClr val="black"/>
                </a:solidFill>
              </a:rPr>
              <a:t>litosféra</a:t>
            </a:r>
          </a:p>
          <a:p>
            <a:pPr marL="742950" indent="-742950">
              <a:lnSpc>
                <a:spcPct val="200000"/>
              </a:lnSpc>
              <a:buFont typeface="+mj-lt"/>
              <a:buAutoNum type="arabicPeriod"/>
            </a:pPr>
            <a:r>
              <a:rPr lang="cs-CZ" sz="3600" b="1" dirty="0" smtClean="0">
                <a:solidFill>
                  <a:prstClr val="black"/>
                </a:solidFill>
              </a:rPr>
              <a:t>biosféra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 rot="10800000">
            <a:off x="4283968" y="3641805"/>
            <a:ext cx="4680520" cy="86409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Pětiúhelník 15"/>
          <p:cNvSpPr/>
          <p:nvPr/>
        </p:nvSpPr>
        <p:spPr>
          <a:xfrm rot="10800000">
            <a:off x="4283988" y="4797152"/>
            <a:ext cx="4680520" cy="86409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Pětiúhelník 16"/>
          <p:cNvSpPr/>
          <p:nvPr/>
        </p:nvSpPr>
        <p:spPr>
          <a:xfrm rot="10800000">
            <a:off x="4283988" y="2564904"/>
            <a:ext cx="4680520" cy="86409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Pětiúhelník 17"/>
          <p:cNvSpPr/>
          <p:nvPr/>
        </p:nvSpPr>
        <p:spPr>
          <a:xfrm rot="10800000">
            <a:off x="4283988" y="5850850"/>
            <a:ext cx="4680520" cy="86409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Pětiúhelník 18"/>
          <p:cNvSpPr/>
          <p:nvPr/>
        </p:nvSpPr>
        <p:spPr>
          <a:xfrm rot="10800000">
            <a:off x="4225891" y="1423881"/>
            <a:ext cx="4680520" cy="86409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35996" y="1594318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ápadní vítr, (sněhová vločka)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2519897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Štítarský potok, Černé moře, (sněhová vločka)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85204" y="3812243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černozem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0032" y="496759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</a:t>
            </a:r>
            <a:r>
              <a:rPr lang="cs-CZ" sz="2800" dirty="0" smtClean="0"/>
              <a:t>uda železa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60032" y="6021288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akterie, orel skalní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6407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20" grpId="0"/>
      <p:bldP spid="21" grpId="0"/>
      <p:bldP spid="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Přemýšlejte, použijte atlas: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320480"/>
          </a:xfrm>
        </p:spPr>
        <p:txBody>
          <a:bodyPr>
            <a:noAutofit/>
          </a:bodyPr>
          <a:lstStyle/>
          <a:p>
            <a:r>
              <a:rPr lang="cs-CZ" sz="3200" dirty="0" smtClean="0"/>
              <a:t>Kde na Zemi zůstaly přírodní sféry Země nedotknuté přímým zásahem člověka?</a:t>
            </a:r>
          </a:p>
          <a:p>
            <a:r>
              <a:rPr lang="cs-CZ" sz="3200" dirty="0" smtClean="0"/>
              <a:t>Obklopují nás v našem bydlišti spíše 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přírodní, či kulturní krajinné složky?</a:t>
            </a:r>
          </a:p>
          <a:p>
            <a:r>
              <a:rPr lang="cs-CZ" sz="3200" dirty="0" smtClean="0"/>
              <a:t>Jak může současná lidská společnost </a:t>
            </a:r>
          </a:p>
          <a:p>
            <a:pPr marL="109728" indent="0">
              <a:buNone/>
            </a:pPr>
            <a:r>
              <a:rPr lang="cs-CZ" sz="3200" dirty="0" smtClean="0"/>
              <a:t>   chránit přírodní krajiny?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898500" y="260648"/>
            <a:ext cx="12255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45396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  <a:effectLst/>
                <a:latin typeface="+mj-lt"/>
              </a:rPr>
              <a:t>POUŽITÉ ZDROJE INFORMACÍ</a:t>
            </a:r>
            <a:endParaRPr lang="cs-CZ" sz="4000" dirty="0">
              <a:solidFill>
                <a:schemeClr val="tx2">
                  <a:lumMod val="75000"/>
                </a:schemeClr>
              </a:solidFill>
              <a:effectLst/>
              <a:latin typeface="+mj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2564904"/>
            <a:ext cx="8136904" cy="1396751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Všechny fotografie jsou autorky vlastní</a:t>
            </a:r>
          </a:p>
          <a:p>
            <a:r>
              <a:rPr lang="cs-CZ" sz="2000" dirty="0"/>
              <a:t>DOWNS, Roger M., et al. </a:t>
            </a:r>
            <a:r>
              <a:rPr lang="cs-CZ" sz="2000" i="1" dirty="0"/>
              <a:t>Almanach geografie</a:t>
            </a:r>
            <a:r>
              <a:rPr lang="cs-CZ" sz="2000" dirty="0"/>
              <a:t>. 1. Praha : </a:t>
            </a:r>
            <a:r>
              <a:rPr lang="cs-CZ" sz="2000" dirty="0" err="1"/>
              <a:t>Sanoma</a:t>
            </a:r>
            <a:r>
              <a:rPr lang="cs-CZ" sz="2000" dirty="0"/>
              <a:t> </a:t>
            </a:r>
            <a:r>
              <a:rPr lang="cs-CZ" sz="2000" dirty="0" err="1"/>
              <a:t>Magazines</a:t>
            </a:r>
            <a:r>
              <a:rPr lang="cs-CZ" sz="2000" dirty="0"/>
              <a:t>, </a:t>
            </a:r>
            <a:r>
              <a:rPr lang="cs-CZ" sz="2000" dirty="0" err="1"/>
              <a:t>spol.s</a:t>
            </a:r>
            <a:r>
              <a:rPr lang="cs-CZ" sz="2000" dirty="0"/>
              <a:t> r. o., 2006. 496 s.</a:t>
            </a:r>
          </a:p>
          <a:p>
            <a:endParaRPr lang="cs-CZ" sz="2000" dirty="0" smtClean="0">
              <a:hlinkClick r:id="rId2"/>
            </a:endParaRPr>
          </a:p>
          <a:p>
            <a:endParaRPr lang="cs-CZ" sz="2000" dirty="0" smtClean="0">
              <a:hlinkClick r:id="rId2"/>
            </a:endParaRP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051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205</TotalTime>
  <Words>257</Words>
  <Application>Microsoft Office PowerPoint</Application>
  <PresentationFormat>Předvádění na obrazovce (4:3)</PresentationFormat>
  <Paragraphs>89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Silk</vt:lpstr>
      <vt:lpstr>Snímek 1</vt:lpstr>
      <vt:lpstr>PŘÍRODNÍ SFÉRY ZEMĚ</vt:lpstr>
      <vt:lpstr>Vysvětlivky k práci: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Přírodní sféry Země</vt:lpstr>
      <vt:lpstr>Spoj, co k sobě patří, piš  do sešitu:</vt:lpstr>
      <vt:lpstr>Zkontroluj si odpovědi:</vt:lpstr>
      <vt:lpstr>Přemýšlejte, použijte atlas:</vt:lpstr>
      <vt:lpstr>POUŽITÉ ZDROJE INFORMACÍ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20</cp:revision>
  <dcterms:created xsi:type="dcterms:W3CDTF">2012-10-18T18:11:15Z</dcterms:created>
  <dcterms:modified xsi:type="dcterms:W3CDTF">2013-01-29T18:14:31Z</dcterms:modified>
</cp:coreProperties>
</file>