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EC3CA-3A74-4BE3-9B81-3DF95EED025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E6A7E-A5D7-4D33-8985-EEBB1F7528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38132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E6A7E-A5D7-4D33-8985-EEBB1F7528AC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&amp;ved=1t:429,r:9,s:0,i:106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hyperlink" Target=",i:109" TargetMode="External"/><Relationship Id="rId4" Type="http://schemas.openxmlformats.org/officeDocument/2006/relationships/hyperlink" Target="http://www.priroda.cz/clanky.php?detail=1728&amp;stranka=3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:103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hyperlink" Target="111" TargetMode="External"/><Relationship Id="rId4" Type="http://schemas.openxmlformats.org/officeDocument/2006/relationships/hyperlink" Target=",r:3,s:0,i:88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tadella.cz/cenia/index.php?p=mapa_obrazku&amp;site=puda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hyperlink" Target=",r:79,s:100,i:241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</a:t>
            </a:r>
            <a:r>
              <a:rPr lang="cs-CZ" b="1" smtClean="0">
                <a:latin typeface="Garamond" pitchFamily="18" charset="0"/>
                <a:cs typeface="Times New Roman" pitchFamily="18" charset="0"/>
              </a:rPr>
              <a:t>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07_38_Prvouka_Půda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se vznikem a složením půdy. Slouží k základnímu 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786058"/>
            <a:ext cx="7772400" cy="1470025"/>
          </a:xfrm>
        </p:spPr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mph" presetSubtype="7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 override="childStyl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0722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Půda pokrývá povrch zemské kůry.  </a:t>
            </a:r>
          </a:p>
          <a:p>
            <a:pPr>
              <a:buNone/>
            </a:pPr>
            <a:r>
              <a:rPr lang="cs-CZ" dirty="0" smtClean="0"/>
              <a:t>Vzniká zvětráváním a rozpadem nerostů a hornin a působením půdních organizmů.</a:t>
            </a:r>
            <a:endParaRPr lang="cs-CZ" dirty="0"/>
          </a:p>
        </p:txBody>
      </p:sp>
      <p:pic>
        <p:nvPicPr>
          <p:cNvPr id="14338" name="Picture 2" descr="http://geologie.vsb.cz/geomorfologie/Prednasky/8_obrazky/8_1_zvetravani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214554"/>
            <a:ext cx="4752975" cy="3886201"/>
          </a:xfrm>
          <a:prstGeom prst="rect">
            <a:avLst/>
          </a:prstGeom>
          <a:noFill/>
        </p:spPr>
      </p:pic>
      <p:pic>
        <p:nvPicPr>
          <p:cNvPr id="14340" name="Picture 4" descr="http://i.lidovky.cz/pes/11/081/pnesd/WAG3cfead_Jir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2071678"/>
            <a:ext cx="3057525" cy="3800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16859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Humus – je složen ze zbytků odumřelých těl rostlin a živočichů.</a:t>
            </a:r>
          </a:p>
          <a:p>
            <a:pPr>
              <a:buNone/>
            </a:pPr>
            <a:r>
              <a:rPr lang="cs-CZ" dirty="0" smtClean="0"/>
              <a:t>Tmavá vrchní část půdy.</a:t>
            </a:r>
            <a:endParaRPr lang="cs-CZ" dirty="0"/>
          </a:p>
        </p:txBody>
      </p:sp>
      <p:pic>
        <p:nvPicPr>
          <p:cNvPr id="13314" name="Picture 2" descr="http://www.ezeedictionary.com/imagedict/h/hum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3000372"/>
            <a:ext cx="5072058" cy="3499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428604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Vlastní půda – zvětralá část nerostů a hornin.</a:t>
            </a:r>
            <a:endParaRPr lang="cs-CZ" dirty="0"/>
          </a:p>
        </p:txBody>
      </p:sp>
      <p:pic>
        <p:nvPicPr>
          <p:cNvPr id="12290" name="Picture 2" descr="http://www.exa-emtechnologie.cz/obrazky/puda-lo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142984"/>
            <a:ext cx="3929090" cy="2946818"/>
          </a:xfrm>
          <a:prstGeom prst="rect">
            <a:avLst/>
          </a:prstGeom>
          <a:noFill/>
        </p:spPr>
      </p:pic>
      <p:pic>
        <p:nvPicPr>
          <p:cNvPr id="12292" name="Picture 4" descr="http://www.cittadella.cz/cenia/sites/images/puda/puda_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08" y="4357694"/>
            <a:ext cx="6438900" cy="22098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357166"/>
            <a:ext cx="8229600" cy="12572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Nejhlubší vrstva – původní pevná hornina – matečná hornina.</a:t>
            </a:r>
            <a:endParaRPr lang="cs-CZ" dirty="0"/>
          </a:p>
        </p:txBody>
      </p:sp>
      <p:pic>
        <p:nvPicPr>
          <p:cNvPr id="11266" name="Picture 2" descr="http://www.prazskestezky.cz/kunrat/obr/sut_l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500174"/>
            <a:ext cx="2857520" cy="4929222"/>
          </a:xfrm>
          <a:prstGeom prst="rect">
            <a:avLst/>
          </a:prstGeom>
          <a:noFill/>
        </p:spPr>
      </p:pic>
      <p:pic>
        <p:nvPicPr>
          <p:cNvPr id="11268" name="Picture 4" descr="http://www.priroda.cz/clanky/foto/svycarsko-skal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2393148"/>
            <a:ext cx="4429156" cy="3321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Živé organizmy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229600" cy="54291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Půdní bakterie, houby, rostliny, živočichové</a:t>
            </a:r>
            <a:endParaRPr lang="cs-CZ" dirty="0"/>
          </a:p>
        </p:txBody>
      </p:sp>
      <p:pic>
        <p:nvPicPr>
          <p:cNvPr id="10242" name="Picture 2" descr="http://www.bio-info.cz/uploads/images/Kompost/__iv__n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928802"/>
            <a:ext cx="2880510" cy="4643446"/>
          </a:xfrm>
          <a:prstGeom prst="rect">
            <a:avLst/>
          </a:prstGeom>
          <a:noFill/>
        </p:spPr>
      </p:pic>
      <p:pic>
        <p:nvPicPr>
          <p:cNvPr id="10244" name="Picture 4" descr="http://www.uel.cz/download/Multimedialni_ucebni_text/images/5.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2500306"/>
            <a:ext cx="3872707" cy="30956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Vrstvy půdy</a:t>
            </a:r>
            <a:endParaRPr lang="cs-CZ" dirty="0"/>
          </a:p>
        </p:txBody>
      </p:sp>
      <p:pic>
        <p:nvPicPr>
          <p:cNvPr id="9218" name="Picture 2" descr="http://ucebnice.enviregion.cz/userFiles/puda/pudni_horizonty_zdroj_auto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1268000"/>
            <a:ext cx="6310314" cy="4732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jílovitá</a:t>
            </a:r>
            <a:endParaRPr lang="cs-CZ" dirty="0"/>
          </a:p>
        </p:txBody>
      </p:sp>
      <p:pic>
        <p:nvPicPr>
          <p:cNvPr id="8194" name="Picture 2" descr="http://img.ceskyinternet.cz/clanky/odstavce/19348-538420-2_shutterstock_5679789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2285992"/>
            <a:ext cx="5715000" cy="3609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67"/>
            <a:ext cx="8229600" cy="78581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hlinitá</a:t>
            </a:r>
            <a:endParaRPr lang="cs-CZ" dirty="0"/>
          </a:p>
        </p:txBody>
      </p:sp>
      <p:pic>
        <p:nvPicPr>
          <p:cNvPr id="7172" name="Picture 4" descr="http://www.ireceptar.cz/res/data/113/01383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4300" y="1357298"/>
            <a:ext cx="6151902" cy="41052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00042"/>
            <a:ext cx="822960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písčitá</a:t>
            </a:r>
            <a:endParaRPr lang="cs-CZ" dirty="0"/>
          </a:p>
        </p:txBody>
      </p:sp>
      <p:pic>
        <p:nvPicPr>
          <p:cNvPr id="6148" name="Picture 4" descr="http://www1.osu.cz/orthoptera/druhy/biotopy/biotop_xyavar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1357298"/>
            <a:ext cx="6229350" cy="4467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2960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kamenitá</a:t>
            </a:r>
            <a:endParaRPr lang="cs-CZ" dirty="0"/>
          </a:p>
        </p:txBody>
      </p:sp>
      <p:pic>
        <p:nvPicPr>
          <p:cNvPr id="5122" name="Picture 2" descr="http://www.mptextures.com/textures/ground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928670"/>
            <a:ext cx="5276850" cy="5276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půdy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85860"/>
            <a:ext cx="8229600" cy="97154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Je důležitá pro všechny rostliny, houby, živočichy</a:t>
            </a:r>
            <a:endParaRPr lang="cs-CZ" dirty="0"/>
          </a:p>
        </p:txBody>
      </p:sp>
      <p:pic>
        <p:nvPicPr>
          <p:cNvPr id="4100" name="Picture 4" descr="Obr. 2 Ilustrace &amp;zcaron;árového/p&amp;rcaron;ílohového/trojpolního a st&amp;rcaron;ídavého zem&amp;ecaron;d&amp;ecaron;lství a hospoda&amp;rcaron;e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2357430"/>
            <a:ext cx="3071834" cy="4087903"/>
          </a:xfrm>
          <a:prstGeom prst="rect">
            <a:avLst/>
          </a:prstGeom>
          <a:noFill/>
        </p:spPr>
      </p:pic>
      <p:pic>
        <p:nvPicPr>
          <p:cNvPr id="4102" name="Picture 6" descr="http://www.ekozahrady.com/pyramida-pu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2523948"/>
            <a:ext cx="4862499" cy="28338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757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 vzniká půda?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071538" y="2428868"/>
            <a:ext cx="3811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Přidáním humusu do písku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071538" y="2857496"/>
            <a:ext cx="5331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Rozpadem živočišných a rostlinných těl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1071538" y="3253087"/>
            <a:ext cx="3928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Rozpadem nerostů a hornin</a:t>
            </a:r>
            <a:endParaRPr lang="cs-CZ" sz="2400" dirty="0"/>
          </a:p>
        </p:txBody>
      </p:sp>
      <p:pic>
        <p:nvPicPr>
          <p:cNvPr id="8194" name="Picture 2" descr="http://www.magazinzahrada.cz/uploads/thumb/638x400/articles/4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3929066"/>
            <a:ext cx="4291000" cy="26902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Humus vzniká rozkládáním: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1571612"/>
            <a:ext cx="2603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Nerostů a hornin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857224" y="2000240"/>
            <a:ext cx="2465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Zelených rostlin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857224" y="2428868"/>
            <a:ext cx="39774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Rostlinných a živočišných těl</a:t>
            </a:r>
            <a:endParaRPr lang="cs-CZ" sz="2400" dirty="0"/>
          </a:p>
        </p:txBody>
      </p:sp>
      <p:pic>
        <p:nvPicPr>
          <p:cNvPr id="7170" name="Picture 2" descr="http://www.mybark.net/i/mbcProducts/SoilAmendments/FirBarkHumus-Special-Ag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3022570"/>
            <a:ext cx="5715008" cy="355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357166"/>
            <a:ext cx="8229600" cy="61435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Nejhlubší vrstva půdy je: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642910" y="1428736"/>
            <a:ext cx="24486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Matečný nerost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642910" y="1824327"/>
            <a:ext cx="2672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Rozpadlé horniny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642910" y="2252955"/>
            <a:ext cx="2618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Matečná hornina</a:t>
            </a:r>
            <a:endParaRPr lang="cs-CZ" sz="2400" dirty="0"/>
          </a:p>
        </p:txBody>
      </p:sp>
      <p:pic>
        <p:nvPicPr>
          <p:cNvPr id="2054" name="Picture 6" descr="http://www.achaty.estranky.cz/img/mid/145/matecna-hornina-s-drahymi-opal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2500306"/>
            <a:ext cx="4381500" cy="32861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29600" cy="6143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Mezi půdní organizmy v půdě patří: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14348" y="1500174"/>
            <a:ext cx="3156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Živočichové a rostliny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14348" y="1928802"/>
            <a:ext cx="3714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Rostliny a houby, bakterie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714348" y="2357430"/>
            <a:ext cx="5100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Rostliny, houby, živočichové, bakterie</a:t>
            </a:r>
            <a:endParaRPr lang="cs-CZ" sz="2400" dirty="0"/>
          </a:p>
        </p:txBody>
      </p:sp>
      <p:pic>
        <p:nvPicPr>
          <p:cNvPr id="1026" name="Picture 2" descr="http://www.elege.estranky.cz/img/mid/6/otazni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3098522"/>
            <a:ext cx="3738558" cy="34784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429684" cy="6143668"/>
          </a:xfrm>
        </p:spPr>
        <p:txBody>
          <a:bodyPr>
            <a:normAutofit fontScale="92500" lnSpcReduction="10000"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=2jAHWzDT1_Q7TM:&amp;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/geomorfologie/</a:t>
            </a:r>
            <a:r>
              <a:rPr lang="cs-CZ" sz="1200" dirty="0" err="1" smtClean="0"/>
              <a:t>Prednasky</a:t>
            </a:r>
            <a:r>
              <a:rPr lang="cs-CZ" sz="1200" dirty="0" smtClean="0"/>
              <a:t>/8_kapitola.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bSceeMTPuMwOXM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/geomorfologie/</a:t>
            </a:r>
            <a:r>
              <a:rPr lang="cs-CZ" sz="1200" dirty="0" err="1" smtClean="0"/>
              <a:t>Prednasky</a:t>
            </a:r>
            <a:r>
              <a:rPr lang="cs-CZ" sz="1200" dirty="0" smtClean="0"/>
              <a:t>/8_</a:t>
            </a:r>
            <a:r>
              <a:rPr lang="cs-CZ" sz="1200" dirty="0" err="1" smtClean="0"/>
              <a:t>obrazky</a:t>
            </a:r>
            <a:r>
              <a:rPr lang="cs-CZ" sz="1200" dirty="0" smtClean="0"/>
              <a:t>/8_1_</a:t>
            </a:r>
            <a:r>
              <a:rPr lang="cs-CZ" sz="1200" dirty="0" err="1" smtClean="0"/>
              <a:t>zvetravani.gif</a:t>
            </a:r>
            <a:r>
              <a:rPr lang="cs-CZ" sz="1200" dirty="0" smtClean="0"/>
              <a:t>&amp;w=499&amp;h=408&amp;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=Npn2UOz6FeKJ0AWcxIC4BA&amp;zoom=1&amp;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=465&amp;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=123&amp;dur=142&amp;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=203&amp;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=248&amp;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=141&amp;ty=116&amp;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=171&amp;start=0&amp;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=22&amp;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=1t:429,r:3,s:0,i:88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=DqVhbuvJv8A6wM:&amp;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neviditelnypes.lidovky.cz/tiskni.asp%3Fr%3Dp_veda%26c%3DA110807_225253_p_veda_wag&amp;docid=Rq3ucTXP4vx-7M&amp;imgurl=http://i.lidovky.cz/pes/11/081/pnesd/WAG3cfead_Jiri.jpg&amp;w=321&amp;h=399&amp;ei=upn2UMXsKOuW0QXso4HgBg&amp;zoom=1&amp;iact=hc&amp;vpx=500&amp;vpy=252&amp;dur=2449&amp;hovh=250&amp;hovw=201&amp;tx=85&amp;ty=150&amp;sig=114654242521839938474&amp;page=1&amp;tbnh=135&amp;tbnw=105&amp;start=0&amp;ndsp=22</a:t>
            </a:r>
            <a:r>
              <a:rPr lang="cs-CZ" sz="1200" dirty="0" smtClean="0">
                <a:hlinkClick r:id="rId3" action="ppaction://hlinkfile"/>
              </a:rPr>
              <a:t>&amp;ved=1t:429,r:9,s:0,i:106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=N&amp;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=N59amlUwoVuYbM:&amp;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zeedictionary.com/forum/showthread.php/5915-Image-Mnemonic-For-The-Word-HUMUS&amp;docid=IAyyjBDXVKLX9M&amp;imgurl=http://www.ezeedictionary.com/imagedict/h/humus.jpg&amp;w=600&amp;h=414&amp;ei=eUr2UJjLMqqJ4AT-9YHABQ&amp;zoom=1&amp;iact=hc&amp;vpx=186&amp;vpy=166&amp;dur=2848&amp;hovh=186&amp;hovw=270&amp;tx=176&amp;ty=116&amp;sig=114654242521839938474&amp;page=1&amp;tbnh=138&amp;tbnw=191&amp;start=0&amp;ndsp=15&amp;ved=1t:429,r:1,s:0,i:99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=SyOpRDsJpTd9WM:&amp;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exa</a:t>
            </a:r>
            <a:r>
              <a:rPr lang="cs-CZ" sz="1200" dirty="0" smtClean="0"/>
              <a:t>-</a:t>
            </a:r>
            <a:r>
              <a:rPr lang="cs-CZ" sz="1200" dirty="0" err="1" smtClean="0"/>
              <a:t>emtechnologie.cz</a:t>
            </a:r>
            <a:r>
              <a:rPr lang="cs-CZ" sz="1200" dirty="0" smtClean="0"/>
              <a:t>/</a:t>
            </a:r>
            <a:r>
              <a:rPr lang="cs-CZ" sz="1200" dirty="0" err="1" smtClean="0"/>
              <a:t>PudaARostliny.html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=WCJ3FhpI83fHCM&amp;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exa</a:t>
            </a:r>
            <a:r>
              <a:rPr lang="cs-CZ" sz="1200" dirty="0" smtClean="0"/>
              <a:t>-</a:t>
            </a:r>
            <a:r>
              <a:rPr lang="cs-CZ" sz="1200" dirty="0" err="1" smtClean="0"/>
              <a:t>emtechnologie.cz</a:t>
            </a:r>
            <a:r>
              <a:rPr lang="cs-CZ" sz="1200" dirty="0" smtClean="0"/>
              <a:t>/</a:t>
            </a:r>
            <a:r>
              <a:rPr lang="cs-CZ" sz="1200" dirty="0" err="1" smtClean="0"/>
              <a:t>obrazky</a:t>
            </a:r>
            <a:r>
              <a:rPr lang="cs-CZ" sz="1200" dirty="0" smtClean="0"/>
              <a:t>/</a:t>
            </a:r>
            <a:r>
              <a:rPr lang="cs-CZ" sz="1200" dirty="0" err="1" smtClean="0"/>
              <a:t>puda</a:t>
            </a:r>
            <a:r>
              <a:rPr lang="cs-CZ" sz="1200" dirty="0" smtClean="0"/>
              <a:t>-log.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&amp;w=500&amp;h=375&amp;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=vUv2UPK3Msfk4QSR5oCgAQ&amp;zoom=1&amp;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=724&amp;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=167&amp;dur=1807&amp;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=161&amp;ty=120&amp;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=165&amp;start=0&amp;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=1t:429,r:4,s:0,i:105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?start=246&amp;um=1&amp;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=Lx2T9buXySTPWM:&amp;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cittadella.cz</a:t>
            </a:r>
            <a:r>
              <a:rPr lang="cs-CZ" sz="1200" dirty="0" smtClean="0"/>
              <a:t>/</a:t>
            </a:r>
            <a:r>
              <a:rPr lang="cs-CZ" sz="1200" dirty="0" err="1" smtClean="0"/>
              <a:t>cenia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%3Fp%3Dobecne-</a:t>
            </a:r>
            <a:r>
              <a:rPr lang="cs-CZ" sz="1200" dirty="0" err="1" smtClean="0"/>
              <a:t>prirodovedny</a:t>
            </a:r>
            <a:r>
              <a:rPr lang="cs-CZ" sz="1200" dirty="0" smtClean="0"/>
              <a:t>_pohled%26site%3Dpuda&amp;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=ie4IjMNm_zq8PM&amp;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cittadella.cz</a:t>
            </a:r>
            <a:r>
              <a:rPr lang="cs-CZ" sz="1200" dirty="0" smtClean="0"/>
              <a:t>/</a:t>
            </a:r>
            <a:r>
              <a:rPr lang="cs-CZ" sz="1200" dirty="0" err="1" smtClean="0"/>
              <a:t>cenia</a:t>
            </a:r>
            <a:r>
              <a:rPr lang="cs-CZ" sz="1200" dirty="0" smtClean="0"/>
              <a:t>/</a:t>
            </a:r>
            <a:r>
              <a:rPr lang="cs-CZ" sz="1200" dirty="0" err="1" smtClean="0"/>
              <a:t>sites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puda</a:t>
            </a:r>
            <a:r>
              <a:rPr lang="cs-CZ" sz="1200" dirty="0" smtClean="0"/>
              <a:t>/</a:t>
            </a:r>
            <a:r>
              <a:rPr lang="cs-CZ" sz="1200" dirty="0" err="1" smtClean="0"/>
              <a:t>puda</a:t>
            </a:r>
            <a:r>
              <a:rPr lang="cs-CZ" sz="1200" dirty="0" smtClean="0"/>
              <a:t>_I.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&amp;w=726&amp;h=250&amp;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=pU32UOK-DI6O4gS1oICADg&amp;zoom=1&amp;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=600&amp;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=61&amp;dur=8004&amp;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=132&amp;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=383&amp;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=311&amp;ty=77&amp;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=104&amp;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=271&amp;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=1t:429,r:55,s:200,i:169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=u5OfRisagG6OoM:&amp;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prazskestezky.cz</a:t>
            </a:r>
            <a:r>
              <a:rPr lang="cs-CZ" sz="1200" dirty="0" smtClean="0"/>
              <a:t>/</a:t>
            </a:r>
            <a:r>
              <a:rPr lang="cs-CZ" sz="1200" dirty="0" err="1" smtClean="0"/>
              <a:t>kunrat</a:t>
            </a:r>
            <a:r>
              <a:rPr lang="cs-CZ" sz="1200" dirty="0" smtClean="0"/>
              <a:t>/ku05.html&amp;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=ARYH-lEEYi00xM&amp;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prazskestezky.cz</a:t>
            </a:r>
            <a:r>
              <a:rPr lang="cs-CZ" sz="1200" dirty="0" smtClean="0"/>
              <a:t>/</a:t>
            </a:r>
            <a:r>
              <a:rPr lang="cs-CZ" sz="1200" dirty="0" err="1" smtClean="0"/>
              <a:t>kunrat</a:t>
            </a:r>
            <a:r>
              <a:rPr lang="cs-CZ" sz="1200" dirty="0" smtClean="0"/>
              <a:t>/obr/sut_les.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&amp;w=240&amp;h=414&amp;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=4k72UI3dFqfl4QSeu4HACQ&amp;zoom=1&amp;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&amp;dur=506&amp;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=80&amp;start=0&amp;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=1t:429,r:0,s:0,i:79&amp;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=40&amp;ty=97</a:t>
            </a:r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priroda.cz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clanky.php</a:t>
            </a:r>
            <a:r>
              <a:rPr lang="cs-CZ" sz="1200" dirty="0" smtClean="0">
                <a:hlinkClick r:id="rId4"/>
              </a:rPr>
              <a:t>?detail=1728&amp;</a:t>
            </a:r>
            <a:r>
              <a:rPr lang="cs-CZ" sz="1200" dirty="0" err="1" smtClean="0">
                <a:hlinkClick r:id="rId4"/>
              </a:rPr>
              <a:t>stranka</a:t>
            </a:r>
            <a:r>
              <a:rPr lang="cs-CZ" sz="1200" dirty="0" smtClean="0">
                <a:hlinkClick r:id="rId4"/>
              </a:rPr>
              <a:t>=3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lDBfgxaNeUildM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=http://www.bio-</a:t>
            </a:r>
            <a:r>
              <a:rPr lang="cs-CZ" sz="1200" dirty="0" err="1" smtClean="0"/>
              <a:t>info.cz</a:t>
            </a:r>
            <a:r>
              <a:rPr lang="cs-CZ" sz="1200" dirty="0" smtClean="0"/>
              <a:t>/</a:t>
            </a:r>
            <a:r>
              <a:rPr lang="cs-CZ" sz="1200" dirty="0" err="1" smtClean="0"/>
              <a:t>zijte</a:t>
            </a:r>
            <a:r>
              <a:rPr lang="cs-CZ" sz="1200" dirty="0" smtClean="0"/>
              <a:t>-bio/</a:t>
            </a:r>
            <a:r>
              <a:rPr lang="cs-CZ" sz="1200" dirty="0" err="1" smtClean="0"/>
              <a:t>puda</a:t>
            </a:r>
            <a:r>
              <a:rPr lang="cs-CZ" sz="1200" dirty="0" smtClean="0"/>
              <a:t>-tenka-</a:t>
            </a:r>
            <a:r>
              <a:rPr lang="cs-CZ" sz="1200" dirty="0" err="1" smtClean="0"/>
              <a:t>vrstvicka</a:t>
            </a:r>
            <a:r>
              <a:rPr lang="cs-CZ" sz="1200" dirty="0" smtClean="0"/>
              <a:t>-</a:t>
            </a:r>
            <a:r>
              <a:rPr lang="cs-CZ" sz="1200" dirty="0" err="1" smtClean="0"/>
              <a:t>zivota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=_VOs6TSMB-xj2M&amp;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=http://www.bio-</a:t>
            </a:r>
            <a:r>
              <a:rPr lang="cs-CZ" sz="1200" dirty="0" err="1" smtClean="0"/>
              <a:t>info.cz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/Kompost/__</a:t>
            </a:r>
            <a:r>
              <a:rPr lang="cs-CZ" sz="1200" dirty="0" err="1" smtClean="0"/>
              <a:t>iv</a:t>
            </a:r>
            <a:r>
              <a:rPr lang="cs-CZ" sz="1200" dirty="0" smtClean="0"/>
              <a:t>__na1.jpg&amp;w=600&amp;h=965&amp;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=XH_2UIGqJe_24QSjioCoBQ&amp;zoom=1&amp;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=579&amp;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=240&amp;dur=1342&amp;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=285&amp;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=177&amp;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=98&amp;ty=178&amp;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=92&amp;start=0&amp;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=1t:429,r:10,s:0</a:t>
            </a:r>
            <a:r>
              <a:rPr lang="cs-CZ" sz="1200" dirty="0" smtClean="0">
                <a:hlinkClick r:id="rId5" action="ppaction://hlinkfile"/>
              </a:rPr>
              <a:t>,i:109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14366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BFi</a:t>
            </a:r>
            <a:r>
              <a:rPr lang="cs-CZ" sz="1200" dirty="0" smtClean="0"/>
              <a:t>_nwJFe8LDQM:&amp;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uel.cz</a:t>
            </a:r>
            <a:r>
              <a:rPr lang="cs-CZ" sz="1200" dirty="0" smtClean="0"/>
              <a:t>/</a:t>
            </a:r>
            <a:r>
              <a:rPr lang="cs-CZ" sz="1200" dirty="0" err="1" smtClean="0"/>
              <a:t>download</a:t>
            </a:r>
            <a:r>
              <a:rPr lang="cs-CZ" sz="1200" dirty="0" smtClean="0"/>
              <a:t>/</a:t>
            </a:r>
            <a:r>
              <a:rPr lang="cs-CZ" sz="1200" dirty="0" err="1" smtClean="0"/>
              <a:t>Multimedialni</a:t>
            </a:r>
            <a:r>
              <a:rPr lang="cs-CZ" sz="1200" dirty="0" smtClean="0"/>
              <a:t>_</a:t>
            </a:r>
            <a:r>
              <a:rPr lang="cs-CZ" sz="1200" dirty="0" err="1" smtClean="0"/>
              <a:t>ucebni</a:t>
            </a:r>
            <a:r>
              <a:rPr lang="cs-CZ" sz="1200" dirty="0" smtClean="0"/>
              <a:t>_text/humus.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=4rIM1glKFvrw1M&amp;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uel.cz</a:t>
            </a:r>
            <a:r>
              <a:rPr lang="cs-CZ" sz="1200" dirty="0" smtClean="0"/>
              <a:t>/</a:t>
            </a:r>
            <a:r>
              <a:rPr lang="cs-CZ" sz="1200" dirty="0" err="1" smtClean="0"/>
              <a:t>download</a:t>
            </a:r>
            <a:r>
              <a:rPr lang="cs-CZ" sz="1200" dirty="0" smtClean="0"/>
              <a:t>/</a:t>
            </a:r>
            <a:r>
              <a:rPr lang="cs-CZ" sz="1200" dirty="0" err="1" smtClean="0"/>
              <a:t>Multimedialni</a:t>
            </a:r>
            <a:r>
              <a:rPr lang="cs-CZ" sz="1200" dirty="0" smtClean="0"/>
              <a:t>_</a:t>
            </a:r>
            <a:r>
              <a:rPr lang="cs-CZ" sz="1200" dirty="0" err="1" smtClean="0"/>
              <a:t>ucebni</a:t>
            </a:r>
            <a:r>
              <a:rPr lang="cs-CZ" sz="1200" dirty="0" smtClean="0"/>
              <a:t>_text/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/5.7.jpg&amp;w=613&amp;h=490&amp;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=XH_2UIGqJe_24QSjioCoBQ&amp;zoom=1&amp;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=270&amp;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=17&amp;dur=622&amp;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=201&amp;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=121&amp;ty=129&amp;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=1t:429,r:8,s:0,i</a:t>
            </a:r>
            <a:r>
              <a:rPr lang="cs-CZ" sz="1200" dirty="0" smtClean="0">
                <a:hlinkClick r:id="rId3" action="ppaction://hlinkfile"/>
              </a:rPr>
              <a:t>:103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=VKLlVld4zkcpyM:&amp;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ucebnice.enviregion.cz/4_-puda/slozeni-pudy&amp;docid=x0IEwoelFLJRlM&amp;imgurl=http://ucebnice.enviregion.cz/userFiles/puda/pudni_horizonty_zdroj_autor.png&amp;w=1024&amp;h=768&amp;ei=cID2UIv0BuWI4ASP0YGgBQ&amp;zoom=1&amp;iact=hc&amp;vpx=724&amp;vpy=134&amp;dur=1248&amp;hovh=194&amp;hovw=259&amp;tx=103&amp;ty=112&amp;sig=114654242521839938474&amp;page=1&amp;tbnh=153&amp;tbnw=204&amp;start=0&amp;ndsp=17&amp;ved=1t:429,r:5,s:0,i:94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=5y-aa8qsGm-</a:t>
            </a:r>
            <a:r>
              <a:rPr lang="cs-CZ" sz="1200" dirty="0" err="1" smtClean="0"/>
              <a:t>shM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ceskestavby.cz</a:t>
            </a:r>
            <a:r>
              <a:rPr lang="cs-CZ" sz="1200" dirty="0" smtClean="0"/>
              <a:t>/zahrada-hrou/</a:t>
            </a:r>
            <a:r>
              <a:rPr lang="cs-CZ" sz="1200" dirty="0" err="1" smtClean="0"/>
              <a:t>urodnost</a:t>
            </a:r>
            <a:r>
              <a:rPr lang="cs-CZ" sz="1200" dirty="0" smtClean="0"/>
              <a:t>-struktura-a-vlastnosti-pudy-19348.html&amp;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=bmRNNwUkOt8dqM&amp;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mg.ceskyinternet.cz/clanky/odstavce/19348-538420-2_shutterstock_56797899.jpg&amp;w=600&amp;h=379&amp;ei=rIb2UMe2BamG4ATL-IG4DQ&amp;zoom=1&amp;iact=hc&amp;vpx=610&amp;vpy=138&amp;dur=2159&amp;hovh=178&amp;hovw=283&amp;tx=81&amp;ty=106&amp;sig=114654242521839938474&amp;page=1&amp;tbnh=146&amp;tbnw=226&amp;start=0&amp;ndsp=17&amp;ved=1t:429</a:t>
            </a:r>
            <a:r>
              <a:rPr lang="cs-CZ" sz="1200" dirty="0" smtClean="0">
                <a:hlinkClick r:id="rId4" action="ppaction://hlinkfile"/>
              </a:rPr>
              <a:t>,r:3,s:0,i:88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=e81oVo8k2_5GQM:&amp;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ireceptar.cz</a:t>
            </a:r>
            <a:r>
              <a:rPr lang="cs-CZ" sz="1200" dirty="0" smtClean="0"/>
              <a:t>/zahrada/</a:t>
            </a:r>
            <a:r>
              <a:rPr lang="cs-CZ" sz="1200" dirty="0" err="1" smtClean="0"/>
              <a:t>uzitkova</a:t>
            </a:r>
            <a:r>
              <a:rPr lang="cs-CZ" sz="1200" dirty="0" smtClean="0"/>
              <a:t>-zahrada/v-srpnu-</a:t>
            </a:r>
            <a:r>
              <a:rPr lang="cs-CZ" sz="1200" dirty="0" err="1" smtClean="0"/>
              <a:t>vysadte</a:t>
            </a:r>
            <a:r>
              <a:rPr lang="cs-CZ" sz="1200" dirty="0" smtClean="0"/>
              <a:t>-</a:t>
            </a:r>
            <a:r>
              <a:rPr lang="cs-CZ" sz="1200" dirty="0" err="1" smtClean="0"/>
              <a:t>jahodnik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=OuSqTlHnz78P8M&amp;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ireceptar.cz</a:t>
            </a:r>
            <a:r>
              <a:rPr lang="cs-CZ" sz="1200" dirty="0" smtClean="0"/>
              <a:t>/res/data/113/013835.jpg&amp;w=511&amp;h=341&amp;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=0Yj2UMivKqGu0QWgzoDwCA&amp;zoom=1&amp;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=276&amp;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=323&amp;dur=1409&amp;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=80&amp;ty=110&amp;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=1t:429,r:6,s:0,i:</a:t>
            </a:r>
            <a:r>
              <a:rPr lang="cs-CZ" sz="1200" dirty="0" smtClean="0">
                <a:hlinkClick r:id="rId5" action="ppaction://hlinkfile"/>
              </a:rPr>
              <a:t>111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=U5WtmjGdYrOsIM:&amp;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=http://www1.osu.cz/</a:t>
            </a:r>
            <a:r>
              <a:rPr lang="cs-CZ" sz="1200" dirty="0" err="1" smtClean="0"/>
              <a:t>orthoptera</a:t>
            </a:r>
            <a:r>
              <a:rPr lang="cs-CZ" sz="1200" dirty="0" smtClean="0"/>
              <a:t>/druhy/</a:t>
            </a:r>
            <a:r>
              <a:rPr lang="cs-CZ" sz="1200" dirty="0" err="1" smtClean="0"/>
              <a:t>xya</a:t>
            </a:r>
            <a:r>
              <a:rPr lang="cs-CZ" sz="1200" dirty="0" smtClean="0"/>
              <a:t>_var.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mSYLWAWmDFmagM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=http://www1.osu.cz/</a:t>
            </a:r>
            <a:r>
              <a:rPr lang="cs-CZ" sz="1200" dirty="0" err="1" smtClean="0"/>
              <a:t>orthoptera</a:t>
            </a:r>
            <a:r>
              <a:rPr lang="cs-CZ" sz="1200" dirty="0" smtClean="0"/>
              <a:t>/druhy/biotopy/biotop_xyavar1.jpg&amp;w=799&amp;h=573&amp;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=Xoj2UI7ALOSR0QXc3oCYCw&amp;zoom=1&amp;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=324&amp;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=165&amp;dur=1158&amp;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=190&amp;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=265&amp;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=107&amp;ty=104&amp;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=1t:429,r:2,s:0,i:99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=bCRegGycKX92RM:&amp;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mptextures.com</a:t>
            </a:r>
            <a:r>
              <a:rPr lang="cs-CZ" sz="1200" dirty="0" smtClean="0"/>
              <a:t>/</a:t>
            </a:r>
            <a:r>
              <a:rPr lang="cs-CZ" sz="1200" dirty="0" err="1" smtClean="0"/>
              <a:t>soil</a:t>
            </a:r>
            <a:r>
              <a:rPr lang="cs-CZ" sz="1200" dirty="0" smtClean="0"/>
              <a:t>-</a:t>
            </a:r>
            <a:r>
              <a:rPr lang="cs-CZ" sz="1200" dirty="0" err="1" smtClean="0"/>
              <a:t>textures</a:t>
            </a:r>
            <a:r>
              <a:rPr lang="cs-CZ" sz="1200" dirty="0" smtClean="0"/>
              <a:t>/</a:t>
            </a:r>
            <a:r>
              <a:rPr lang="cs-CZ" sz="1200" dirty="0" err="1" smtClean="0"/>
              <a:t>seamless</a:t>
            </a:r>
            <a:r>
              <a:rPr lang="cs-CZ" sz="1200" dirty="0" smtClean="0"/>
              <a:t>-rock-</a:t>
            </a:r>
            <a:r>
              <a:rPr lang="cs-CZ" sz="1200" dirty="0" err="1" smtClean="0"/>
              <a:t>soil</a:t>
            </a:r>
            <a:r>
              <a:rPr lang="cs-CZ" sz="1200" dirty="0" smtClean="0"/>
              <a:t>-</a:t>
            </a:r>
            <a:r>
              <a:rPr lang="cs-CZ" sz="1200" dirty="0" err="1" smtClean="0"/>
              <a:t>texture</a:t>
            </a:r>
            <a:r>
              <a:rPr lang="cs-CZ" sz="1200" dirty="0" smtClean="0"/>
              <a:t>/%3Flan%3Dcs&amp;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=yp1ZRTtWzgNnjM&amp;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mptextures.com</a:t>
            </a:r>
            <a:r>
              <a:rPr lang="cs-CZ" sz="1200" dirty="0" smtClean="0"/>
              <a:t>/</a:t>
            </a:r>
            <a:r>
              <a:rPr lang="cs-CZ" sz="1200" dirty="0" err="1" smtClean="0"/>
              <a:t>textures</a:t>
            </a:r>
            <a:r>
              <a:rPr lang="cs-CZ" sz="1200" dirty="0" smtClean="0"/>
              <a:t>/ground01.jpg&amp;w=1024&amp;h=1024&amp;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=YIn2UMTkJIaZ0QX4sIDgCw&amp;zoom=1&amp;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=53&amp;dur=802&amp;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=225&amp;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=225&amp;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=152&amp;ty=142&amp;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=142&amp;start=0&amp;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=1t:429,r:1,s:0,i:82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501122" cy="621510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=x4b0EEWTbRwaGM:&amp;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ekozahrady.com</a:t>
            </a:r>
            <a:r>
              <a:rPr lang="cs-CZ" sz="1200" dirty="0" smtClean="0"/>
              <a:t>/</a:t>
            </a:r>
            <a:r>
              <a:rPr lang="cs-CZ" sz="1200" dirty="0" err="1" smtClean="0"/>
              <a:t>puda.htm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=4cn4M9tDjqtNEM&amp;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ekozahrady.com</a:t>
            </a:r>
            <a:r>
              <a:rPr lang="cs-CZ" sz="1200" dirty="0" smtClean="0"/>
              <a:t>/pyramida-</a:t>
            </a:r>
            <a:r>
              <a:rPr lang="cs-CZ" sz="1200" dirty="0" err="1" smtClean="0"/>
              <a:t>puda.jpg</a:t>
            </a:r>
            <a:r>
              <a:rPr lang="cs-CZ" sz="1200" dirty="0" smtClean="0"/>
              <a:t>&amp;w=628&amp;h=366&amp;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=RZX2UKneFJKZ0QXt1oHgBQ&amp;zoom=1&amp;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=317&amp;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=179&amp;dur=2047&amp;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=171&amp;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=294&amp;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=70&amp;ty=101&amp;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=254&amp;start=0&amp;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=1t:429,r:2,s:0,i:99</a:t>
            </a:r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cittadella.cz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cenia</a:t>
            </a:r>
            <a:r>
              <a:rPr lang="cs-CZ" sz="1200" dirty="0" smtClean="0">
                <a:hlinkClick r:id="rId3"/>
              </a:rPr>
              <a:t>/index.</a:t>
            </a:r>
            <a:r>
              <a:rPr lang="cs-CZ" sz="1200" dirty="0" err="1" smtClean="0">
                <a:hlinkClick r:id="rId3"/>
              </a:rPr>
              <a:t>php</a:t>
            </a:r>
            <a:r>
              <a:rPr lang="cs-CZ" sz="1200" dirty="0" smtClean="0">
                <a:hlinkClick r:id="rId3"/>
              </a:rPr>
              <a:t>?p=mapa_</a:t>
            </a:r>
            <a:r>
              <a:rPr lang="cs-CZ" sz="1200" dirty="0" err="1" smtClean="0">
                <a:hlinkClick r:id="rId3"/>
              </a:rPr>
              <a:t>obrazku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site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puda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?start=172&amp;um=1&amp;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=N&amp;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=ibnoI8SUqEgMRM:&amp;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magazinzahrada.cz</a:t>
            </a:r>
            <a:r>
              <a:rPr lang="cs-CZ" sz="1200" dirty="0" smtClean="0"/>
              <a:t>/rady-a-tipy/na-pude-</a:t>
            </a:r>
            <a:r>
              <a:rPr lang="cs-CZ" sz="1200" dirty="0" err="1" smtClean="0"/>
              <a:t>zalezi</a:t>
            </a:r>
            <a:r>
              <a:rPr lang="cs-CZ" sz="1200" dirty="0" smtClean="0"/>
              <a:t>-</a:t>
            </a:r>
            <a:r>
              <a:rPr lang="cs-CZ" sz="1200" dirty="0" err="1" smtClean="0"/>
              <a:t>udelejte</a:t>
            </a:r>
            <a:r>
              <a:rPr lang="cs-CZ" sz="1200" dirty="0" smtClean="0"/>
              <a:t>-test-na-</a:t>
            </a:r>
            <a:r>
              <a:rPr lang="cs-CZ" sz="1200" dirty="0" err="1" smtClean="0"/>
              <a:t>zjisteni</a:t>
            </a:r>
            <a:r>
              <a:rPr lang="cs-CZ" sz="1200" dirty="0" smtClean="0"/>
              <a:t>-kvality.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=uktDs9-B5krBMM&amp;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magazinzahrada.cz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</a:t>
            </a:r>
            <a:r>
              <a:rPr lang="cs-CZ" sz="1200" dirty="0" err="1" smtClean="0"/>
              <a:t>thumb</a:t>
            </a:r>
            <a:r>
              <a:rPr lang="cs-CZ" sz="1200" dirty="0" smtClean="0"/>
              <a:t>/638x400/</a:t>
            </a:r>
            <a:r>
              <a:rPr lang="cs-CZ" sz="1200" dirty="0" err="1" smtClean="0"/>
              <a:t>articles</a:t>
            </a:r>
            <a:r>
              <a:rPr lang="cs-CZ" sz="1200" dirty="0" smtClean="0"/>
              <a:t>/400.jpg&amp;w=638&amp;h=400&amp;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=fd32UNvyNoOBhQfc7YGIBA&amp;zoom=1&amp;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=357&amp;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=281&amp;dur=812&amp;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=178&amp;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=284&amp;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=172&amp;ty=108&amp;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=182&amp;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</a:t>
            </a:r>
            <a:r>
              <a:rPr lang="cs-CZ" sz="1200" dirty="0" smtClean="0">
                <a:hlinkClick r:id="rId4" action="ppaction://hlinkfile"/>
              </a:rPr>
              <a:t>,r:79,s:100,i:241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?start=155&amp;um=1&amp;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=-lQQwr7rnl7LIM:&amp;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mybark.net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=as7dSypHBZeZVM&amp;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mybark.net</a:t>
            </a:r>
            <a:r>
              <a:rPr lang="cs-CZ" sz="1200" dirty="0" smtClean="0"/>
              <a:t>/i/</a:t>
            </a:r>
            <a:r>
              <a:rPr lang="cs-CZ" sz="1200" dirty="0" err="1" smtClean="0"/>
              <a:t>mbcProducts</a:t>
            </a:r>
            <a:r>
              <a:rPr lang="cs-CZ" sz="1200" dirty="0" smtClean="0"/>
              <a:t>/</a:t>
            </a:r>
            <a:r>
              <a:rPr lang="cs-CZ" sz="1200" dirty="0" err="1" smtClean="0"/>
              <a:t>SoilAmendments</a:t>
            </a:r>
            <a:r>
              <a:rPr lang="cs-CZ" sz="1200" dirty="0" smtClean="0"/>
              <a:t>/</a:t>
            </a:r>
            <a:r>
              <a:rPr lang="cs-CZ" sz="1200" dirty="0" err="1" smtClean="0"/>
              <a:t>FirBarkHumus</a:t>
            </a:r>
            <a:r>
              <a:rPr lang="cs-CZ" sz="1200" dirty="0" smtClean="0"/>
              <a:t>-</a:t>
            </a:r>
            <a:r>
              <a:rPr lang="cs-CZ" sz="1200" dirty="0" err="1" smtClean="0"/>
              <a:t>Special</a:t>
            </a:r>
            <a:r>
              <a:rPr lang="cs-CZ" sz="1200" dirty="0" smtClean="0"/>
              <a:t>-</a:t>
            </a:r>
            <a:r>
              <a:rPr lang="cs-CZ" sz="1200" dirty="0" err="1" smtClean="0"/>
              <a:t>Aged.JPG</a:t>
            </a:r>
            <a:r>
              <a:rPr lang="cs-CZ" sz="1200" dirty="0" smtClean="0"/>
              <a:t>&amp;w=800&amp;h=499&amp;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=AN72UJbfJcSAhQerjoHoBw&amp;zoom=1&amp;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=9&amp;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=229&amp;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=1t:429,r:66,s:100,i:202&amp;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=170&amp;ty=71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=_p-zDpu1jWxaSM:&amp;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achaty.estranky.cz</a:t>
            </a:r>
            <a:r>
              <a:rPr lang="cs-CZ" sz="1200" dirty="0" smtClean="0"/>
              <a:t>/fotoalbum/</a:t>
            </a:r>
            <a:r>
              <a:rPr lang="cs-CZ" sz="1200" dirty="0" err="1" smtClean="0"/>
              <a:t>opaly</a:t>
            </a:r>
            <a:r>
              <a:rPr lang="cs-CZ" sz="1200" dirty="0" smtClean="0"/>
              <a:t>/</a:t>
            </a:r>
            <a:r>
              <a:rPr lang="cs-CZ" sz="1200" dirty="0" err="1" smtClean="0"/>
              <a:t>opaly</a:t>
            </a:r>
            <a:r>
              <a:rPr lang="cs-CZ" sz="1200" dirty="0" smtClean="0"/>
              <a:t>/</a:t>
            </a:r>
            <a:r>
              <a:rPr lang="cs-CZ" sz="1200" dirty="0" err="1" smtClean="0"/>
              <a:t>matecna</a:t>
            </a:r>
            <a:r>
              <a:rPr lang="cs-CZ" sz="1200" dirty="0" smtClean="0"/>
              <a:t>-hornina-s-</a:t>
            </a:r>
            <a:r>
              <a:rPr lang="cs-CZ" sz="1200" dirty="0" err="1" smtClean="0"/>
              <a:t>drahymi</a:t>
            </a:r>
            <a:r>
              <a:rPr lang="cs-CZ" sz="1200" dirty="0" smtClean="0"/>
              <a:t>-</a:t>
            </a:r>
            <a:r>
              <a:rPr lang="cs-CZ" sz="1200" dirty="0" err="1" smtClean="0"/>
              <a:t>opaly.html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=81uM0334X-</a:t>
            </a:r>
            <a:r>
              <a:rPr lang="cs-CZ" sz="1200" dirty="0" err="1" smtClean="0"/>
              <a:t>tcmM</a:t>
            </a:r>
            <a:r>
              <a:rPr lang="cs-CZ" sz="1200" dirty="0" smtClean="0"/>
              <a:t>&amp;</a:t>
            </a:r>
            <a:r>
              <a:rPr lang="cs-CZ" sz="1200" dirty="0" err="1" smtClean="0"/>
              <a:t>itg</a:t>
            </a:r>
            <a:r>
              <a:rPr lang="cs-CZ" sz="1200" dirty="0" smtClean="0"/>
              <a:t>=1&amp;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achaty.estranky.cz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mid</a:t>
            </a:r>
            <a:r>
              <a:rPr lang="cs-CZ" sz="1200" dirty="0" smtClean="0"/>
              <a:t>/145/</a:t>
            </a:r>
            <a:r>
              <a:rPr lang="cs-CZ" sz="1200" dirty="0" err="1" smtClean="0"/>
              <a:t>matecna</a:t>
            </a:r>
            <a:r>
              <a:rPr lang="cs-CZ" sz="1200" dirty="0" smtClean="0"/>
              <a:t>-hornina-s-</a:t>
            </a:r>
            <a:r>
              <a:rPr lang="cs-CZ" sz="1200" dirty="0" err="1" smtClean="0"/>
              <a:t>drahymi</a:t>
            </a:r>
            <a:r>
              <a:rPr lang="cs-CZ" sz="1200" dirty="0" smtClean="0"/>
              <a:t>-</a:t>
            </a:r>
            <a:r>
              <a:rPr lang="cs-CZ" sz="1200" dirty="0" err="1" smtClean="0"/>
              <a:t>opaly.jpg</a:t>
            </a:r>
            <a:r>
              <a:rPr lang="cs-CZ" sz="1200" dirty="0" smtClean="0"/>
              <a:t>&amp;w=460&amp;h=345&amp;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=eN72UMGKCJKYhQfiyIGIBg&amp;zoom=1&amp;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=216&amp;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=202&amp;dur=2929&amp;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=161&amp;ty=99&amp;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=1t:429,r:14,s:0,i:121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zXaX</a:t>
            </a:r>
            <a:r>
              <a:rPr lang="cs-CZ" sz="1200" dirty="0" smtClean="0"/>
              <a:t>_</a:t>
            </a:r>
            <a:r>
              <a:rPr lang="cs-CZ" sz="1200" dirty="0" err="1" smtClean="0"/>
              <a:t>ffUk</a:t>
            </a:r>
            <a:r>
              <a:rPr lang="cs-CZ" sz="1200" dirty="0" smtClean="0"/>
              <a:t>_E_</a:t>
            </a:r>
            <a:r>
              <a:rPr lang="cs-CZ" sz="1200" dirty="0" err="1" smtClean="0"/>
              <a:t>rM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elege.estranky.cz</a:t>
            </a:r>
            <a:r>
              <a:rPr lang="cs-CZ" sz="1200" dirty="0" smtClean="0"/>
              <a:t>/fotoalbum/</a:t>
            </a:r>
            <a:r>
              <a:rPr lang="cs-CZ" sz="1200" dirty="0" err="1" smtClean="0"/>
              <a:t>otaznik.html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YaGkLyLfcXiXKM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elege.estranky.cz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mid</a:t>
            </a:r>
            <a:r>
              <a:rPr lang="cs-CZ" sz="1200" dirty="0" smtClean="0"/>
              <a:t>/6/</a:t>
            </a:r>
            <a:r>
              <a:rPr lang="cs-CZ" sz="1200" dirty="0" err="1" smtClean="0"/>
              <a:t>otaznik.jpg</a:t>
            </a:r>
            <a:r>
              <a:rPr lang="cs-CZ" sz="1200" dirty="0" smtClean="0"/>
              <a:t>&amp;w=460&amp;h=428&amp;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=r-H2UKeaPIHIhAf0rYCgDg&amp;zoom=1&amp;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=308&amp;dur=4845&amp;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=217&amp;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=233&amp;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=99&amp;ty=119&amp;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=143&amp;start=0&amp;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=19&amp;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=1t:429,r:13,s:0,i:118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?start=240&amp;um=1&amp;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=Uxrb8pG23pzGwM:&amp;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obrazky.superia.cz/smajlici/modry_smajlik.php&amp;docid=dxM3LUX17THp-M&amp;imgurl=http://obrazky.superia.cz/nahled-velky/modry_smajlik.png&amp;w=500&amp;h=490&amp;ei=BeL2UNGlN86ShgftvoCYDQ&amp;zoom=1&amp;iact=hc&amp;vpx=301&amp;vpy=220&amp;dur=1322&amp;hovh=222&amp;hovw=227&amp;tx=152&amp;ty=144&amp;sig=114654242521839938474&amp;page=11&amp;tbnh=138&amp;tbnw=140&amp;ndsp=25&amp;ved=1t:429,r:49,s:200,i:151</a:t>
            </a:r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obrazky.superia.cz/nahled-velky/modry_smajlik.png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1142984"/>
            <a:ext cx="4762500" cy="4667251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6072198" y="4429132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439</Words>
  <Application>Microsoft Office PowerPoint</Application>
  <PresentationFormat>Předvádění na obrazovce (4:3)</PresentationFormat>
  <Paragraphs>82</Paragraphs>
  <Slides>21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PŮDA</vt:lpstr>
      <vt:lpstr>Snímek 3</vt:lpstr>
      <vt:lpstr>Složení půdy</vt:lpstr>
      <vt:lpstr>Snímek 5</vt:lpstr>
      <vt:lpstr>Snímek 6</vt:lpstr>
      <vt:lpstr>Živé organizmy</vt:lpstr>
      <vt:lpstr>Vrstvy půdy</vt:lpstr>
      <vt:lpstr>Druhy půd</vt:lpstr>
      <vt:lpstr>Snímek 10</vt:lpstr>
      <vt:lpstr>Snímek 11</vt:lpstr>
      <vt:lpstr>Snímek 12</vt:lpstr>
      <vt:lpstr>Význam půdy </vt:lpstr>
      <vt:lpstr>OTÁZKY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David</cp:lastModifiedBy>
  <cp:revision>2</cp:revision>
  <dcterms:created xsi:type="dcterms:W3CDTF">2012-09-16T07:22:14Z</dcterms:created>
  <dcterms:modified xsi:type="dcterms:W3CDTF">2013-01-25T07:34:28Z</dcterms:modified>
</cp:coreProperties>
</file>