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80" r:id="rId2"/>
    <p:sldId id="281" r:id="rId3"/>
    <p:sldId id="282" r:id="rId4"/>
    <p:sldId id="290" r:id="rId5"/>
    <p:sldId id="284" r:id="rId6"/>
    <p:sldId id="283" r:id="rId7"/>
    <p:sldId id="285" r:id="rId8"/>
    <p:sldId id="286" r:id="rId9"/>
    <p:sldId id="287" r:id="rId10"/>
    <p:sldId id="288" r:id="rId11"/>
    <p:sldId id="293" r:id="rId12"/>
    <p:sldId id="294" r:id="rId13"/>
    <p:sldId id="269" r:id="rId14"/>
    <p:sldId id="268" r:id="rId15"/>
    <p:sldId id="295" r:id="rId16"/>
    <p:sldId id="289" r:id="rId17"/>
    <p:sldId id="271" r:id="rId18"/>
    <p:sldId id="272" r:id="rId19"/>
    <p:sldId id="296" r:id="rId20"/>
    <p:sldId id="297" r:id="rId21"/>
    <p:sldId id="292" r:id="rId22"/>
    <p:sldId id="270" r:id="rId23"/>
    <p:sldId id="291" r:id="rId24"/>
    <p:sldId id="27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Matogrosso_ast_2006209_lrg.j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Riau_deforestation_2006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/index.php?title=File:BURNED_CLEAR-CUT_AREA_OF_OLYMPIC_NATIONAL_TIMBERLAND_WASHINGTON._NEAR_OLYMPIC_NATIONAL_PARK_-_NARA_-_555088.tif&amp;page=1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en.wikipedia.org/wiki/File:Cabrasnortechico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en.wikipedia.org/wiki/File:1_guangzhou_dusk_panorama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Udachnaya_pipe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s.wikipedia.org/wiki/Soubor:Velkostroj_Tu%C5%A1imice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alzberg_kaliwerk_wintershall_heringen.jp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o%C5%BEmberk_a_K%C3%A1%C5%88ov.JPG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riba_dam.jp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swanHighDam_Egypt.jpg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Vistadarodoviaimigrantes2.JPG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aerdalstunnelen.jp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en.wikipedia.org/wiki/File:Rice_terraces.pn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vrchov%C3%BD_d%C5%AFl" TargetMode="External"/><Relationship Id="rId7" Type="http://schemas.openxmlformats.org/officeDocument/2006/relationships/hyperlink" Target="http://cs.wikipedia.org/wiki/Pastva" TargetMode="External"/><Relationship Id="rId2" Type="http://schemas.openxmlformats.org/officeDocument/2006/relationships/hyperlink" Target="http://en.wikipedia.org/wiki/Deforesta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V%C3%BDsypka" TargetMode="External"/><Relationship Id="rId5" Type="http://schemas.openxmlformats.org/officeDocument/2006/relationships/hyperlink" Target="http://cs.wikipedia.org/wiki/P%C5%99ehradn%C3%AD_hr%C3%A1z" TargetMode="External"/><Relationship Id="rId4" Type="http://schemas.openxmlformats.org/officeDocument/2006/relationships/hyperlink" Target="http://cs.wikipedia.org/wiki/P%C5%99ehradn%C3%AD_n%C3%A1dr%C5%B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836613"/>
            <a:ext cx="7772400" cy="1828800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solidFill>
                  <a:srgbClr val="64ECFA"/>
                </a:solidFill>
              </a:rPr>
              <a:t>VLIV ČLOVĚKA NA ZEMSKÝ POVRCH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4005064"/>
            <a:ext cx="6400800" cy="2231752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Prezentace pro výuku </a:t>
            </a:r>
          </a:p>
          <a:p>
            <a:pPr eaLnBrk="1" hangingPunct="1">
              <a:defRPr/>
            </a:pPr>
            <a:r>
              <a:rPr lang="cs-CZ" dirty="0" smtClean="0"/>
              <a:t>zeměpisu 6. ročník</a:t>
            </a:r>
          </a:p>
          <a:p>
            <a:pPr eaLnBrk="1" hangingPunct="1">
              <a:defRPr/>
            </a:pPr>
            <a:r>
              <a:rPr lang="cs-CZ" dirty="0"/>
              <a:t>d</a:t>
            </a:r>
            <a:r>
              <a:rPr lang="cs-CZ" dirty="0" smtClean="0"/>
              <a:t>okončeno 25. 11. 2012</a:t>
            </a:r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97676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341438"/>
            <a:ext cx="8208963" cy="522922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Název 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Autor: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Ing. Eva </a:t>
            </a:r>
            <a:r>
              <a:rPr lang="cs-CZ" sz="1800" dirty="0" err="1" smtClean="0">
                <a:solidFill>
                  <a:schemeClr val="tx2"/>
                </a:solidFill>
                <a:latin typeface="+mj-lt"/>
              </a:rPr>
              <a:t>Khorelová</a:t>
            </a: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Název: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VY_32_INOVACE_11_Z6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Zeměpis 6. ročník, 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V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liv člověka na zemský 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p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ovrch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Anotace: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Prezentace sloužící 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k vysvětlení působení člověka 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na </a:t>
            </a: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	zemský povrch, obsahuje zápis do  sešitů a procvičení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	probraného učiva.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  <a:tabLst>
                <a:tab pos="2332038" algn="l"/>
              </a:tabLst>
              <a:defRPr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  <a:tabLst>
                <a:tab pos="2332038" algn="l"/>
              </a:tabLst>
              <a:defRPr/>
            </a:pP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Datum 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dokončení: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25. 11. 2012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307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68313" y="115888"/>
            <a:ext cx="8280400" cy="1143000"/>
          </a:xfrm>
        </p:spPr>
      </p:pic>
    </p:spTree>
    <p:extLst>
      <p:ext uri="{BB962C8B-B14F-4D97-AF65-F5344CB8AC3E}">
        <p14:creationId xmlns:p14="http://schemas.microsoft.com/office/powerpoint/2010/main" xmlns="" val="4251054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204" y="404664"/>
            <a:ext cx="8229600" cy="907504"/>
          </a:xfrm>
        </p:spPr>
        <p:txBody>
          <a:bodyPr/>
          <a:lstStyle/>
          <a:p>
            <a:pPr algn="ctr"/>
            <a:r>
              <a:rPr lang="cs-CZ" b="1" dirty="0"/>
              <a:t>Vysvětlivky k práci: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3446" y="3065498"/>
            <a:ext cx="1239203" cy="1239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40144" y="2965376"/>
            <a:ext cx="5792294" cy="836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800"/>
              </a:lnSpc>
              <a:spcBef>
                <a:spcPct val="0"/>
              </a:spcBef>
            </a:pPr>
            <a:r>
              <a:rPr lang="cs-CZ" sz="2800" b="1" dirty="0"/>
              <a:t>určeno k zápisu do sešitů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68764" y="4898052"/>
            <a:ext cx="3960440" cy="734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800"/>
              </a:lnSpc>
              <a:spcBef>
                <a:spcPct val="0"/>
              </a:spcBef>
            </a:pPr>
            <a:r>
              <a:rPr lang="cs-CZ" sz="2800" b="1" dirty="0"/>
              <a:t>vysvětli souvislosti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7543" y="4797152"/>
            <a:ext cx="93610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4996" y="1575956"/>
            <a:ext cx="93610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40144" y="1782398"/>
            <a:ext cx="35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ledej na mapě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60073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Člověk mění krajinu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84784"/>
            <a:ext cx="8153400" cy="514116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3200" b="1" dirty="0"/>
              <a:t>n</a:t>
            </a:r>
            <a:r>
              <a:rPr lang="cs-CZ" sz="3200" b="1" dirty="0" smtClean="0"/>
              <a:t>epřímo</a:t>
            </a:r>
            <a:r>
              <a:rPr lang="cs-CZ" sz="3200" dirty="0" smtClean="0"/>
              <a:t> – odlesněním</a:t>
            </a:r>
          </a:p>
          <a:p>
            <a:r>
              <a:rPr lang="cs-CZ" sz="3200" b="1" dirty="0"/>
              <a:t>p</a:t>
            </a:r>
            <a:r>
              <a:rPr lang="cs-CZ" sz="3200" b="1" dirty="0" smtClean="0"/>
              <a:t>římo</a:t>
            </a:r>
            <a:r>
              <a:rPr lang="cs-CZ" sz="3200" dirty="0" smtClean="0"/>
              <a:t> – vytváří nové tvary reliéfu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 smtClean="0"/>
              <a:t>těžba v povrchových dolech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t</a:t>
            </a:r>
            <a:r>
              <a:rPr lang="cs-CZ" sz="3200" dirty="0" smtClean="0"/>
              <a:t>vorba hald a výsypek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 smtClean="0"/>
              <a:t>výstavba vodních děl – přehradních nádrží, rybníků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t</a:t>
            </a:r>
            <a:r>
              <a:rPr lang="cs-CZ" sz="3200" dirty="0" smtClean="0"/>
              <a:t>unely ve skalách 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r</a:t>
            </a:r>
            <a:r>
              <a:rPr lang="cs-CZ" sz="3200" dirty="0" smtClean="0"/>
              <a:t>egulace vodních toků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z</a:t>
            </a:r>
            <a:r>
              <a:rPr lang="cs-CZ" sz="3200" dirty="0" smtClean="0"/>
              <a:t>arovnání krajiny před výstavbou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91042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Odlesnění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568952" cy="506916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sz="3200" dirty="0"/>
              <a:t>č</a:t>
            </a:r>
            <a:r>
              <a:rPr lang="cs-CZ" sz="3200" dirty="0" smtClean="0"/>
              <a:t>lověk tak získává půdu k zemědělské činnosti</a:t>
            </a:r>
          </a:p>
          <a:p>
            <a:r>
              <a:rPr lang="cs-CZ" sz="3200" dirty="0"/>
              <a:t>z</a:t>
            </a:r>
            <a:r>
              <a:rPr lang="cs-CZ" sz="3200" dirty="0" smtClean="0"/>
              <a:t>ískává energii z vytěženého dřeva</a:t>
            </a:r>
          </a:p>
          <a:p>
            <a:r>
              <a:rPr lang="cs-CZ" sz="3200" dirty="0"/>
              <a:t>o</a:t>
            </a:r>
            <a:r>
              <a:rPr lang="cs-CZ" sz="3200" dirty="0" smtClean="0"/>
              <a:t>dlesňuje plochy, na kterých bude probíhat těžba nerostů, či hornin</a:t>
            </a:r>
          </a:p>
          <a:p>
            <a:r>
              <a:rPr lang="cs-CZ" sz="3200" dirty="0"/>
              <a:t>o</a:t>
            </a:r>
            <a:r>
              <a:rPr lang="cs-CZ" sz="3200" dirty="0" smtClean="0"/>
              <a:t>dlesňuje místa pro zástavbu, rybníky, přehrady </a:t>
            </a:r>
          </a:p>
          <a:p>
            <a:endParaRPr lang="cs-CZ" sz="3200" dirty="0" smtClean="0"/>
          </a:p>
          <a:p>
            <a:r>
              <a:rPr lang="cs-CZ" sz="3200" dirty="0"/>
              <a:t>d</a:t>
            </a:r>
            <a:r>
              <a:rPr lang="cs-CZ" sz="3200" dirty="0" smtClean="0"/>
              <a:t>ochází k půdní erozi, rozšiřují se pouště</a:t>
            </a:r>
          </a:p>
          <a:p>
            <a:r>
              <a:rPr lang="cs-CZ" sz="3200" dirty="0" smtClean="0"/>
              <a:t>naplaveniny v řekách způsobují záplavy</a:t>
            </a:r>
          </a:p>
          <a:p>
            <a:r>
              <a:rPr lang="cs-CZ" sz="3200" dirty="0"/>
              <a:t>z</a:t>
            </a:r>
            <a:r>
              <a:rPr lang="cs-CZ" sz="3200" dirty="0" smtClean="0"/>
              <a:t>horšuje se kvalita vzduchu, vymírají organismy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1543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88024" y="1435010"/>
            <a:ext cx="3923928" cy="4904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78904" y="6396335"/>
            <a:ext cx="843304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</a:rPr>
              <a:t>NASA, </a:t>
            </a:r>
            <a:r>
              <a:rPr lang="cs-CZ" sz="1200" dirty="0">
                <a:solidFill>
                  <a:prstClr val="black"/>
                </a:solidFill>
              </a:rPr>
              <a:t>[cit. </a:t>
            </a:r>
            <a:r>
              <a:rPr lang="cs-CZ" sz="1200" dirty="0" smtClean="0">
                <a:solidFill>
                  <a:prstClr val="black"/>
                </a:solidFill>
              </a:rPr>
              <a:t>2012-11-22]. </a:t>
            </a:r>
            <a:r>
              <a:rPr lang="cs-CZ" sz="1200" dirty="0">
                <a:solidFill>
                  <a:prstClr val="black"/>
                </a:solidFill>
              </a:rPr>
              <a:t>Dostupné </a:t>
            </a:r>
            <a:r>
              <a:rPr lang="cs-CZ" sz="1200" dirty="0" smtClean="0">
                <a:solidFill>
                  <a:prstClr val="black"/>
                </a:solidFill>
              </a:rPr>
              <a:t>na </a:t>
            </a:r>
            <a:r>
              <a:rPr lang="cs-CZ" sz="1200" dirty="0">
                <a:solidFill>
                  <a:prstClr val="black"/>
                </a:solidFill>
              </a:rPr>
              <a:t>www:</a:t>
            </a:r>
          </a:p>
          <a:p>
            <a:pPr lvl="0"/>
            <a:r>
              <a:rPr lang="cs-CZ" sz="1200" dirty="0" smtClean="0">
                <a:solidFill>
                  <a:prstClr val="black"/>
                </a:solidFill>
                <a:hlinkClick r:id="rId3"/>
              </a:rPr>
              <a:t>http</a:t>
            </a:r>
            <a:r>
              <a:rPr lang="cs-CZ" sz="1200" dirty="0">
                <a:solidFill>
                  <a:prstClr val="black"/>
                </a:solidFill>
                <a:hlinkClick r:id="rId3"/>
              </a:rPr>
              <a:t>://</a:t>
            </a:r>
            <a:r>
              <a:rPr lang="cs-CZ" sz="1200" dirty="0" smtClean="0">
                <a:solidFill>
                  <a:prstClr val="black"/>
                </a:solidFill>
                <a:hlinkClick r:id="rId3"/>
              </a:rPr>
              <a:t>en.wikipedia.org/wiki/File:Matogrosso_ast_2006209_lrg.jpg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8904" y="1378595"/>
            <a:ext cx="4014192" cy="5017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184284"/>
            <a:ext cx="7488832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Odlesnění</a:t>
            </a:r>
            <a:r>
              <a:rPr lang="cs-CZ" sz="3200" dirty="0" smtClean="0"/>
              <a:t> oblasti </a:t>
            </a:r>
            <a:r>
              <a:rPr lang="cs-CZ" sz="3200" dirty="0" err="1" smtClean="0"/>
              <a:t>Mato</a:t>
            </a:r>
            <a:r>
              <a:rPr lang="cs-CZ" sz="3200" dirty="0" smtClean="0"/>
              <a:t> </a:t>
            </a:r>
            <a:r>
              <a:rPr lang="cs-CZ" sz="3200" dirty="0" err="1" smtClean="0"/>
              <a:t>Grosso</a:t>
            </a:r>
            <a:r>
              <a:rPr lang="cs-CZ" sz="3200" dirty="0" smtClean="0"/>
              <a:t> </a:t>
            </a:r>
            <a:r>
              <a:rPr lang="cs-CZ" sz="3200" dirty="0" smtClean="0"/>
              <a:t>                     v </a:t>
            </a:r>
            <a:r>
              <a:rPr lang="cs-CZ" sz="3200" b="1" dirty="0" smtClean="0"/>
              <a:t>Brazílii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5656" y="916930"/>
            <a:ext cx="972108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1992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72200" y="956943"/>
            <a:ext cx="972108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2006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197355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878002"/>
            <a:ext cx="8424936" cy="551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6396335"/>
            <a:ext cx="842493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Aidenvironment</a:t>
            </a:r>
            <a:r>
              <a:rPr lang="cs-CZ" sz="1200" dirty="0" smtClean="0">
                <a:solidFill>
                  <a:prstClr val="black"/>
                </a:solidFill>
              </a:rPr>
              <a:t>, </a:t>
            </a:r>
            <a:r>
              <a:rPr lang="cs-CZ" sz="1200" dirty="0">
                <a:solidFill>
                  <a:prstClr val="black"/>
                </a:solidFill>
              </a:rPr>
              <a:t>[cit. 2012-11-22]. Dostupné na www: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3"/>
              </a:rPr>
              <a:t>en.wikipedia.org/wiki/File:Riau_deforestation_2006.jpg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6632"/>
            <a:ext cx="8424936" cy="107721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Prales</a:t>
            </a:r>
            <a:r>
              <a:rPr lang="cs-CZ" sz="3200" dirty="0" smtClean="0"/>
              <a:t>  na ostrově </a:t>
            </a:r>
            <a:r>
              <a:rPr lang="cs-CZ" sz="3200" b="1" dirty="0" smtClean="0"/>
              <a:t>Sumatra</a:t>
            </a:r>
            <a:r>
              <a:rPr lang="cs-CZ" sz="3200" dirty="0" smtClean="0"/>
              <a:t> musel ustoupit plantážím palmy olejné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08868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7544" y="737622"/>
            <a:ext cx="8064896" cy="5474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7544" y="6211670"/>
            <a:ext cx="8064896" cy="5539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000" dirty="0" smtClean="0">
                <a:solidFill>
                  <a:prstClr val="black"/>
                </a:solidFill>
              </a:rPr>
              <a:t>USNA, </a:t>
            </a:r>
            <a:r>
              <a:rPr lang="cs-CZ" sz="1000" dirty="0">
                <a:solidFill>
                  <a:prstClr val="black"/>
                </a:solidFill>
              </a:rPr>
              <a:t>[cit. 2012-11-22]. Dostupné na www:</a:t>
            </a:r>
          </a:p>
          <a:p>
            <a:pPr lvl="0"/>
            <a:r>
              <a:rPr lang="cs-CZ" sz="1000" dirty="0">
                <a:solidFill>
                  <a:prstClr val="black"/>
                </a:solidFill>
                <a:hlinkClick r:id="rId3"/>
              </a:rPr>
              <a:t>http://en.wikipedia.org/w/index.php?title=File:BURNED_CLEAR-CUT_AREA_OF_OLYMPIC_NATIONAL_TIMBERLAND_WASHINGTON._NEAR_OLYMPIC_NATIONAL_PARK_-_NARA_-_</a:t>
            </a:r>
            <a:r>
              <a:rPr lang="cs-CZ" sz="1000" dirty="0" smtClean="0">
                <a:solidFill>
                  <a:prstClr val="black"/>
                </a:solidFill>
                <a:hlinkClick r:id="rId3"/>
              </a:rPr>
              <a:t>555088.tif&amp;page=1</a:t>
            </a:r>
            <a:r>
              <a:rPr lang="cs-CZ" sz="1000" dirty="0" smtClean="0">
                <a:solidFill>
                  <a:prstClr val="black"/>
                </a:solidFill>
              </a:rPr>
              <a:t> </a:t>
            </a:r>
            <a:endParaRPr lang="cs-CZ" sz="10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88640"/>
            <a:ext cx="8064896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Vykácením stromů se obnaží půda </a:t>
            </a:r>
            <a:r>
              <a:rPr lang="cs-CZ" sz="3200" dirty="0" smtClean="0"/>
              <a:t>                     a </a:t>
            </a:r>
            <a:r>
              <a:rPr lang="cs-CZ" sz="3200" dirty="0" smtClean="0"/>
              <a:t>dochází k vodní, či větrné </a:t>
            </a:r>
            <a:r>
              <a:rPr lang="cs-CZ" sz="3200" b="1" dirty="0" smtClean="0"/>
              <a:t>erozi</a:t>
            </a:r>
            <a:r>
              <a:rPr lang="cs-CZ" sz="3200" dirty="0" smtClean="0"/>
              <a:t> - USA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8555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6396335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Dentren</a:t>
            </a:r>
            <a:r>
              <a:rPr lang="cs-CZ" sz="1200" dirty="0" smtClean="0">
                <a:solidFill>
                  <a:prstClr val="black"/>
                </a:solidFill>
              </a:rPr>
              <a:t>, </a:t>
            </a:r>
            <a:r>
              <a:rPr lang="cs-CZ" sz="1200" dirty="0">
                <a:solidFill>
                  <a:prstClr val="black"/>
                </a:solidFill>
              </a:rPr>
              <a:t>[cit. 2012-11-22]. </a:t>
            </a:r>
            <a:r>
              <a:rPr lang="cs-CZ" sz="1200" dirty="0" smtClean="0">
                <a:solidFill>
                  <a:prstClr val="black"/>
                </a:solidFill>
              </a:rPr>
              <a:t>Dostupné pod licencí </a:t>
            </a:r>
            <a:r>
              <a:rPr lang="cs-CZ" sz="1200" dirty="0" err="1" smtClean="0">
                <a:solidFill>
                  <a:prstClr val="black"/>
                </a:solidFill>
              </a:rPr>
              <a:t>Creative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r>
              <a:rPr lang="cs-CZ" sz="1200" dirty="0" err="1" smtClean="0">
                <a:solidFill>
                  <a:prstClr val="black"/>
                </a:solidFill>
              </a:rPr>
              <a:t>Commons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r>
              <a:rPr lang="cs-CZ" sz="1200" dirty="0">
                <a:solidFill>
                  <a:prstClr val="black"/>
                </a:solidFill>
              </a:rPr>
              <a:t>na www: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en.wikipedia.org/wiki/File:Cabrasnortechico.JPG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47564" y="617693"/>
            <a:ext cx="7704856" cy="57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47564" y="79084"/>
            <a:ext cx="7704856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Nadměrné spásání vegetace přispívá </a:t>
            </a:r>
            <a:r>
              <a:rPr lang="cs-CZ" sz="3200" dirty="0" smtClean="0"/>
              <a:t>               k </a:t>
            </a:r>
            <a:r>
              <a:rPr lang="cs-CZ" sz="3200" b="1" dirty="0" smtClean="0"/>
              <a:t>erozi</a:t>
            </a:r>
            <a:r>
              <a:rPr lang="cs-CZ" sz="3200" dirty="0" smtClean="0"/>
              <a:t> a rozšiřování plochy </a:t>
            </a:r>
            <a:r>
              <a:rPr lang="cs-CZ" sz="3200" b="1" dirty="0" smtClean="0"/>
              <a:t>pouští</a:t>
            </a:r>
            <a:r>
              <a:rPr lang="cs-CZ" sz="3200" dirty="0" smtClean="0"/>
              <a:t> – Chile</a:t>
            </a:r>
          </a:p>
        </p:txBody>
      </p:sp>
    </p:spTree>
    <p:extLst>
      <p:ext uri="{BB962C8B-B14F-4D97-AF65-F5344CB8AC3E}">
        <p14:creationId xmlns:p14="http://schemas.microsoft.com/office/powerpoint/2010/main" xmlns="" val="370171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6376" y="6309320"/>
            <a:ext cx="852245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Chensiyuan</a:t>
            </a:r>
            <a:r>
              <a:rPr lang="cs-CZ" sz="1200" dirty="0" smtClean="0">
                <a:solidFill>
                  <a:prstClr val="black"/>
                </a:solidFill>
              </a:rPr>
              <a:t>, </a:t>
            </a:r>
            <a:r>
              <a:rPr lang="cs-CZ" sz="1200" dirty="0">
                <a:solidFill>
                  <a:prstClr val="black"/>
                </a:solidFill>
              </a:rPr>
              <a:t>[cit. 2012-11-22]. Dostupné na www: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en.wikipedia.org/wiki/File:1_guangzhou_dusk_panorama.jpg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6376" y="2060848"/>
            <a:ext cx="8522450" cy="4080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6376" y="332656"/>
            <a:ext cx="8522450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Město </a:t>
            </a:r>
            <a:r>
              <a:rPr lang="cs-CZ" sz="3200" dirty="0" err="1" smtClean="0"/>
              <a:t>Guangzhou</a:t>
            </a:r>
            <a:r>
              <a:rPr lang="cs-CZ" sz="3200" dirty="0" smtClean="0"/>
              <a:t> v JV Číně má 12 miliónů obyvatel a rozlohu 7434 km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, to je desetina ČR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59949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Těžba nerostných surovin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72816"/>
            <a:ext cx="8568952" cy="489654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/>
              <a:t>d</a:t>
            </a:r>
            <a:r>
              <a:rPr lang="cs-CZ" sz="3200" dirty="0" smtClean="0"/>
              <a:t>oly zabírají obrovská území</a:t>
            </a:r>
          </a:p>
          <a:p>
            <a:r>
              <a:rPr lang="cs-CZ" sz="3200" dirty="0" smtClean="0"/>
              <a:t>zařezávají se do zemské kůry a mění reliéf </a:t>
            </a:r>
          </a:p>
          <a:p>
            <a:pPr marL="0" indent="0">
              <a:buNone/>
            </a:pPr>
            <a:r>
              <a:rPr lang="cs-CZ" sz="3200" dirty="0" smtClean="0"/>
              <a:t>   i vodní režim v krajině</a:t>
            </a:r>
          </a:p>
          <a:p>
            <a:r>
              <a:rPr lang="cs-CZ" sz="3200" dirty="0"/>
              <a:t>v</a:t>
            </a:r>
            <a:r>
              <a:rPr lang="cs-CZ" sz="3200" dirty="0" smtClean="0"/>
              <a:t>ytěžený neužitečný materiál je ukládán </a:t>
            </a:r>
            <a:r>
              <a:rPr lang="cs-CZ" sz="3200" dirty="0" smtClean="0"/>
              <a:t>               na </a:t>
            </a:r>
            <a:r>
              <a:rPr lang="cs-CZ" sz="3200" dirty="0" smtClean="0"/>
              <a:t>haldy, výsypky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ropady hlubinných dolů způsobují zemětřesení a pokles zemského povrchu</a:t>
            </a:r>
          </a:p>
          <a:p>
            <a:endParaRPr lang="cs-CZ" sz="32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537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4342" y="620688"/>
            <a:ext cx="7908032" cy="593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62000" y="6396335"/>
            <a:ext cx="7620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Stepanov</a:t>
            </a:r>
            <a:r>
              <a:rPr lang="cs-CZ" sz="1200" dirty="0" smtClean="0">
                <a:solidFill>
                  <a:prstClr val="black"/>
                </a:solidFill>
              </a:rPr>
              <a:t> Alexander, </a:t>
            </a:r>
            <a:r>
              <a:rPr lang="cs-CZ" sz="1200" dirty="0">
                <a:solidFill>
                  <a:prstClr val="black"/>
                </a:solidFill>
              </a:rPr>
              <a:t>[cit. 2012-11-22]. </a:t>
            </a:r>
            <a:r>
              <a:rPr lang="cs-CZ" sz="1200" dirty="0" smtClean="0">
                <a:solidFill>
                  <a:prstClr val="black"/>
                </a:solidFill>
              </a:rPr>
              <a:t>Dostupné pod licencí </a:t>
            </a:r>
            <a:r>
              <a:rPr lang="cs-CZ" sz="1200" dirty="0" err="1" smtClean="0">
                <a:solidFill>
                  <a:prstClr val="black"/>
                </a:solidFill>
              </a:rPr>
              <a:t>Creative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r>
              <a:rPr lang="cs-CZ" sz="1200" dirty="0" err="1" smtClean="0">
                <a:solidFill>
                  <a:prstClr val="black"/>
                </a:solidFill>
              </a:rPr>
              <a:t>commons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r>
              <a:rPr lang="cs-CZ" sz="1200" dirty="0">
                <a:solidFill>
                  <a:prstClr val="black"/>
                </a:solidFill>
              </a:rPr>
              <a:t>na www: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3"/>
              </a:rPr>
              <a:t>en.wikipedia.org/wiki/File:Udachnaya_pipe.JPG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342" y="260648"/>
            <a:ext cx="7908032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Diamantový důl </a:t>
            </a:r>
            <a:r>
              <a:rPr lang="cs-CZ" sz="3200" dirty="0" smtClean="0"/>
              <a:t>v Rusku se zařezává hluboko do zemské kůry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03690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55310"/>
            <a:ext cx="8136904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</a:rPr>
              <a:t>Martin Mach.  </a:t>
            </a:r>
            <a:r>
              <a:rPr lang="cs-CZ" sz="1200" dirty="0">
                <a:solidFill>
                  <a:prstClr val="black"/>
                </a:solidFill>
              </a:rPr>
              <a:t>[cit. 2012-02-06]. Dostupné pod licencí </a:t>
            </a:r>
            <a:r>
              <a:rPr lang="cs-CZ" sz="1200" dirty="0" err="1">
                <a:solidFill>
                  <a:prstClr val="black"/>
                </a:solidFill>
              </a:rPr>
              <a:t>Creative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www:</a:t>
            </a:r>
          </a:p>
          <a:p>
            <a:pPr lvl="0"/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</a:t>
            </a:r>
            <a:r>
              <a:rPr lang="cs-CZ" sz="1200" dirty="0" smtClean="0">
                <a:hlinkClick r:id="rId2"/>
              </a:rPr>
              <a:t>cs.wikipedia.org/wiki/Soubor:Velkostroj_Tu%C5%A1imice.jpg</a:t>
            </a:r>
            <a:endParaRPr lang="cs-CZ" sz="1200" dirty="0">
              <a:solidFill>
                <a:prstClr val="black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6269" y="798729"/>
            <a:ext cx="8122195" cy="5380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35954"/>
            <a:ext cx="8136904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Hnědouhelnému </a:t>
            </a:r>
            <a:r>
              <a:rPr lang="cs-CZ" sz="3200" b="1" dirty="0" smtClean="0"/>
              <a:t>lomu</a:t>
            </a:r>
            <a:r>
              <a:rPr lang="cs-CZ" sz="3200" dirty="0" smtClean="0"/>
              <a:t> Tušimice</a:t>
            </a:r>
            <a:r>
              <a:rPr lang="cs-CZ" sz="3200" dirty="0"/>
              <a:t> </a:t>
            </a:r>
            <a:r>
              <a:rPr lang="cs-CZ" sz="3200" dirty="0" smtClean="0"/>
              <a:t>musela ustoupit veškerá vegetace, navíc zanechal v krajině obrovskou jizvu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56389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62000" y="6295539"/>
            <a:ext cx="7620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</a:rPr>
              <a:t>2micha.  </a:t>
            </a:r>
            <a:r>
              <a:rPr lang="cs-CZ" sz="1200" dirty="0">
                <a:solidFill>
                  <a:prstClr val="black"/>
                </a:solidFill>
              </a:rPr>
              <a:t>[cit. 2012-02-06]. Dostupné pod licencí </a:t>
            </a:r>
            <a:r>
              <a:rPr lang="cs-CZ" sz="1200" dirty="0" err="1">
                <a:solidFill>
                  <a:prstClr val="black"/>
                </a:solidFill>
              </a:rPr>
              <a:t>Creative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www:</a:t>
            </a:r>
          </a:p>
          <a:p>
            <a:pPr lvl="0"/>
            <a:r>
              <a:rPr lang="cs-CZ" sz="1200" dirty="0" smtClean="0">
                <a:hlinkClick r:id="rId3"/>
              </a:rPr>
              <a:t>http</a:t>
            </a:r>
            <a:r>
              <a:rPr lang="cs-CZ" sz="1200" dirty="0">
                <a:hlinkClick r:id="rId3"/>
              </a:rPr>
              <a:t>://</a:t>
            </a:r>
            <a:r>
              <a:rPr lang="cs-CZ" sz="1200" dirty="0" smtClean="0">
                <a:hlinkClick r:id="rId3"/>
              </a:rPr>
              <a:t>cs.wikipedia.org/wiki/Soubor:Salzberg_kaliwerk_wintershall_heringen.jpg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8208912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Haldy</a:t>
            </a:r>
            <a:r>
              <a:rPr lang="cs-CZ" sz="3200" dirty="0" smtClean="0"/>
              <a:t> a </a:t>
            </a:r>
            <a:r>
              <a:rPr lang="cs-CZ" sz="3200" b="1" dirty="0" smtClean="0"/>
              <a:t>výsypky</a:t>
            </a:r>
            <a:r>
              <a:rPr lang="cs-CZ" sz="3200" dirty="0" smtClean="0"/>
              <a:t> odpadního </a:t>
            </a:r>
            <a:r>
              <a:rPr lang="cs-CZ" sz="3200" dirty="0" smtClean="0"/>
              <a:t>materiálu                 </a:t>
            </a:r>
            <a:r>
              <a:rPr lang="cs-CZ" sz="3200" dirty="0" smtClean="0"/>
              <a:t>z těžby nerostů mění </a:t>
            </a:r>
            <a:r>
              <a:rPr lang="cs-CZ" sz="3200" b="1" dirty="0" smtClean="0"/>
              <a:t>reliéf</a:t>
            </a:r>
            <a:r>
              <a:rPr lang="cs-CZ" sz="3200" dirty="0" smtClean="0"/>
              <a:t> krajiny – Německo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23403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Výstavba rybníků a přehradních nádrží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844824"/>
            <a:ext cx="8568952" cy="482453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/>
              <a:t>v</a:t>
            </a:r>
            <a:r>
              <a:rPr lang="cs-CZ" sz="3200" dirty="0" smtClean="0"/>
              <a:t>ýstavba jihočeských rybníků pomohla původní bažinaté krajině eliminovat následky povodní 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a využívat půdu k zemědělství </a:t>
            </a:r>
          </a:p>
          <a:p>
            <a:r>
              <a:rPr lang="cs-CZ" sz="3200" dirty="0"/>
              <a:t>v</a:t>
            </a:r>
            <a:r>
              <a:rPr lang="cs-CZ" sz="3200" dirty="0" smtClean="0"/>
              <a:t>oda v přehradních nádržích zaplaví obrovské území</a:t>
            </a:r>
          </a:p>
          <a:p>
            <a:endParaRPr lang="cs-CZ" sz="32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4851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1613119"/>
            <a:ext cx="8382000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6347486"/>
            <a:ext cx="8382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</a:rPr>
              <a:t>Pavel </a:t>
            </a:r>
            <a:r>
              <a:rPr lang="cs-CZ" sz="1200" dirty="0" err="1" smtClean="0">
                <a:solidFill>
                  <a:prstClr val="black"/>
                </a:solidFill>
              </a:rPr>
              <a:t>Rychtecký</a:t>
            </a:r>
            <a:r>
              <a:rPr lang="cs-CZ" sz="1200" dirty="0" smtClean="0">
                <a:solidFill>
                  <a:prstClr val="black"/>
                </a:solidFill>
              </a:rPr>
              <a:t>, </a:t>
            </a:r>
            <a:r>
              <a:rPr lang="cs-CZ" sz="1200" dirty="0">
                <a:solidFill>
                  <a:prstClr val="black"/>
                </a:solidFill>
              </a:rPr>
              <a:t>[cit. 2012-11-22]. Dostupné pod licencí </a:t>
            </a:r>
            <a:r>
              <a:rPr lang="cs-CZ" sz="1200" dirty="0" err="1">
                <a:solidFill>
                  <a:prstClr val="black"/>
                </a:solidFill>
              </a:rPr>
              <a:t>Creative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3"/>
              </a:rPr>
              <a:t>cs.wikipedia.org/wiki/Soubor:Ro%C5%BEmberk_a_K%C3%A1%C5%88ov.JPG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332656"/>
            <a:ext cx="8382000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Jihočeské </a:t>
            </a:r>
            <a:r>
              <a:rPr lang="cs-CZ" sz="3200" b="1" dirty="0" smtClean="0"/>
              <a:t>rybníky</a:t>
            </a:r>
            <a:r>
              <a:rPr lang="cs-CZ" sz="3200" dirty="0" smtClean="0"/>
              <a:t> Rožmberk a </a:t>
            </a:r>
            <a:r>
              <a:rPr lang="cs-CZ" sz="3200" dirty="0" err="1" smtClean="0"/>
              <a:t>Káňov</a:t>
            </a:r>
            <a:r>
              <a:rPr lang="cs-CZ" sz="3200" dirty="0" smtClean="0"/>
              <a:t> byly budovány i z důvodu zábrany </a:t>
            </a:r>
            <a:r>
              <a:rPr lang="cs-CZ" sz="3200" b="1" dirty="0" smtClean="0"/>
              <a:t>povodním, </a:t>
            </a:r>
            <a:r>
              <a:rPr lang="cs-CZ" sz="3200" dirty="0" smtClean="0"/>
              <a:t>také</a:t>
            </a:r>
            <a:r>
              <a:rPr lang="cs-CZ" sz="3200" b="1" dirty="0" smtClean="0"/>
              <a:t> </a:t>
            </a:r>
            <a:r>
              <a:rPr lang="cs-CZ" sz="3200" dirty="0" smtClean="0"/>
              <a:t>zachytávají půdu unášenou erozí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95531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1341" y="1196752"/>
            <a:ext cx="852223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2661" y="592054"/>
            <a:ext cx="8513580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Přehrada </a:t>
            </a:r>
            <a:r>
              <a:rPr lang="cs-CZ" sz="3200" dirty="0" err="1" smtClean="0"/>
              <a:t>Karibba</a:t>
            </a:r>
            <a:r>
              <a:rPr lang="cs-CZ" sz="3200" dirty="0" smtClean="0"/>
              <a:t> na řece </a:t>
            </a:r>
            <a:r>
              <a:rPr lang="cs-CZ" sz="3200" b="1" dirty="0" smtClean="0"/>
              <a:t>Zambezi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6235455"/>
            <a:ext cx="851358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Benbbb</a:t>
            </a:r>
            <a:r>
              <a:rPr lang="cs-CZ" sz="1200" dirty="0" smtClean="0">
                <a:solidFill>
                  <a:prstClr val="black"/>
                </a:solidFill>
              </a:rPr>
              <a:t>.  </a:t>
            </a:r>
            <a:r>
              <a:rPr lang="cs-CZ" sz="1200" dirty="0">
                <a:solidFill>
                  <a:prstClr val="black"/>
                </a:solidFill>
              </a:rPr>
              <a:t>[cit. 2012-02-06]. Dostupné </a:t>
            </a:r>
            <a:r>
              <a:rPr lang="cs-CZ" sz="1200" dirty="0" smtClean="0">
                <a:solidFill>
                  <a:prstClr val="black"/>
                </a:solidFill>
              </a:rPr>
              <a:t>jako volné dílo na </a:t>
            </a:r>
            <a:r>
              <a:rPr lang="cs-CZ" sz="1200" dirty="0">
                <a:solidFill>
                  <a:prstClr val="black"/>
                </a:solidFill>
              </a:rPr>
              <a:t>www:</a:t>
            </a:r>
          </a:p>
          <a:p>
            <a:pPr lvl="0"/>
            <a:r>
              <a:rPr lang="cs-CZ" sz="1200" dirty="0" smtClean="0">
                <a:hlinkClick r:id="rId3"/>
              </a:rPr>
              <a:t>http</a:t>
            </a:r>
            <a:r>
              <a:rPr lang="cs-CZ" sz="1200" dirty="0">
                <a:hlinkClick r:id="rId3"/>
              </a:rPr>
              <a:t>://</a:t>
            </a:r>
            <a:r>
              <a:rPr lang="cs-CZ" sz="1200" dirty="0" smtClean="0">
                <a:hlinkClick r:id="rId3"/>
              </a:rPr>
              <a:t>cs.wikipedia.org/wiki/Soubor:Kariba_dam.jpg</a:t>
            </a:r>
            <a:endParaRPr lang="cs-CZ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68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0971" y="835382"/>
            <a:ext cx="7851383" cy="5364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6133" y="344688"/>
            <a:ext cx="783577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Hráz Asuánské přehrady na </a:t>
            </a:r>
            <a:r>
              <a:rPr lang="cs-CZ" sz="3200" b="1" dirty="0" smtClean="0"/>
              <a:t>Nilu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516133" y="6230058"/>
            <a:ext cx="78843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Hajor</a:t>
            </a:r>
            <a:r>
              <a:rPr lang="cs-CZ" sz="1200" dirty="0" smtClean="0">
                <a:solidFill>
                  <a:prstClr val="black"/>
                </a:solidFill>
              </a:rPr>
              <a:t>.  </a:t>
            </a:r>
            <a:r>
              <a:rPr lang="cs-CZ" sz="1200" dirty="0">
                <a:solidFill>
                  <a:prstClr val="black"/>
                </a:solidFill>
              </a:rPr>
              <a:t>[cit. 2012-02-06]. Dostupné </a:t>
            </a:r>
            <a:r>
              <a:rPr lang="cs-CZ" sz="1200" dirty="0" smtClean="0">
                <a:solidFill>
                  <a:prstClr val="black"/>
                </a:solidFill>
              </a:rPr>
              <a:t>pod licencí </a:t>
            </a:r>
            <a:r>
              <a:rPr lang="cs-CZ" sz="1200" dirty="0" err="1" smtClean="0">
                <a:solidFill>
                  <a:prstClr val="black"/>
                </a:solidFill>
              </a:rPr>
              <a:t>Creative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r>
              <a:rPr lang="cs-CZ" sz="1200" dirty="0" err="1" smtClean="0">
                <a:solidFill>
                  <a:prstClr val="black"/>
                </a:solidFill>
              </a:rPr>
              <a:t>Commons</a:t>
            </a:r>
            <a:r>
              <a:rPr lang="cs-CZ" sz="1200" dirty="0" smtClean="0">
                <a:solidFill>
                  <a:prstClr val="black"/>
                </a:solidFill>
              </a:rPr>
              <a:t> na </a:t>
            </a:r>
            <a:r>
              <a:rPr lang="cs-CZ" sz="1200" dirty="0">
                <a:solidFill>
                  <a:prstClr val="black"/>
                </a:solidFill>
              </a:rPr>
              <a:t>www:</a:t>
            </a:r>
          </a:p>
          <a:p>
            <a:pPr lvl="0"/>
            <a:r>
              <a:rPr lang="cs-CZ" sz="1200" dirty="0" smtClean="0"/>
              <a:t>&lt;</a:t>
            </a:r>
            <a:r>
              <a:rPr lang="cs-CZ" sz="1200" dirty="0"/>
              <a:t>http://</a:t>
            </a:r>
            <a:r>
              <a:rPr lang="cs-CZ" sz="1200" dirty="0" smtClean="0">
                <a:hlinkClick r:id="rId3"/>
              </a:rPr>
              <a:t>cs.wikipedia.org/wiki/</a:t>
            </a:r>
            <a:r>
              <a:rPr lang="cs-CZ" sz="1200" dirty="0" err="1" smtClean="0">
                <a:hlinkClick r:id="rId3"/>
              </a:rPr>
              <a:t>Soubor:AswanHighDam_Egypt.jpg</a:t>
            </a:r>
            <a:r>
              <a:rPr lang="cs-CZ" sz="1200" dirty="0" smtClean="0"/>
              <a:t>&gt;</a:t>
            </a:r>
            <a:endParaRPr lang="cs-CZ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847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Výstavba dopravních cest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988840"/>
            <a:ext cx="8568952" cy="468052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kalami procházejí tunely</a:t>
            </a:r>
          </a:p>
          <a:p>
            <a:r>
              <a:rPr lang="cs-CZ" sz="3200" dirty="0"/>
              <a:t>r</a:t>
            </a:r>
            <a:r>
              <a:rPr lang="cs-CZ" sz="3200" dirty="0" smtClean="0"/>
              <a:t>eliéf je pozměněn zarovnáváním terénu, tvorbou náspů</a:t>
            </a:r>
          </a:p>
          <a:p>
            <a:r>
              <a:rPr lang="cs-CZ" sz="3200" dirty="0"/>
              <a:t>d</a:t>
            </a:r>
            <a:r>
              <a:rPr lang="cs-CZ" sz="3200" dirty="0" smtClean="0"/>
              <a:t>opravní cesty přetínají migrační trasy zvířat</a:t>
            </a:r>
          </a:p>
          <a:p>
            <a:endParaRPr lang="cs-CZ" sz="32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4851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162747" y="661499"/>
            <a:ext cx="46577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131840" y="6376499"/>
            <a:ext cx="568863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</a:rPr>
              <a:t>Loggan11, </a:t>
            </a:r>
            <a:r>
              <a:rPr lang="cs-CZ" sz="1200" dirty="0">
                <a:solidFill>
                  <a:prstClr val="black"/>
                </a:solidFill>
              </a:rPr>
              <a:t>[cit. 2012-11-22]. Dostupné pod licencí </a:t>
            </a:r>
            <a:r>
              <a:rPr lang="cs-CZ" sz="1200" dirty="0" err="1">
                <a:solidFill>
                  <a:prstClr val="black"/>
                </a:solidFill>
              </a:rPr>
              <a:t>Creative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3"/>
              </a:rPr>
              <a:t>en.wikipedia.org/wiki/File:Vistadarodoviaimigrantes2.JPG</a:t>
            </a:r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908720"/>
            <a:ext cx="2736304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Dálnice </a:t>
            </a:r>
            <a:r>
              <a:rPr lang="cs-CZ" sz="3200" dirty="0" smtClean="0"/>
              <a:t>                  v </a:t>
            </a:r>
            <a:r>
              <a:rPr lang="cs-CZ" sz="3200" dirty="0" smtClean="0"/>
              <a:t>brazilské </a:t>
            </a:r>
            <a:r>
              <a:rPr lang="cs-CZ" sz="3200" b="1" dirty="0" smtClean="0"/>
              <a:t>Amazonii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6665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33434" y="654890"/>
            <a:ext cx="7563491" cy="607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96941" y="6449501"/>
            <a:ext cx="7599984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</a:rPr>
              <a:t>Bill.  </a:t>
            </a:r>
            <a:r>
              <a:rPr lang="cs-CZ" sz="1200" dirty="0">
                <a:solidFill>
                  <a:prstClr val="black"/>
                </a:solidFill>
              </a:rPr>
              <a:t>[cit. 2012-02-06]. Dostupné </a:t>
            </a:r>
            <a:r>
              <a:rPr lang="cs-CZ" sz="1200" dirty="0" smtClean="0">
                <a:solidFill>
                  <a:prstClr val="black"/>
                </a:solidFill>
              </a:rPr>
              <a:t>na </a:t>
            </a:r>
            <a:r>
              <a:rPr lang="cs-CZ" sz="1200" dirty="0">
                <a:solidFill>
                  <a:prstClr val="black"/>
                </a:solidFill>
              </a:rPr>
              <a:t>www</a:t>
            </a:r>
            <a:r>
              <a:rPr lang="cs-CZ" sz="1200" dirty="0" smtClean="0">
                <a:solidFill>
                  <a:prstClr val="black"/>
                </a:solidFill>
              </a:rPr>
              <a:t>: </a:t>
            </a:r>
            <a:r>
              <a:rPr lang="cs-CZ" sz="1200" dirty="0" smtClean="0">
                <a:hlinkClick r:id="rId3"/>
              </a:rPr>
              <a:t>&lt;http</a:t>
            </a:r>
            <a:r>
              <a:rPr lang="cs-CZ" sz="1200" dirty="0">
                <a:hlinkClick r:id="rId3"/>
              </a:rPr>
              <a:t>://</a:t>
            </a:r>
            <a:r>
              <a:rPr lang="cs-CZ" sz="1200" dirty="0" smtClean="0">
                <a:hlinkClick r:id="rId3"/>
              </a:rPr>
              <a:t>cs.wikipedia.org/wiki/Soubor:Laerdalstunnelen.jpg</a:t>
            </a:r>
            <a:endParaRPr lang="cs-CZ" sz="12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260648"/>
            <a:ext cx="7597333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Lærdalský</a:t>
            </a:r>
            <a:r>
              <a:rPr lang="cs-CZ" sz="3200" dirty="0" smtClean="0"/>
              <a:t> </a:t>
            </a:r>
            <a:r>
              <a:rPr lang="cs-CZ" sz="3200" b="1" dirty="0" smtClean="0"/>
              <a:t>tunel</a:t>
            </a:r>
            <a:r>
              <a:rPr lang="cs-CZ" sz="3200" dirty="0" smtClean="0"/>
              <a:t> v Norsku je dlouhý 24,5 km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3950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6237312"/>
            <a:ext cx="7862958" cy="4693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Ayacop</a:t>
            </a:r>
            <a:r>
              <a:rPr lang="cs-CZ" sz="1200" dirty="0" smtClean="0">
                <a:solidFill>
                  <a:prstClr val="black"/>
                </a:solidFill>
              </a:rPr>
              <a:t>.  </a:t>
            </a:r>
            <a:r>
              <a:rPr lang="cs-CZ" sz="1200" dirty="0">
                <a:solidFill>
                  <a:prstClr val="black"/>
                </a:solidFill>
              </a:rPr>
              <a:t>[cit. 2012-02-06]. Dostupné pod licencí </a:t>
            </a:r>
            <a:r>
              <a:rPr lang="cs-CZ" sz="1200" dirty="0" err="1">
                <a:solidFill>
                  <a:prstClr val="black"/>
                </a:solidFill>
              </a:rPr>
              <a:t>Creative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</a:t>
            </a:r>
            <a:r>
              <a:rPr lang="cs-CZ" sz="1200" dirty="0" smtClean="0">
                <a:solidFill>
                  <a:prstClr val="black"/>
                </a:solidFill>
              </a:rPr>
              <a:t>:</a:t>
            </a:r>
          </a:p>
          <a:p>
            <a:pPr lvl="0"/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</a:t>
            </a:r>
            <a:r>
              <a:rPr lang="cs-CZ" sz="1200" dirty="0" smtClean="0">
                <a:hlinkClick r:id="rId2"/>
              </a:rPr>
              <a:t>en.wikipedia.org/wiki/File:Rice_terraces.png</a:t>
            </a:r>
            <a:endParaRPr lang="cs-CZ" sz="1200" dirty="0">
              <a:solidFill>
                <a:prstClr val="black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19791" y="980728"/>
            <a:ext cx="7870751" cy="5243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0" name="Nadpis 1"/>
          <p:cNvSpPr>
            <a:spLocks noGrp="1"/>
          </p:cNvSpPr>
          <p:nvPr>
            <p:ph type="title" idx="4294967295"/>
          </p:nvPr>
        </p:nvSpPr>
        <p:spPr>
          <a:xfrm>
            <a:off x="251520" y="116632"/>
            <a:ext cx="8712967" cy="1224136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algn="ctr" eaLnBrk="1" hangingPunct="1"/>
            <a:r>
              <a:rPr lang="cs-CZ" sz="3200" dirty="0" smtClean="0">
                <a:solidFill>
                  <a:schemeClr val="tx1"/>
                </a:solidFill>
              </a:rPr>
              <a:t>Člověk umí </a:t>
            </a:r>
            <a:r>
              <a:rPr lang="cs-CZ" sz="3200" dirty="0">
                <a:solidFill>
                  <a:schemeClr val="tx1"/>
                </a:solidFill>
              </a:rPr>
              <a:t>p</a:t>
            </a:r>
            <a:r>
              <a:rPr lang="cs-CZ" sz="3200" dirty="0" smtClean="0">
                <a:solidFill>
                  <a:schemeClr val="tx1"/>
                </a:solidFill>
              </a:rPr>
              <a:t>řetvářet zemský povrch nejenom účelně, ale i krásně - </a:t>
            </a:r>
            <a:r>
              <a:rPr lang="cs-CZ" sz="3200" b="1" dirty="0" smtClean="0">
                <a:solidFill>
                  <a:schemeClr val="tx1"/>
                </a:solidFill>
              </a:rPr>
              <a:t>rýžové terasy </a:t>
            </a:r>
            <a:r>
              <a:rPr lang="cs-CZ" sz="3200" b="1" dirty="0" smtClean="0">
                <a:solidFill>
                  <a:schemeClr val="tx1"/>
                </a:solidFill>
              </a:rPr>
              <a:t>                          </a:t>
            </a:r>
            <a:r>
              <a:rPr lang="cs-CZ" sz="3200" dirty="0" smtClean="0">
                <a:solidFill>
                  <a:schemeClr val="tx1"/>
                </a:solidFill>
              </a:rPr>
              <a:t>na </a:t>
            </a:r>
            <a:r>
              <a:rPr lang="cs-CZ" sz="3200" dirty="0" smtClean="0">
                <a:solidFill>
                  <a:schemeClr val="tx1"/>
                </a:solidFill>
              </a:rPr>
              <a:t>Filipínách</a:t>
            </a:r>
          </a:p>
        </p:txBody>
      </p:sp>
    </p:spTree>
    <p:extLst>
      <p:ext uri="{BB962C8B-B14F-4D97-AF65-F5344CB8AC3E}">
        <p14:creationId xmlns:p14="http://schemas.microsoft.com/office/powerpoint/2010/main" xmlns="" val="379103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Člověk mění krajinu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84784"/>
            <a:ext cx="8153400" cy="514116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3200" b="1" dirty="0"/>
              <a:t>n</a:t>
            </a:r>
            <a:r>
              <a:rPr lang="cs-CZ" sz="3200" b="1" dirty="0" smtClean="0"/>
              <a:t>epřímo</a:t>
            </a:r>
            <a:r>
              <a:rPr lang="cs-CZ" sz="3200" dirty="0" smtClean="0"/>
              <a:t> – odlesněním</a:t>
            </a:r>
          </a:p>
          <a:p>
            <a:r>
              <a:rPr lang="cs-CZ" sz="3200" b="1" dirty="0"/>
              <a:t>p</a:t>
            </a:r>
            <a:r>
              <a:rPr lang="cs-CZ" sz="3200" b="1" dirty="0" smtClean="0"/>
              <a:t>římo</a:t>
            </a:r>
            <a:r>
              <a:rPr lang="cs-CZ" sz="3200" dirty="0" smtClean="0"/>
              <a:t> – vytváří nové tvary reliéfu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 smtClean="0"/>
              <a:t>těžba v povrchových dolech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t</a:t>
            </a:r>
            <a:r>
              <a:rPr lang="cs-CZ" sz="3200" dirty="0" smtClean="0"/>
              <a:t>vorba hald a výsypek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 smtClean="0"/>
              <a:t>výstavba vodních děl – přehradních nádrží, rybníků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t</a:t>
            </a:r>
            <a:r>
              <a:rPr lang="cs-CZ" sz="3200" dirty="0" smtClean="0"/>
              <a:t>unely ve skalách, terasy 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r</a:t>
            </a:r>
            <a:r>
              <a:rPr lang="cs-CZ" sz="3200" dirty="0" smtClean="0"/>
              <a:t>egulace vodních toků</a:t>
            </a:r>
          </a:p>
          <a:p>
            <a:pPr lvl="1">
              <a:buFont typeface="Wingdings" pitchFamily="2" charset="2"/>
              <a:buChar char="§"/>
            </a:pPr>
            <a:r>
              <a:rPr lang="cs-CZ" sz="3200" dirty="0"/>
              <a:t>z</a:t>
            </a:r>
            <a:r>
              <a:rPr lang="cs-CZ" sz="3200" dirty="0" smtClean="0"/>
              <a:t>arovnání krajiny před výstavbou</a:t>
            </a:r>
            <a:endParaRPr lang="cs-CZ" sz="3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524328" y="81116"/>
            <a:ext cx="136525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602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POUŽITÉ ZDROJE INFORMACÍ</a:t>
            </a:r>
            <a:endParaRPr lang="cs-CZ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</a:p>
          <a:p>
            <a:r>
              <a:rPr lang="cs-CZ" sz="1900" dirty="0" smtClean="0">
                <a:hlinkClick r:id="rId2"/>
              </a:rPr>
              <a:t>http</a:t>
            </a:r>
            <a:r>
              <a:rPr lang="cs-CZ" sz="1900" dirty="0">
                <a:hlinkClick r:id="rId2"/>
              </a:rPr>
              <a:t>://</a:t>
            </a:r>
            <a:r>
              <a:rPr lang="cs-CZ" sz="1900" dirty="0" smtClean="0">
                <a:hlinkClick r:id="rId2"/>
              </a:rPr>
              <a:t>en.wikipedia.org/wiki/Deforestation</a:t>
            </a:r>
            <a:endParaRPr lang="cs-CZ" sz="1900" dirty="0" smtClean="0"/>
          </a:p>
          <a:p>
            <a:r>
              <a:rPr lang="cs-CZ" sz="1900" dirty="0">
                <a:hlinkClick r:id="rId3"/>
              </a:rPr>
              <a:t>http://</a:t>
            </a:r>
            <a:r>
              <a:rPr lang="cs-CZ" sz="1900" dirty="0" smtClean="0">
                <a:hlinkClick r:id="rId3"/>
              </a:rPr>
              <a:t>cs.wikipedia.org/wiki/Povrchov%C3%BD_d%C5%AFl</a:t>
            </a:r>
            <a:endParaRPr lang="cs-CZ" sz="1900" dirty="0" smtClean="0"/>
          </a:p>
          <a:p>
            <a:r>
              <a:rPr lang="cs-CZ" sz="1900" dirty="0">
                <a:hlinkClick r:id="rId4"/>
              </a:rPr>
              <a:t>http://</a:t>
            </a:r>
            <a:r>
              <a:rPr lang="cs-CZ" sz="1900" dirty="0" smtClean="0">
                <a:hlinkClick r:id="rId4"/>
              </a:rPr>
              <a:t>cs.wikipedia.org/wiki/P%C5%99ehradn%C3%AD_n%C3%A1dr%C5%BE</a:t>
            </a:r>
            <a:r>
              <a:rPr lang="cs-CZ" sz="1900" dirty="0" smtClean="0"/>
              <a:t> </a:t>
            </a:r>
          </a:p>
          <a:p>
            <a:r>
              <a:rPr lang="cs-CZ" sz="1900" dirty="0">
                <a:hlinkClick r:id="rId5"/>
              </a:rPr>
              <a:t>http://</a:t>
            </a:r>
            <a:r>
              <a:rPr lang="cs-CZ" sz="1900" dirty="0" smtClean="0">
                <a:hlinkClick r:id="rId5"/>
              </a:rPr>
              <a:t>cs.wikipedia.org/wiki/P%C5%99ehradn%C3%AD_hr%C3%A1z</a:t>
            </a:r>
            <a:endParaRPr lang="cs-CZ" sz="1900" dirty="0" smtClean="0"/>
          </a:p>
          <a:p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cs.wikipedia.org/wiki/V%C3%BDsypka</a:t>
            </a:r>
            <a:endParaRPr lang="cs-CZ" sz="1900" dirty="0" smtClean="0"/>
          </a:p>
          <a:p>
            <a:r>
              <a:rPr lang="cs-CZ" sz="1900" dirty="0">
                <a:hlinkClick r:id="rId7"/>
              </a:rPr>
              <a:t>http://</a:t>
            </a:r>
            <a:r>
              <a:rPr lang="cs-CZ" sz="1900" dirty="0" smtClean="0">
                <a:hlinkClick r:id="rId7"/>
              </a:rPr>
              <a:t>cs.wikipedia.org/wiki/Pastva</a:t>
            </a:r>
            <a:endParaRPr lang="cs-CZ" sz="1900" dirty="0" smtClean="0"/>
          </a:p>
          <a:p>
            <a:pPr marL="0" indent="0">
              <a:buNone/>
            </a:pPr>
            <a:endParaRPr lang="cs-CZ" sz="1900" dirty="0" smtClean="0"/>
          </a:p>
          <a:p>
            <a:endParaRPr lang="pt-BR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8289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149</TotalTime>
  <Words>673</Words>
  <Application>Microsoft Office PowerPoint</Application>
  <PresentationFormat>Předvádění na obrazovce (4:3)</PresentationFormat>
  <Paragraphs>120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Medián</vt:lpstr>
      <vt:lpstr>VLIV ČLOVĚKA NA ZEMSKÝ POVRCH</vt:lpstr>
      <vt:lpstr>Snímek 2</vt:lpstr>
      <vt:lpstr>Vysvětlivky k práci:</vt:lpstr>
      <vt:lpstr>Člověk mění krajinu</vt:lpstr>
      <vt:lpstr>Odlesnění </vt:lpstr>
      <vt:lpstr>Snímek 6</vt:lpstr>
      <vt:lpstr>Snímek 7</vt:lpstr>
      <vt:lpstr>Snímek 8</vt:lpstr>
      <vt:lpstr>Snímek 9</vt:lpstr>
      <vt:lpstr>Snímek 10</vt:lpstr>
      <vt:lpstr>Těžba nerostných surovin</vt:lpstr>
      <vt:lpstr>Snímek 12</vt:lpstr>
      <vt:lpstr>Snímek 13</vt:lpstr>
      <vt:lpstr>Snímek 14</vt:lpstr>
      <vt:lpstr>Výstavba rybníků a přehradních nádrží</vt:lpstr>
      <vt:lpstr>Snímek 16</vt:lpstr>
      <vt:lpstr>Snímek 17</vt:lpstr>
      <vt:lpstr>Snímek 18</vt:lpstr>
      <vt:lpstr>Výstavba dopravních cest</vt:lpstr>
      <vt:lpstr>Snímek 20</vt:lpstr>
      <vt:lpstr>Snímek 21</vt:lpstr>
      <vt:lpstr>Člověk umí přetvářet zemský povrch nejenom účelně, ale i krásně - rýžové terasy                           na Filipínách</vt:lpstr>
      <vt:lpstr>Člověk mění krajinu</vt:lpstr>
      <vt:lpstr>POUŽITÉ ZDROJE INFORMACÍ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VLIV ČLOVĚKA NA ZEMSKÝ POVRCH</dc:title>
  <dc:creator>Ucitel</dc:creator>
  <cp:lastModifiedBy>Dum</cp:lastModifiedBy>
  <cp:revision>17</cp:revision>
  <dcterms:created xsi:type="dcterms:W3CDTF">2012-11-25T17:33:22Z</dcterms:created>
  <dcterms:modified xsi:type="dcterms:W3CDTF">2013-01-29T18:17:12Z</dcterms:modified>
</cp:coreProperties>
</file>