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60" r:id="rId1"/>
  </p:sldMasterIdLst>
  <p:notesMasterIdLst>
    <p:notesMasterId r:id="rId27"/>
  </p:notes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1" r:id="rId9"/>
    <p:sldId id="281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58" r:id="rId24"/>
    <p:sldId id="279" r:id="rId25"/>
    <p:sldId id="280" r:id="rId26"/>
  </p:sldIdLst>
  <p:sldSz cx="9144000" cy="6858000" type="screen4x3"/>
  <p:notesSz cx="6858000" cy="9144000"/>
  <p:embeddedFontLst>
    <p:embeddedFont>
      <p:font typeface="Bookman Old Style" pitchFamily="18" charset="0"/>
      <p:regular r:id="rId28"/>
      <p:bold r:id="rId29"/>
      <p:italic r:id="rId30"/>
      <p:boldItalic r:id="rId31"/>
    </p:embeddedFont>
    <p:embeddedFont>
      <p:font typeface="Georgia" pitchFamily="18" charset="0"/>
      <p:regular r:id="rId32"/>
      <p:bold r:id="rId33"/>
      <p:italic r:id="rId34"/>
      <p:boldItalic r:id="rId35"/>
    </p:embeddedFont>
    <p:embeddedFont>
      <p:font typeface="Arial Narrow" pitchFamily="34" charset="0"/>
      <p:regular r:id="rId36"/>
      <p:bold r:id="rId37"/>
      <p:italic r:id="rId38"/>
      <p:boldItalic r:id="rId39"/>
    </p:embeddedFont>
    <p:embeddedFont>
      <p:font typeface="Calibri" pitchFamily="34" charset="0"/>
      <p:regular r:id="rId40"/>
      <p:bold r:id="rId41"/>
      <p:italic r:id="rId42"/>
      <p:boldItalic r:id="rId43"/>
    </p:embeddedFont>
    <p:embeddedFont>
      <p:font typeface="Palatino Linotype" pitchFamily="18" charset="0"/>
      <p:regular r:id="rId44"/>
      <p:bold r:id="rId45"/>
      <p:italic r:id="rId46"/>
      <p:boldItalic r:id="rId47"/>
    </p:embeddedFont>
    <p:embeddedFont>
      <p:font typeface="Verdana" pitchFamily="34" charset="0"/>
      <p:regular r:id="rId48"/>
      <p:bold r:id="rId49"/>
      <p:italic r:id="rId50"/>
      <p:boldItalic r:id="rId5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55DF176-35F5-4AC0-BAF4-83F3839B79A1}">
          <p14:sldIdLst>
            <p14:sldId id="256"/>
            <p14:sldId id="257"/>
            <p14:sldId id="259"/>
            <p14:sldId id="260"/>
            <p14:sldId id="262"/>
            <p14:sldId id="263"/>
            <p14:sldId id="264"/>
            <p14:sldId id="261"/>
            <p14:sldId id="281"/>
            <p14:sldId id="265"/>
          </p14:sldIdLst>
        </p14:section>
        <p14:section name="Oddíl bez názvu" id="{6A2972BE-074C-4229-9984-F8EED06850F3}">
          <p14:sldIdLst/>
        </p14:section>
        <p14:section name="Oddíl bez názvu" id="{95390C72-094D-4775-8110-746ACDD3E117}">
          <p14:sldIdLst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58"/>
            <p14:sldId id="279"/>
            <p14:sldId id="28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909" autoAdjust="0"/>
  </p:normalViewPr>
  <p:slideViewPr>
    <p:cSldViewPr>
      <p:cViewPr varScale="1">
        <p:scale>
          <a:sx n="56" d="100"/>
          <a:sy n="56" d="100"/>
        </p:scale>
        <p:origin x="-177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2.fntdata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font" Target="fonts/font20.fntdata"/><Relationship Id="rId50" Type="http://schemas.openxmlformats.org/officeDocument/2006/relationships/font" Target="fonts/font23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font" Target="fonts/font1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41" Type="http://schemas.openxmlformats.org/officeDocument/2006/relationships/font" Target="fonts/font14.fntdata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font" Target="fonts/font18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49" Type="http://schemas.openxmlformats.org/officeDocument/2006/relationships/font" Target="fonts/font2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4" Type="http://schemas.openxmlformats.org/officeDocument/2006/relationships/font" Target="fonts/font17.fntdata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font" Target="fonts/font16.fntdata"/><Relationship Id="rId48" Type="http://schemas.openxmlformats.org/officeDocument/2006/relationships/font" Target="fonts/font21.fntdata"/><Relationship Id="rId8" Type="http://schemas.openxmlformats.org/officeDocument/2006/relationships/slide" Target="slides/slide7.xml"/><Relationship Id="rId51" Type="http://schemas.openxmlformats.org/officeDocument/2006/relationships/font" Target="fonts/font24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6867E-276D-4FDF-81FD-FDCCF268776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E30491-B06B-4D3C-AF45-FDD0EEBB59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664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 smtClean="0"/>
              <a:t>About the year 200 AD a defensive wall was built around the city</a:t>
            </a:r>
            <a:r>
              <a:rPr lang="cs-CZ" dirty="0" smtClean="0"/>
              <a:t>, t</a:t>
            </a:r>
            <a:r>
              <a:rPr lang="en-US" dirty="0" smtClean="0"/>
              <a:t>he area within the wall is now "the City", London's famous financial district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2710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 smtClean="0"/>
              <a:t>After the Romans left, the city of London fell into a decline.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GB" noProof="0" dirty="0" smtClean="0"/>
              <a:t>Little</a:t>
            </a:r>
            <a:r>
              <a:rPr lang="en-GB" baseline="0" noProof="0" dirty="0" smtClean="0"/>
              <a:t> is known about the city until the Saxons </a:t>
            </a:r>
            <a:r>
              <a:rPr lang="cs-CZ" baseline="0" dirty="0" smtClean="0"/>
              <a:t>(</a:t>
            </a:r>
            <a:r>
              <a:rPr lang="en-US" dirty="0" smtClean="0"/>
              <a:t>settlers from the German regions of </a:t>
            </a:r>
            <a:r>
              <a:rPr lang="en-US" dirty="0" err="1" smtClean="0"/>
              <a:t>Angeln</a:t>
            </a:r>
            <a:r>
              <a:rPr lang="en-US" dirty="0" smtClean="0"/>
              <a:t> and Saxony</a:t>
            </a:r>
            <a:r>
              <a:rPr lang="cs-CZ" dirty="0" smtClean="0"/>
              <a:t>)</a:t>
            </a:r>
          </a:p>
          <a:p>
            <a:pPr marL="0" indent="0">
              <a:buFontTx/>
              <a:buNone/>
            </a:pPr>
            <a:r>
              <a:rPr lang="cs-CZ" baseline="0" dirty="0" smtClean="0"/>
              <a:t>-  </a:t>
            </a:r>
            <a:r>
              <a:rPr lang="en-US" dirty="0" smtClean="0"/>
              <a:t>The Anglo-Saxon period lasted for 600 years, from 410 to 1066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By the ninth century, the country was divided into four kingdoms - </a:t>
            </a:r>
            <a:r>
              <a:rPr lang="en-GB" noProof="0" dirty="0" smtClean="0"/>
              <a:t>Northumbria</a:t>
            </a:r>
            <a:r>
              <a:rPr lang="en-US" dirty="0" smtClean="0"/>
              <a:t>, Mercia, East Anglia and </a:t>
            </a:r>
            <a:r>
              <a:rPr lang="en-GB" noProof="0" dirty="0" smtClean="0"/>
              <a:t>Wessex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cs-CZ" dirty="0" smtClean="0"/>
              <a:t>T</a:t>
            </a:r>
            <a:r>
              <a:rPr lang="en-US" dirty="0" smtClean="0"/>
              <a:t>he Anglo-Saxons also brought their own religious beliefs, but the arrival of Saint Augustine in 597 converted most of the country to Christianity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Alfred became king in AD</a:t>
            </a:r>
            <a:r>
              <a:rPr lang="cs-CZ" dirty="0" smtClean="0"/>
              <a:t> </a:t>
            </a:r>
            <a:r>
              <a:rPr lang="en-US" dirty="0" smtClean="0"/>
              <a:t>871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Great), </a:t>
            </a:r>
            <a:r>
              <a:rPr lang="en-GB" noProof="0" dirty="0" smtClean="0"/>
              <a:t>Alfred's capital was Winchester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cs-CZ" dirty="0" smtClean="0"/>
              <a:t>Edward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</a:t>
            </a:r>
            <a:r>
              <a:rPr lang="en-GB" baseline="0" noProof="0" dirty="0" smtClean="0"/>
              <a:t>Confessor</a:t>
            </a:r>
            <a:r>
              <a:rPr lang="cs-CZ" baseline="0" dirty="0" smtClean="0"/>
              <a:t> </a:t>
            </a:r>
            <a:r>
              <a:rPr lang="en-GB" noProof="0" dirty="0" smtClean="0"/>
              <a:t>re</a:t>
            </a:r>
            <a:r>
              <a:rPr lang="cs-CZ" noProof="0" dirty="0" smtClean="0"/>
              <a:t>-</a:t>
            </a:r>
            <a:r>
              <a:rPr lang="en-GB" noProof="0" dirty="0" smtClean="0"/>
              <a:t>founded</a:t>
            </a:r>
            <a:r>
              <a:rPr lang="en-US" dirty="0" smtClean="0"/>
              <a:t> the abbey at</a:t>
            </a:r>
            <a:r>
              <a:rPr lang="cs-CZ" dirty="0" smtClean="0"/>
              <a:t> </a:t>
            </a:r>
            <a:r>
              <a:rPr lang="en-GB" noProof="0" dirty="0" smtClean="0"/>
              <a:t>Westminster</a:t>
            </a:r>
            <a:r>
              <a:rPr lang="en-US" dirty="0" smtClean="0"/>
              <a:t>, and moved his court there</a:t>
            </a:r>
            <a:r>
              <a:rPr lang="cs-CZ" baseline="0" dirty="0" smtClean="0"/>
              <a:t> (</a:t>
            </a:r>
            <a:r>
              <a:rPr lang="en-GB" baseline="0" noProof="0" dirty="0" smtClean="0"/>
              <a:t>died</a:t>
            </a:r>
            <a:r>
              <a:rPr lang="cs-CZ" baseline="0" dirty="0" smtClean="0"/>
              <a:t> in 1065)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The early history of the Palace of Westminster from the 11th century to the fire of 1834</a:t>
            </a:r>
            <a:endParaRPr lang="cs-CZ" dirty="0" smtClean="0"/>
          </a:p>
          <a:p>
            <a:pPr marL="171450" indent="-171450">
              <a:buFontTx/>
              <a:buChar char="-"/>
            </a:pPr>
            <a:endParaRPr lang="cs-CZ" dirty="0" smtClean="0"/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292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baseline="0" noProof="0" dirty="0" smtClean="0"/>
              <a:t>The Norman invasion, the Battle of Hastings (</a:t>
            </a:r>
            <a:r>
              <a:rPr lang="en-GB" noProof="0" dirty="0" smtClean="0"/>
              <a:t>14 October 1066), the Duke of Normandy, the</a:t>
            </a:r>
            <a:r>
              <a:rPr lang="en-GB" baseline="0" noProof="0" dirty="0" smtClean="0"/>
              <a:t> Normans won, Harold was killed.</a:t>
            </a:r>
          </a:p>
          <a:p>
            <a:pPr marL="171450" indent="-171450">
              <a:buFontTx/>
              <a:buChar char="-"/>
            </a:pPr>
            <a:r>
              <a:rPr lang="cs-CZ" dirty="0" smtClean="0"/>
              <a:t>M</a:t>
            </a:r>
            <a:r>
              <a:rPr lang="en-GB" noProof="0" dirty="0" err="1" smtClean="0"/>
              <a:t>edieval</a:t>
            </a:r>
            <a:r>
              <a:rPr lang="en-US" dirty="0" smtClean="0"/>
              <a:t> London was a maze of twisting streets and lanes.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Most of the houses were half-timbered. The threat of fire </a:t>
            </a:r>
            <a:r>
              <a:rPr lang="cs-CZ" dirty="0" smtClean="0"/>
              <a:t>and</a:t>
            </a:r>
            <a:r>
              <a:rPr lang="cs-CZ" baseline="0" dirty="0" smtClean="0"/>
              <a:t> </a:t>
            </a:r>
            <a:r>
              <a:rPr lang="en-GB" baseline="0" noProof="0" dirty="0" smtClean="0"/>
              <a:t>plague</a:t>
            </a:r>
            <a:r>
              <a:rPr lang="cs-CZ" baseline="0" dirty="0" smtClean="0"/>
              <a:t> </a:t>
            </a:r>
            <a:r>
              <a:rPr lang="en-US" dirty="0" smtClean="0"/>
              <a:t>was constant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Lawyers settled at the Temple and along Fleet Street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en-GB" noProof="0" dirty="0" smtClean="0"/>
              <a:t>The Black Death </a:t>
            </a:r>
            <a:r>
              <a:rPr lang="en-GB" sz="1400" noProof="0" dirty="0" smtClean="0"/>
              <a:t>(1348-9)</a:t>
            </a:r>
            <a:r>
              <a:rPr lang="en-GB" sz="1400" baseline="0" noProof="0" dirty="0" smtClean="0"/>
              <a:t> carried off a third of the population.</a:t>
            </a:r>
            <a:endParaRPr lang="en-GB" noProof="0" dirty="0" smtClean="0"/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12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 smtClean="0"/>
              <a:t>London under the Tudors was a prosperous, bustling city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cs-CZ" dirty="0" smtClean="0"/>
              <a:t>m</a:t>
            </a:r>
            <a:r>
              <a:rPr lang="en-US" dirty="0" smtClean="0"/>
              <a:t>any areas that are now </a:t>
            </a:r>
            <a:r>
              <a:rPr lang="cs-CZ" dirty="0" smtClean="0"/>
              <a:t>London </a:t>
            </a:r>
            <a:r>
              <a:rPr lang="cs-CZ" dirty="0" err="1" smtClean="0"/>
              <a:t>parks</a:t>
            </a:r>
            <a:r>
              <a:rPr lang="cs-CZ" dirty="0" smtClean="0"/>
              <a:t> </a:t>
            </a:r>
            <a:r>
              <a:rPr lang="en-US" dirty="0" smtClean="0"/>
              <a:t>were used as Royal hunting forests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GB" noProof="0" dirty="0" smtClean="0"/>
              <a:t>The Royal Exchange – the centre of commerce for the city</a:t>
            </a:r>
            <a:endParaRPr lang="cs-CZ" noProof="0" dirty="0" smtClean="0"/>
          </a:p>
          <a:p>
            <a:pPr marL="171450" indent="-171450">
              <a:buFontTx/>
              <a:buChar char="-"/>
            </a:pPr>
            <a:r>
              <a:rPr lang="cs-CZ" noProof="0" dirty="0" smtClean="0"/>
              <a:t>Globe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Theatre</a:t>
            </a:r>
            <a:r>
              <a:rPr lang="cs-CZ" baseline="0" noProof="0" dirty="0" smtClean="0"/>
              <a:t> – Shakespeare</a:t>
            </a:r>
          </a:p>
          <a:p>
            <a:pPr marL="171450" indent="-171450">
              <a:buFontTx/>
              <a:buChar char="-"/>
            </a:pPr>
            <a:r>
              <a:rPr lang="en-US" dirty="0" err="1" smtClean="0"/>
              <a:t>Lambeth</a:t>
            </a:r>
            <a:r>
              <a:rPr lang="en-US" dirty="0" smtClean="0"/>
              <a:t> Palace, on the south bank of the River Thames opposite Parliament, has been a historic London residence of Archbishops of Canterbury since the 13th century</a:t>
            </a:r>
            <a:r>
              <a:rPr lang="cs-CZ" dirty="0" smtClean="0"/>
              <a:t>.</a:t>
            </a:r>
          </a:p>
          <a:p>
            <a:pPr marL="171450" indent="-171450">
              <a:buFontTx/>
              <a:buChar char="-"/>
            </a:pPr>
            <a:r>
              <a:rPr lang="cs-CZ" noProof="0" dirty="0" smtClean="0"/>
              <a:t>Henry</a:t>
            </a:r>
            <a:r>
              <a:rPr lang="cs-CZ" baseline="0" noProof="0" dirty="0" smtClean="0"/>
              <a:t> VIII, Elizabeth I</a:t>
            </a:r>
            <a:endParaRPr lang="en-GB" noProof="0" dirty="0" smtClean="0"/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546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</a:t>
            </a: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 accession of King James VI of Scotland to the English throne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dirty="0" smtClean="0"/>
              <a:t>Until 1603 the English and Scottish Crowns were separate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Catholic conspirators planned to blow up the Houses of Parliament when they opened on November 5, 1605, hoping to kill the new king, James I</a:t>
            </a:r>
            <a:r>
              <a:rPr lang="cs-CZ" dirty="0" smtClean="0"/>
              <a:t>.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dirty="0" err="1" smtClean="0"/>
              <a:t>Inigo</a:t>
            </a:r>
            <a:r>
              <a:rPr lang="cs-CZ" dirty="0" smtClean="0"/>
              <a:t> Jones : </a:t>
            </a:r>
            <a:r>
              <a:rPr lang="cs-CZ" dirty="0" err="1" smtClean="0"/>
              <a:t>Covent</a:t>
            </a:r>
            <a:r>
              <a:rPr lang="cs-CZ" dirty="0" smtClean="0"/>
              <a:t> Garden </a:t>
            </a:r>
            <a:r>
              <a:rPr lang="cs-CZ" dirty="0" err="1" smtClean="0"/>
              <a:t>piazza</a:t>
            </a:r>
            <a:r>
              <a:rPr lang="cs-CZ" dirty="0" smtClean="0"/>
              <a:t> (1632), </a:t>
            </a:r>
            <a:r>
              <a:rPr lang="en-US" dirty="0" smtClean="0"/>
              <a:t>Queen's House </a:t>
            </a:r>
            <a:r>
              <a:rPr lang="cs-CZ" dirty="0" smtClean="0"/>
              <a:t>(</a:t>
            </a:r>
            <a:r>
              <a:rPr lang="en-US" dirty="0" smtClean="0"/>
              <a:t>Greenwich</a:t>
            </a:r>
            <a:r>
              <a:rPr lang="cs-CZ" dirty="0" smtClean="0"/>
              <a:t>)</a:t>
            </a:r>
            <a:r>
              <a:rPr lang="en-US" dirty="0" smtClean="0"/>
              <a:t>, Banqueting Hall (Whitehall)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In 1637 Charles I </a:t>
            </a:r>
            <a:r>
              <a:rPr lang="en-US" dirty="0" smtClean="0"/>
              <a:t>opened the royal reserve of Hyde Park to the public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baseline="0" dirty="0" smtClean="0"/>
              <a:t>)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The City helped finance the Parliamentary war efforts in the English Civil War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The execution of King Charles on the 30th January 1649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Oliver </a:t>
            </a:r>
            <a:r>
              <a:rPr lang="en-GB" noProof="0" dirty="0" err="1" smtClean="0"/>
              <a:t>Cronwell</a:t>
            </a:r>
            <a:r>
              <a:rPr lang="en-GB" noProof="0" dirty="0" smtClean="0"/>
              <a:t> and</a:t>
            </a:r>
            <a:r>
              <a:rPr lang="en-GB" baseline="0" noProof="0" dirty="0" smtClean="0"/>
              <a:t> </a:t>
            </a:r>
            <a:r>
              <a:rPr lang="en-GB" baseline="0" noProof="0" dirty="0" err="1" smtClean="0"/>
              <a:t>Comonthwealth</a:t>
            </a:r>
            <a:r>
              <a:rPr lang="cs-CZ" baseline="0" noProof="0" dirty="0" smtClean="0"/>
              <a:t> (</a:t>
            </a:r>
            <a:r>
              <a:rPr lang="cs-CZ" baseline="0" noProof="0" dirty="0" err="1" smtClean="0"/>
              <a:t>died</a:t>
            </a:r>
            <a:r>
              <a:rPr lang="cs-CZ" baseline="0" noProof="0" dirty="0" smtClean="0"/>
              <a:t> 1658)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in 1660 the monarchy was restored under</a:t>
            </a:r>
            <a:r>
              <a:rPr lang="cs-CZ" dirty="0" smtClean="0"/>
              <a:t> Charles II</a:t>
            </a:r>
          </a:p>
          <a:p>
            <a:pPr marL="171450" indent="-171450">
              <a:buFontTx/>
              <a:buChar char="-"/>
            </a:pPr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 Charles II's death on 6th February 1685, King James II came to the throne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US" dirty="0" smtClean="0"/>
              <a:t>The inability of James II to work with Parliament</a:t>
            </a:r>
            <a:r>
              <a:rPr lang="cs-CZ" dirty="0" smtClean="0"/>
              <a:t> + h</a:t>
            </a:r>
            <a:r>
              <a:rPr lang="en-US" dirty="0" smtClean="0"/>
              <a:t>is reckless Catholic appointments</a:t>
            </a:r>
            <a:r>
              <a:rPr lang="cs-CZ" dirty="0" smtClean="0"/>
              <a:t> &gt;</a:t>
            </a:r>
            <a:r>
              <a:rPr lang="en-US" dirty="0" smtClean="0"/>
              <a:t>both the political and religious spheres of the monarchy under fire again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Prince</a:t>
            </a:r>
            <a:r>
              <a:rPr lang="cs-CZ" baseline="0" dirty="0" smtClean="0"/>
              <a:t> William III and </a:t>
            </a:r>
            <a:r>
              <a:rPr lang="cs-CZ" baseline="0" dirty="0" err="1" smtClean="0"/>
              <a:t>Queen</a:t>
            </a:r>
            <a:r>
              <a:rPr lang="cs-CZ" baseline="0" dirty="0" smtClean="0"/>
              <a:t> Mary II (1689 – 1702)</a:t>
            </a:r>
            <a:endParaRPr lang="cs-CZ" dirty="0" smtClean="0"/>
          </a:p>
          <a:p>
            <a:pPr marL="171450" indent="-171450">
              <a:buFontTx/>
              <a:buChar char="-"/>
            </a:pPr>
            <a:endParaRPr lang="cs-CZ" dirty="0" smtClean="0"/>
          </a:p>
          <a:p>
            <a:pPr marL="171450" indent="-171450">
              <a:buFontTx/>
              <a:buChar char="-"/>
            </a:pPr>
            <a:endParaRPr lang="cs-CZ" dirty="0" smtClean="0"/>
          </a:p>
          <a:p>
            <a:pPr marL="171450" indent="-171450">
              <a:buFontTx/>
              <a:buChar char="-"/>
            </a:pPr>
            <a:endParaRPr lang="en-GB" i="1" baseline="0" noProof="0" dirty="0" smtClean="0"/>
          </a:p>
          <a:p>
            <a:pPr marL="171450" indent="-171450">
              <a:buFontTx/>
              <a:buChar char="-"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892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cs-CZ" baseline="0" dirty="0" err="1" smtClean="0"/>
              <a:t>the</a:t>
            </a:r>
            <a:r>
              <a:rPr lang="en-US" dirty="0" smtClean="0"/>
              <a:t> Hanoverian period was remarkably stable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f</a:t>
            </a:r>
            <a:r>
              <a:rPr lang="en-US" dirty="0" smtClean="0"/>
              <a:t>rom 1714 through to 1837, there were only five monarchs</a:t>
            </a:r>
            <a:r>
              <a:rPr lang="cs-CZ" dirty="0" smtClean="0"/>
              <a:t> (George I, George II, George III, George IV,</a:t>
            </a:r>
            <a:r>
              <a:rPr lang="cs-CZ" baseline="0" dirty="0" smtClean="0"/>
              <a:t> William IV)</a:t>
            </a:r>
          </a:p>
          <a:p>
            <a:pPr marL="171450" indent="-171450">
              <a:buFontTx/>
              <a:buChar char="-"/>
            </a:pPr>
            <a:r>
              <a:rPr lang="en-US" dirty="0" smtClean="0"/>
              <a:t>Britain's first 'Prime' Minister, Robert Walpole, dates from this period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the loss of the American colonies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By the end of the Hanoverian period, the British Empire covered a third of the globe.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1829: Sir Robert </a:t>
            </a:r>
            <a:r>
              <a:rPr lang="cs-CZ" dirty="0" err="1" smtClean="0"/>
              <a:t>Peel</a:t>
            </a:r>
            <a:r>
              <a:rPr lang="cs-CZ" dirty="0" smtClean="0"/>
              <a:t> set up </a:t>
            </a:r>
            <a:r>
              <a:rPr lang="en-US" dirty="0" smtClean="0"/>
              <a:t>an </a:t>
            </a:r>
            <a:r>
              <a:rPr lang="en-GB" noProof="0" dirty="0" smtClean="0"/>
              <a:t>organised</a:t>
            </a:r>
            <a:r>
              <a:rPr lang="en-US" dirty="0" smtClean="0"/>
              <a:t> police service in London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1937: </a:t>
            </a:r>
            <a:r>
              <a:rPr lang="en-US" dirty="0" smtClean="0"/>
              <a:t>On William IV's death in 1837, she became Queen at the age of 18. 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>
                <a:effectLst/>
              </a:rPr>
              <a:t>Buckingham Palace</a:t>
            </a:r>
            <a:r>
              <a:rPr lang="cs-CZ" baseline="0" dirty="0" smtClean="0">
                <a:effectLst/>
              </a:rPr>
              <a:t> =</a:t>
            </a:r>
            <a:r>
              <a:rPr lang="en-US" dirty="0" smtClean="0">
                <a:effectLst/>
              </a:rPr>
              <a:t> the official London residence of Britain's sovereigns since 1837</a:t>
            </a:r>
            <a:r>
              <a:rPr lang="cs-CZ" dirty="0" smtClean="0">
                <a:effectLst/>
              </a:rPr>
              <a:t>,</a:t>
            </a:r>
            <a:r>
              <a:rPr lang="cs-CZ" baseline="0" dirty="0" smtClean="0">
                <a:effectLst/>
              </a:rPr>
              <a:t>  </a:t>
            </a:r>
            <a:r>
              <a:rPr lang="en-GB" noProof="0" dirty="0" err="1" smtClean="0">
                <a:effectLst/>
              </a:rPr>
              <a:t>toda</a:t>
            </a:r>
            <a:r>
              <a:rPr lang="cs-CZ" dirty="0" smtClean="0">
                <a:effectLst/>
              </a:rPr>
              <a:t>y</a:t>
            </a:r>
            <a:r>
              <a:rPr lang="cs-CZ" baseline="0" dirty="0" smtClean="0">
                <a:effectLst/>
              </a:rPr>
              <a:t> = </a:t>
            </a:r>
            <a:r>
              <a:rPr lang="en-US" dirty="0" smtClean="0">
                <a:effectLst/>
              </a:rPr>
              <a:t>the administrative headquarters of the Monarch</a:t>
            </a:r>
            <a:endParaRPr lang="cs-CZ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en-GB" noProof="0" dirty="0" smtClean="0">
                <a:effectLst/>
              </a:rPr>
              <a:t>Nelson´s</a:t>
            </a:r>
            <a:r>
              <a:rPr lang="en-GB" baseline="0" noProof="0" dirty="0" smtClean="0">
                <a:effectLst/>
              </a:rPr>
              <a:t> column: 170f above Trafalgar </a:t>
            </a:r>
            <a:r>
              <a:rPr lang="cs-CZ" baseline="0" dirty="0" smtClean="0">
                <a:effectLst/>
              </a:rPr>
              <a:t>Square, </a:t>
            </a:r>
            <a:r>
              <a:rPr lang="en-US" dirty="0" smtClean="0"/>
              <a:t>18ft sandstone statue of Lord Nelson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>
                <a:effectLst/>
              </a:rPr>
              <a:t>1851:</a:t>
            </a:r>
            <a:r>
              <a:rPr lang="cs-CZ" baseline="0" dirty="0" smtClean="0">
                <a:effectLst/>
              </a:rPr>
              <a:t> </a:t>
            </a:r>
            <a:r>
              <a:rPr lang="en-US" dirty="0" smtClean="0"/>
              <a:t>an idea by Queen Victoria's husband</a:t>
            </a:r>
            <a:r>
              <a:rPr lang="cs-CZ" dirty="0" smtClean="0"/>
              <a:t> (</a:t>
            </a:r>
            <a:r>
              <a:rPr lang="en-US" dirty="0" smtClean="0"/>
              <a:t>Prince Albert</a:t>
            </a:r>
            <a:r>
              <a:rPr lang="cs-CZ" dirty="0" smtClean="0"/>
              <a:t>) </a:t>
            </a:r>
            <a:r>
              <a:rPr lang="en-US" dirty="0" smtClean="0"/>
              <a:t> to display the wonders of industry and manufacturing from around the modern world</a:t>
            </a:r>
            <a:r>
              <a:rPr lang="cs-CZ" dirty="0" smtClean="0"/>
              <a:t>, </a:t>
            </a:r>
            <a:r>
              <a:rPr lang="en-GB" noProof="0" dirty="0" smtClean="0"/>
              <a:t>rebuilt</a:t>
            </a:r>
            <a:r>
              <a:rPr lang="en-GB" baseline="0" noProof="0" dirty="0" smtClean="0"/>
              <a:t> after the exhibition, destroyed by fire 1936</a:t>
            </a:r>
            <a:endParaRPr lang="en-GB" noProof="0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en-US" b="0" dirty="0" smtClean="0"/>
              <a:t>1840</a:t>
            </a:r>
            <a:r>
              <a:rPr lang="en-US" dirty="0" smtClean="0"/>
              <a:t> </a:t>
            </a:r>
            <a:r>
              <a:rPr lang="cs-CZ" dirty="0" smtClean="0"/>
              <a:t>- </a:t>
            </a:r>
            <a:r>
              <a:rPr lang="en-US" dirty="0" smtClean="0"/>
              <a:t>Construction of the new Palace of Westminster began</a:t>
            </a:r>
            <a:r>
              <a:rPr lang="cs-CZ" dirty="0" smtClean="0"/>
              <a:t>: </a:t>
            </a:r>
            <a:r>
              <a:rPr lang="cs-CZ" b="1" dirty="0" err="1" smtClean="0">
                <a:solidFill>
                  <a:srgbClr val="FF0000"/>
                </a:solidFill>
              </a:rPr>
              <a:t>virtual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tours</a:t>
            </a:r>
            <a:r>
              <a:rPr lang="cs-CZ" dirty="0" smtClean="0"/>
              <a:t>: http://www.parliament.uk/visiting/online-tours/virtualtours/</a:t>
            </a:r>
          </a:p>
          <a:p>
            <a:pPr marL="0" indent="0">
              <a:buFontTx/>
              <a:buNone/>
            </a:pPr>
            <a:endParaRPr lang="cs-CZ" b="1" baseline="0" dirty="0" smtClean="0">
              <a:solidFill>
                <a:srgbClr val="FF0000"/>
              </a:solidFill>
            </a:endParaRPr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05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dirty="0" smtClean="0"/>
              <a:t>1854: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Crimean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broke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out</a:t>
            </a:r>
            <a:r>
              <a:rPr lang="cs-CZ" baseline="0" dirty="0" smtClean="0"/>
              <a:t>, </a:t>
            </a:r>
            <a:r>
              <a:rPr lang="en-US" dirty="0" smtClean="0"/>
              <a:t>the reports of the sufferings of the sick and wounded in the English camps created anger in Britain</a:t>
            </a:r>
            <a:r>
              <a:rPr lang="cs-CZ" dirty="0" smtClean="0"/>
              <a:t>,</a:t>
            </a:r>
            <a:r>
              <a:rPr lang="cs-CZ" baseline="0" dirty="0" smtClean="0"/>
              <a:t> Florence </a:t>
            </a:r>
            <a:r>
              <a:rPr lang="cs-CZ" baseline="0" dirty="0" err="1" smtClean="0"/>
              <a:t>Nightingale</a:t>
            </a:r>
            <a:r>
              <a:rPr lang="cs-CZ" baseline="0" dirty="0" smtClean="0"/>
              <a:t> (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Lady </a:t>
            </a:r>
            <a:r>
              <a:rPr lang="cs-CZ" baseline="0" dirty="0" err="1" smtClean="0"/>
              <a:t>with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Lamp) more on: http://www.bbc.co.uk/</a:t>
            </a:r>
            <a:r>
              <a:rPr lang="cs-CZ" baseline="0" dirty="0" err="1" smtClean="0"/>
              <a:t>schools</a:t>
            </a:r>
            <a:r>
              <a:rPr lang="cs-CZ" baseline="0" dirty="0" smtClean="0"/>
              <a:t>/</a:t>
            </a:r>
            <a:r>
              <a:rPr lang="cs-CZ" baseline="0" dirty="0" err="1" smtClean="0"/>
              <a:t>primaryhistory</a:t>
            </a:r>
            <a:r>
              <a:rPr lang="cs-CZ" baseline="0" dirty="0" smtClean="0"/>
              <a:t>/</a:t>
            </a:r>
            <a:r>
              <a:rPr lang="cs-CZ" baseline="0" dirty="0" err="1" smtClean="0"/>
              <a:t>famouspeople</a:t>
            </a:r>
            <a:r>
              <a:rPr lang="cs-CZ" baseline="0" dirty="0" smtClean="0"/>
              <a:t>/</a:t>
            </a:r>
            <a:r>
              <a:rPr lang="cs-CZ" baseline="0" dirty="0" err="1" smtClean="0"/>
              <a:t>florence_nightingale</a:t>
            </a:r>
            <a:r>
              <a:rPr lang="cs-CZ" baseline="0" dirty="0" smtClean="0"/>
              <a:t>/, </a:t>
            </a:r>
            <a:r>
              <a:rPr lang="cs-CZ" b="1" baseline="0" dirty="0" err="1" smtClean="0">
                <a:solidFill>
                  <a:srgbClr val="C00000"/>
                </a:solidFill>
              </a:rPr>
              <a:t>interactive</a:t>
            </a:r>
            <a:r>
              <a:rPr lang="cs-CZ" b="1" baseline="0" dirty="0" smtClean="0">
                <a:solidFill>
                  <a:srgbClr val="C00000"/>
                </a:solidFill>
              </a:rPr>
              <a:t> part: </a:t>
            </a:r>
            <a:r>
              <a:rPr lang="cs-CZ" b="1" baseline="0" dirty="0" smtClean="0">
                <a:solidFill>
                  <a:srgbClr val="FF0000"/>
                </a:solidFill>
              </a:rPr>
              <a:t>Game</a:t>
            </a: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US" dirty="0" smtClean="0"/>
              <a:t>London Underground was formed in 1985, but its history dates back to 1863 when the world's first underground railway opened</a:t>
            </a:r>
            <a:endParaRPr lang="cs-CZ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en-GB" noProof="0" dirty="0" smtClean="0"/>
              <a:t>the</a:t>
            </a:r>
            <a:r>
              <a:rPr lang="en-GB" baseline="0" noProof="0" dirty="0" smtClean="0"/>
              <a:t> </a:t>
            </a:r>
            <a:r>
              <a:rPr lang="en-GB" sz="120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death of Prince Albert</a:t>
            </a:r>
            <a:r>
              <a:rPr lang="en-GB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1861</a:t>
            </a:r>
            <a:r>
              <a:rPr lang="cs-CZ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(at the age of 42, typhoid fever)</a:t>
            </a:r>
            <a:endParaRPr lang="en-GB" sz="1200" kern="1200" noProof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GB" sz="120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Royal Albert</a:t>
            </a:r>
            <a:r>
              <a:rPr lang="en-GB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Hall: South Kensington, opened by Queen </a:t>
            </a:r>
            <a:r>
              <a:rPr lang="cs-CZ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Victoria 1871, </a:t>
            </a:r>
            <a:r>
              <a:rPr lang="en-GB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every year </a:t>
            </a:r>
            <a:r>
              <a:rPr lang="cs-CZ" sz="120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</a:t>
            </a:r>
            <a:r>
              <a:rPr lang="en-US" dirty="0" smtClean="0"/>
              <a:t>concerts, rock and pop, ballet and opera, sports, award ceremonies, school and community events, charity performances and banquets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sz="120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Victoria and Albert Museum </a:t>
            </a:r>
            <a:r>
              <a:rPr lang="cs-CZ" sz="1200" b="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cs-CZ" sz="1200" b="0" kern="1200" noProof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</a:t>
            </a:r>
            <a:r>
              <a:rPr lang="en-US" b="0" dirty="0" smtClean="0">
                <a:effectLst/>
              </a:rPr>
              <a:t>he world’s greatest museum of art and design</a:t>
            </a:r>
            <a:r>
              <a:rPr lang="cs-CZ" b="0" dirty="0" smtClean="0">
                <a:effectLst/>
              </a:rPr>
              <a:t>) + </a:t>
            </a:r>
            <a:r>
              <a:rPr lang="en-GB" b="0" noProof="0" dirty="0" smtClean="0">
                <a:effectLst/>
              </a:rPr>
              <a:t>National</a:t>
            </a:r>
            <a:r>
              <a:rPr lang="cs-CZ" b="0" dirty="0" smtClean="0">
                <a:effectLst/>
              </a:rPr>
              <a:t> Art </a:t>
            </a:r>
            <a:r>
              <a:rPr lang="en-GB" b="0" noProof="0" dirty="0" smtClean="0">
                <a:effectLst/>
              </a:rPr>
              <a:t>Library</a:t>
            </a:r>
            <a:r>
              <a:rPr lang="cs-CZ" b="0" noProof="0" dirty="0" smtClean="0">
                <a:effectLst/>
              </a:rPr>
              <a:t>, </a:t>
            </a:r>
            <a:r>
              <a:rPr lang="en-GB" b="0" noProof="0" dirty="0" smtClean="0"/>
              <a:t>located</a:t>
            </a:r>
            <a:r>
              <a:rPr lang="cs-CZ" b="0" dirty="0" smtClean="0"/>
              <a:t> </a:t>
            </a:r>
            <a:r>
              <a:rPr lang="en-GB" b="0" noProof="0" dirty="0" smtClean="0"/>
              <a:t>at</a:t>
            </a:r>
            <a:r>
              <a:rPr lang="cs-CZ" b="0" dirty="0" smtClean="0"/>
              <a:t> Cromwell </a:t>
            </a:r>
            <a:r>
              <a:rPr lang="en-GB" b="0" noProof="0" dirty="0" smtClean="0"/>
              <a:t>Road</a:t>
            </a:r>
            <a:r>
              <a:rPr lang="cs-CZ" b="0" dirty="0" smtClean="0"/>
              <a:t> </a:t>
            </a:r>
          </a:p>
          <a:p>
            <a:pPr marL="171450" indent="-171450">
              <a:buFontTx/>
              <a:buChar char="-"/>
            </a:pPr>
            <a:r>
              <a:rPr lang="en-GB" sz="1200" b="0" kern="120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  <a:r>
              <a:rPr lang="en-GB" sz="1200" b="0" kern="1200" baseline="0" noProof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Albert Memorial: </a:t>
            </a:r>
            <a:r>
              <a:rPr lang="en-US" dirty="0" smtClean="0"/>
              <a:t>Officially titled the Prince Consort National Memorial, it celebrates Victorian achievement and Prince Albert's passions and interests</a:t>
            </a:r>
            <a:r>
              <a:rPr lang="cs-CZ" dirty="0" smtClean="0"/>
              <a:t>,</a:t>
            </a:r>
            <a:r>
              <a:rPr lang="cs-CZ" baseline="0" dirty="0" smtClean="0"/>
              <a:t> </a:t>
            </a:r>
            <a:r>
              <a:rPr lang="en-US" dirty="0" smtClean="0"/>
              <a:t>Opened in 1872, with the statue of Albert ceremonially "seated" in 1875</a:t>
            </a:r>
            <a:endParaRPr lang="cs-CZ" sz="1200" b="0" kern="1200" noProof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GB" noProof="0" dirty="0" smtClean="0"/>
              <a:t>Queen</a:t>
            </a:r>
            <a:r>
              <a:rPr lang="cs-CZ" dirty="0" smtClean="0"/>
              <a:t> Victoria:</a:t>
            </a:r>
            <a:r>
              <a:rPr lang="cs-CZ" baseline="0" dirty="0" smtClean="0"/>
              <a:t> </a:t>
            </a:r>
            <a:r>
              <a:rPr lang="en-US" dirty="0" smtClean="0"/>
              <a:t>Both the Golden (1887) and the Diamond (1897) Jubilees, held to celebrate the 50th and 60th anniversaries of the queen's accession</a:t>
            </a:r>
            <a:r>
              <a:rPr lang="cs-CZ" dirty="0" smtClean="0"/>
              <a:t>, </a:t>
            </a:r>
            <a:r>
              <a:rPr lang="en-US" dirty="0" smtClean="0"/>
              <a:t>marked with great displays and public ceremonies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cs-CZ" dirty="0" smtClean="0"/>
              <a:t>Victoria</a:t>
            </a:r>
            <a:r>
              <a:rPr lang="cs-CZ" baseline="0" dirty="0" smtClean="0"/>
              <a:t> </a:t>
            </a:r>
            <a:r>
              <a:rPr lang="en-GB" baseline="0" noProof="0" dirty="0" smtClean="0"/>
              <a:t>died</a:t>
            </a:r>
            <a:r>
              <a:rPr lang="cs-CZ" baseline="0" dirty="0" smtClean="0"/>
              <a:t> 22 </a:t>
            </a:r>
            <a:r>
              <a:rPr lang="en-GB" baseline="0" noProof="0" dirty="0" smtClean="0"/>
              <a:t>January</a:t>
            </a:r>
            <a:r>
              <a:rPr lang="cs-CZ" baseline="0" dirty="0" smtClean="0"/>
              <a:t> 1901 a</a:t>
            </a:r>
            <a:r>
              <a:rPr lang="en-GB" noProof="0" dirty="0" err="1" smtClean="0"/>
              <a:t>fter</a:t>
            </a:r>
            <a:r>
              <a:rPr lang="en-US" dirty="0" smtClean="0"/>
              <a:t> a reign which lasted almost 64 years, the longest in British history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808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cs-CZ" dirty="0" err="1" smtClean="0"/>
              <a:t>Harrod´s</a:t>
            </a:r>
            <a:r>
              <a:rPr lang="cs-CZ" dirty="0" smtClean="0"/>
              <a:t>: </a:t>
            </a:r>
            <a:r>
              <a:rPr lang="en-US" dirty="0" smtClean="0"/>
              <a:t>The Knightsbridge store was established in 1849 by Charles Henry </a:t>
            </a:r>
            <a:r>
              <a:rPr lang="en-US" dirty="0" err="1" smtClean="0"/>
              <a:t>Harrod</a:t>
            </a:r>
            <a:r>
              <a:rPr lang="cs-CZ" dirty="0" smtClean="0"/>
              <a:t>,</a:t>
            </a:r>
            <a:r>
              <a:rPr lang="cs-CZ" baseline="0" dirty="0" smtClean="0"/>
              <a:t> </a:t>
            </a:r>
            <a:r>
              <a:rPr lang="en-US" dirty="0" smtClean="0"/>
              <a:t>became a public company in 1889</a:t>
            </a:r>
            <a:r>
              <a:rPr lang="cs-CZ" dirty="0" smtClean="0"/>
              <a:t>, 1985 </a:t>
            </a:r>
            <a:r>
              <a:rPr lang="en-GB" noProof="0" dirty="0" smtClean="0"/>
              <a:t>the store bought by </a:t>
            </a:r>
            <a:r>
              <a:rPr lang="en-US" dirty="0" err="1" smtClean="0">
                <a:effectLst/>
              </a:rPr>
              <a:t>Mr</a:t>
            </a:r>
            <a:r>
              <a:rPr lang="en-US" dirty="0" smtClean="0">
                <a:effectLst/>
              </a:rPr>
              <a:t> Al Fayed </a:t>
            </a:r>
            <a:r>
              <a:rPr lang="cs-CZ" dirty="0" smtClean="0">
                <a:effectLst/>
              </a:rPr>
              <a:t>(</a:t>
            </a:r>
            <a:r>
              <a:rPr lang="en-US" dirty="0" smtClean="0">
                <a:effectLst/>
              </a:rPr>
              <a:t>with his brother</a:t>
            </a:r>
            <a:r>
              <a:rPr lang="cs-CZ" dirty="0" smtClean="0">
                <a:effectLst/>
              </a:rPr>
              <a:t>), 2010</a:t>
            </a:r>
            <a:r>
              <a:rPr lang="cs-CZ" baseline="0" dirty="0" smtClean="0">
                <a:effectLst/>
              </a:rPr>
              <a:t> </a:t>
            </a:r>
            <a:r>
              <a:rPr lang="en-US" dirty="0" smtClean="0"/>
              <a:t>Mohammed Al Fayed to the Qatari royal family</a:t>
            </a:r>
            <a:r>
              <a:rPr lang="cs-CZ" dirty="0" smtClean="0"/>
              <a:t>, </a:t>
            </a:r>
            <a:r>
              <a:rPr lang="en-US" dirty="0" smtClean="0">
                <a:effectLst/>
              </a:rPr>
              <a:t>current design after a fire in 1880</a:t>
            </a:r>
            <a:endParaRPr lang="cs-CZ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en-US" u="none" dirty="0" smtClean="0">
                <a:solidFill>
                  <a:schemeClr val="tx1"/>
                </a:solidFill>
              </a:rPr>
              <a:t>The </a:t>
            </a:r>
            <a:r>
              <a:rPr lang="cs-CZ" u="none" dirty="0" smtClean="0">
                <a:solidFill>
                  <a:schemeClr val="tx1"/>
                </a:solidFill>
              </a:rPr>
              <a:t>1908 </a:t>
            </a:r>
            <a:r>
              <a:rPr lang="cs-CZ" u="none" dirty="0" err="1" smtClean="0">
                <a:solidFill>
                  <a:schemeClr val="tx1"/>
                </a:solidFill>
              </a:rPr>
              <a:t>Summer</a:t>
            </a:r>
            <a:r>
              <a:rPr lang="cs-CZ" u="none" dirty="0" smtClean="0">
                <a:solidFill>
                  <a:schemeClr val="tx1"/>
                </a:solidFill>
              </a:rPr>
              <a:t> </a:t>
            </a:r>
            <a:r>
              <a:rPr lang="cs-CZ" u="none" dirty="0" err="1" smtClean="0">
                <a:solidFill>
                  <a:schemeClr val="tx1"/>
                </a:solidFill>
              </a:rPr>
              <a:t>Olympics</a:t>
            </a:r>
            <a:r>
              <a:rPr lang="en-US" u="none" dirty="0" smtClean="0">
                <a:solidFill>
                  <a:schemeClr val="tx1"/>
                </a:solidFill>
              </a:rPr>
              <a:t> (the Games of the IV Olympiad) </a:t>
            </a:r>
            <a:r>
              <a:rPr lang="cs-CZ" u="none" dirty="0" smtClean="0">
                <a:solidFill>
                  <a:schemeClr val="tx1"/>
                </a:solidFill>
              </a:rPr>
              <a:t>=</a:t>
            </a:r>
            <a:r>
              <a:rPr lang="en-US" u="none" dirty="0" smtClean="0">
                <a:solidFill>
                  <a:schemeClr val="tx1"/>
                </a:solidFill>
              </a:rPr>
              <a:t> the fourth modern Olympic Games</a:t>
            </a:r>
            <a:r>
              <a:rPr lang="cs-CZ" u="none" dirty="0" smtClean="0">
                <a:solidFill>
                  <a:schemeClr val="tx1"/>
                </a:solidFill>
              </a:rPr>
              <a:t>,</a:t>
            </a:r>
            <a:r>
              <a:rPr lang="en-US" u="none" dirty="0" smtClean="0">
                <a:solidFill>
                  <a:schemeClr val="tx1"/>
                </a:solidFill>
              </a:rPr>
              <a:t> and the third to be hosted outside of </a:t>
            </a:r>
            <a:r>
              <a:rPr lang="cs-CZ" u="none" dirty="0" err="1" smtClean="0">
                <a:solidFill>
                  <a:schemeClr val="tx1"/>
                </a:solidFill>
              </a:rPr>
              <a:t>Athens</a:t>
            </a:r>
            <a:r>
              <a:rPr lang="cs-CZ" u="none" dirty="0" smtClean="0">
                <a:solidFill>
                  <a:schemeClr val="tx1"/>
                </a:solidFill>
              </a:rPr>
              <a:t>,</a:t>
            </a:r>
            <a:r>
              <a:rPr lang="cs-CZ" u="none" baseline="0" dirty="0" smtClean="0">
                <a:solidFill>
                  <a:schemeClr val="tx1"/>
                </a:solidFill>
              </a:rPr>
              <a:t> </a:t>
            </a:r>
            <a:r>
              <a:rPr lang="cs-CZ" u="none" baseline="0" dirty="0" err="1" smtClean="0">
                <a:solidFill>
                  <a:schemeClr val="tx1"/>
                </a:solidFill>
              </a:rPr>
              <a:t>Greece</a:t>
            </a:r>
            <a:endParaRPr lang="cs-CZ" u="none" dirty="0" smtClean="0">
              <a:solidFill>
                <a:schemeClr val="tx1"/>
              </a:solidFill>
              <a:effectLst/>
            </a:endParaRPr>
          </a:p>
          <a:p>
            <a:pPr marL="171450" indent="-171450">
              <a:buFontTx/>
              <a:buChar char="-"/>
            </a:pPr>
            <a:r>
              <a:rPr lang="en-US" dirty="0" smtClean="0"/>
              <a:t>Admiralty Arch was designed in 1910 by Sir Aston Webb (who also worked on Buckingham Palace and the Victoria and Albert Museum)</a:t>
            </a:r>
            <a:endParaRPr lang="cs-CZ" dirty="0" smtClean="0"/>
          </a:p>
          <a:p>
            <a:r>
              <a:rPr lang="cs-CZ" b="0" noProof="0" dirty="0" smtClean="0"/>
              <a:t>-  </a:t>
            </a:r>
            <a:r>
              <a:rPr lang="en-GB" b="0" noProof="0" dirty="0" smtClean="0"/>
              <a:t>Queen Victoria Memorial: </a:t>
            </a:r>
            <a:r>
              <a:rPr lang="en-US" dirty="0" smtClean="0"/>
              <a:t>designed by Sir Aston Webb</a:t>
            </a:r>
            <a:r>
              <a:rPr lang="cs-CZ" dirty="0" smtClean="0"/>
              <a:t>, </a:t>
            </a:r>
            <a:r>
              <a:rPr lang="en-US" dirty="0" smtClean="0"/>
              <a:t>sculpted by Sir Thomas Brock</a:t>
            </a:r>
            <a:r>
              <a:rPr lang="cs-CZ" dirty="0" smtClean="0"/>
              <a:t>, </a:t>
            </a:r>
            <a:r>
              <a:rPr lang="en-US" dirty="0" smtClean="0"/>
              <a:t>built in honor of Queen Victoria, who reigned for almost 64 years</a:t>
            </a:r>
            <a:endParaRPr lang="en-GB" b="0" noProof="0" dirty="0" smtClean="0"/>
          </a:p>
          <a:p>
            <a:pPr marL="171450" indent="-171450">
              <a:buFontTx/>
              <a:buChar char="-"/>
            </a:pPr>
            <a:r>
              <a:rPr lang="cs-CZ" noProof="0" dirty="0" smtClean="0">
                <a:effectLst/>
              </a:rPr>
              <a:t>1938:</a:t>
            </a:r>
            <a:r>
              <a:rPr lang="cs-CZ" baseline="0" noProof="0" dirty="0" smtClean="0">
                <a:effectLst/>
              </a:rPr>
              <a:t> </a:t>
            </a:r>
            <a:r>
              <a:rPr lang="cs-CZ" baseline="0" noProof="0" dirty="0" err="1" smtClean="0">
                <a:effectLst/>
              </a:rPr>
              <a:t>the</a:t>
            </a:r>
            <a:r>
              <a:rPr lang="cs-CZ" baseline="0" noProof="0" dirty="0" smtClean="0">
                <a:effectLst/>
              </a:rPr>
              <a:t> </a:t>
            </a:r>
            <a:r>
              <a:rPr lang="cs-CZ" baseline="0" noProof="0" dirty="0" err="1" smtClean="0">
                <a:effectLst/>
              </a:rPr>
              <a:t>threat</a:t>
            </a:r>
            <a:r>
              <a:rPr lang="cs-CZ" baseline="0" noProof="0" dirty="0" smtClean="0">
                <a:effectLst/>
              </a:rPr>
              <a:t> </a:t>
            </a:r>
            <a:r>
              <a:rPr lang="cs-CZ" baseline="0" noProof="0" dirty="0" err="1" smtClean="0">
                <a:effectLst/>
              </a:rPr>
              <a:t>of</a:t>
            </a:r>
            <a:r>
              <a:rPr lang="cs-CZ" baseline="0" noProof="0" dirty="0" smtClean="0">
                <a:effectLst/>
              </a:rPr>
              <a:t> </a:t>
            </a:r>
            <a:r>
              <a:rPr lang="cs-CZ" baseline="0" noProof="0" dirty="0" err="1" smtClean="0">
                <a:effectLst/>
              </a:rPr>
              <a:t>Germany</a:t>
            </a:r>
            <a:r>
              <a:rPr lang="cs-CZ" baseline="0" noProof="0" dirty="0" smtClean="0">
                <a:effectLst/>
              </a:rPr>
              <a:t>, </a:t>
            </a:r>
            <a:r>
              <a:rPr lang="en-US" dirty="0" smtClean="0"/>
              <a:t>large numbers of children were moved out of London to the surrounding countryside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US" dirty="0" smtClean="0"/>
              <a:t>the Blitz</a:t>
            </a:r>
            <a:r>
              <a:rPr lang="cs-CZ" dirty="0" smtClean="0"/>
              <a:t>:</a:t>
            </a:r>
            <a:r>
              <a:rPr lang="cs-CZ" baseline="0" dirty="0" smtClean="0"/>
              <a:t> </a:t>
            </a:r>
            <a:r>
              <a:rPr lang="en-US" dirty="0" smtClean="0"/>
              <a:t>the dark days of 1940</a:t>
            </a:r>
            <a:r>
              <a:rPr lang="cs-CZ" dirty="0" smtClean="0"/>
              <a:t>, </a:t>
            </a:r>
            <a:r>
              <a:rPr lang="en-US" dirty="0" smtClean="0"/>
              <a:t> over a third of the City </a:t>
            </a:r>
            <a:r>
              <a:rPr lang="cs-CZ" dirty="0" smtClean="0"/>
              <a:t>d</a:t>
            </a:r>
            <a:r>
              <a:rPr lang="en-US" dirty="0" err="1" smtClean="0"/>
              <a:t>estroyed</a:t>
            </a:r>
            <a:r>
              <a:rPr lang="en-US" dirty="0" smtClean="0"/>
              <a:t> by German bombs, and the London Docks largely demolished</a:t>
            </a:r>
            <a:endParaRPr lang="cs-CZ" noProof="0" dirty="0" smtClean="0">
              <a:effectLst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8639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noProof="0" dirty="0" smtClean="0"/>
              <a:t>The</a:t>
            </a:r>
            <a:r>
              <a:rPr lang="en-GB" baseline="0" noProof="0" dirty="0" smtClean="0"/>
              <a:t> 1948 Summer Olympics</a:t>
            </a:r>
            <a:r>
              <a:rPr lang="cs-CZ" baseline="0" dirty="0" smtClean="0"/>
              <a:t>, </a:t>
            </a:r>
            <a:r>
              <a:rPr lang="en-US" dirty="0" smtClean="0"/>
              <a:t>the first to be held after</a:t>
            </a:r>
            <a:r>
              <a:rPr lang="cs-CZ" dirty="0" smtClean="0"/>
              <a:t> WWII, </a:t>
            </a:r>
            <a:r>
              <a:rPr lang="en-US" dirty="0" smtClean="0"/>
              <a:t>Germany and Japan were not invited to the games due to security reasons</a:t>
            </a:r>
            <a:endParaRPr lang="cs-CZ" dirty="0" smtClean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dirty="0" smtClean="0"/>
              <a:t>2nd June 1953: </a:t>
            </a:r>
            <a:r>
              <a:rPr lang="en-GB" dirty="0" smtClean="0"/>
              <a:t>The</a:t>
            </a:r>
            <a:r>
              <a:rPr lang="cs-CZ" dirty="0" smtClean="0"/>
              <a:t> </a:t>
            </a:r>
            <a:r>
              <a:rPr lang="en-GB" dirty="0" smtClean="0"/>
              <a:t>Coronation</a:t>
            </a:r>
            <a:r>
              <a:rPr lang="cs-CZ" dirty="0" smtClean="0"/>
              <a:t>, </a:t>
            </a:r>
            <a:r>
              <a:rPr lang="en-GB" noProof="0" dirty="0" smtClean="0"/>
              <a:t>Westminster Abbey, Princess </a:t>
            </a:r>
            <a:r>
              <a:rPr lang="cs-CZ" dirty="0" smtClean="0"/>
              <a:t>Elizabeth &gt; Her </a:t>
            </a:r>
            <a:r>
              <a:rPr lang="en-GB" noProof="0" dirty="0" smtClean="0"/>
              <a:t>Majesty the</a:t>
            </a:r>
            <a:r>
              <a:rPr lang="en-GB" baseline="0" noProof="0" dirty="0" smtClean="0"/>
              <a:t> Queen</a:t>
            </a:r>
            <a:r>
              <a:rPr lang="cs-CZ" baseline="0" dirty="0" smtClean="0"/>
              <a:t>, </a:t>
            </a:r>
            <a:r>
              <a:rPr lang="en-US" dirty="0" smtClean="0"/>
              <a:t>The ceremony was also broadcast on radio around the world and, at The Queen's request, on television for the first time. </a:t>
            </a:r>
            <a:endParaRPr lang="cs-CZ" dirty="0" smtClean="0"/>
          </a:p>
          <a:p>
            <a:pPr marL="171450" indent="-171450">
              <a:buFontTx/>
              <a:buChar char="-"/>
            </a:pPr>
            <a:r>
              <a:rPr lang="en-GB" b="0" noProof="0" dirty="0" smtClean="0"/>
              <a:t>Notting Hill Carnival: annual</a:t>
            </a:r>
            <a:r>
              <a:rPr lang="en-GB" b="0" baseline="0" noProof="0" dirty="0" smtClean="0"/>
              <a:t> event, on the streets of Notting Hill, Kensington and Chelsea boroughs, 3 days in Au</a:t>
            </a:r>
            <a:r>
              <a:rPr lang="cs-CZ" b="0" baseline="0" dirty="0" smtClean="0"/>
              <a:t>gust</a:t>
            </a:r>
          </a:p>
          <a:p>
            <a:pPr marL="171450" indent="-171450">
              <a:buFontTx/>
              <a:buChar char="-"/>
            </a:pPr>
            <a:r>
              <a:rPr lang="en-GB" noProof="0" dirty="0" smtClean="0"/>
              <a:t>The</a:t>
            </a:r>
            <a:r>
              <a:rPr lang="cs-CZ" dirty="0" smtClean="0"/>
              <a:t> </a:t>
            </a:r>
            <a:r>
              <a:rPr lang="cs-CZ" b="0" dirty="0" smtClean="0"/>
              <a:t>London </a:t>
            </a:r>
            <a:r>
              <a:rPr lang="en-GB" b="0" noProof="0" dirty="0" smtClean="0"/>
              <a:t>Eye</a:t>
            </a:r>
            <a:r>
              <a:rPr lang="cs-CZ" b="0" dirty="0" smtClean="0"/>
              <a:t>:</a:t>
            </a:r>
            <a:r>
              <a:rPr lang="cs-CZ" b="0" baseline="0" dirty="0" smtClean="0"/>
              <a:t> </a:t>
            </a:r>
            <a:r>
              <a:rPr lang="en-GB" b="0" baseline="0" noProof="0" dirty="0" smtClean="0"/>
              <a:t>giant</a:t>
            </a:r>
            <a:r>
              <a:rPr lang="cs-CZ" b="0" baseline="0" dirty="0" smtClean="0"/>
              <a:t> </a:t>
            </a:r>
            <a:r>
              <a:rPr lang="en-GB" b="0" baseline="0" noProof="0" dirty="0" smtClean="0"/>
              <a:t>wheel</a:t>
            </a:r>
            <a:r>
              <a:rPr lang="cs-CZ" b="0" baseline="0" dirty="0" smtClean="0"/>
              <a:t>, 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1553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cs-CZ" dirty="0" smtClean="0"/>
              <a:t>7th July</a:t>
            </a:r>
            <a:r>
              <a:rPr lang="cs-CZ" baseline="0" dirty="0" smtClean="0"/>
              <a:t> 2005</a:t>
            </a:r>
            <a:r>
              <a:rPr lang="cs-CZ" dirty="0" smtClean="0"/>
              <a:t>, a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series of bomb blasts in the heart of London killed 52 people and injured more than 700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en-US" dirty="0" smtClean="0"/>
              <a:t>Her Majesty and His Royal Highness, supported by other Members of the Royal Family, travelling across England, Scotland, W</a:t>
            </a:r>
            <a:r>
              <a:rPr lang="cs-CZ" dirty="0" err="1" smtClean="0"/>
              <a:t>ales</a:t>
            </a:r>
            <a:r>
              <a:rPr lang="cs-CZ" dirty="0" smtClean="0"/>
              <a:t> and </a:t>
            </a:r>
            <a:r>
              <a:rPr lang="en-GB" noProof="0" dirty="0" smtClean="0"/>
              <a:t>Northern Ireland</a:t>
            </a:r>
          </a:p>
          <a:p>
            <a:pPr marL="171450" indent="-171450">
              <a:buFontTx/>
              <a:buChar char="-"/>
            </a:pPr>
            <a:r>
              <a:rPr lang="cs-CZ" b="0" dirty="0" smtClean="0"/>
              <a:t>plus o</a:t>
            </a:r>
            <a:r>
              <a:rPr lang="en-GB" b="0" noProof="0" dirty="0" err="1" smtClean="0"/>
              <a:t>verseas</a:t>
            </a:r>
            <a:r>
              <a:rPr lang="en-US" b="0" dirty="0" smtClean="0"/>
              <a:t> visits by Members of the Royal Family</a:t>
            </a:r>
            <a:endParaRPr lang="cs-CZ" b="0" dirty="0" smtClean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2012</a:t>
            </a:r>
            <a:r>
              <a:rPr lang="cs-CZ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r>
              <a:rPr lang="cs-CZ" sz="1200" b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noProof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Clock Tower was renamed the Elizabeth Tower to honour Queen Elizabeth's Diamond Jubilee</a:t>
            </a:r>
          </a:p>
          <a:p>
            <a:pPr marL="171450" indent="-171450">
              <a:buFontTx/>
              <a:buChar char="-"/>
            </a:pPr>
            <a:r>
              <a:rPr lang="cs-CZ" b="0" dirty="0" err="1" smtClean="0"/>
              <a:t>Events</a:t>
            </a:r>
            <a:r>
              <a:rPr lang="cs-CZ" b="0" dirty="0" smtClean="0"/>
              <a:t> </a:t>
            </a:r>
            <a:r>
              <a:rPr lang="cs-CZ" b="0" dirty="0" err="1" smtClean="0"/>
              <a:t>calendar</a:t>
            </a:r>
            <a:r>
              <a:rPr lang="cs-CZ" b="0" dirty="0" smtClean="0"/>
              <a:t>: http://www.bbc.co.uk/news/uk-16598483</a:t>
            </a:r>
          </a:p>
          <a:p>
            <a:pPr marL="171450" indent="-171450">
              <a:buFontTx/>
              <a:buChar char="-"/>
            </a:pPr>
            <a:r>
              <a:rPr lang="cs-CZ" b="1" dirty="0" err="1" smtClean="0"/>
              <a:t>Worksheets</a:t>
            </a:r>
            <a:r>
              <a:rPr lang="cs-CZ" b="1" dirty="0" smtClean="0"/>
              <a:t> + </a:t>
            </a:r>
            <a:r>
              <a:rPr lang="cs-CZ" b="1" dirty="0" err="1" smtClean="0"/>
              <a:t>powerpoints</a:t>
            </a:r>
            <a:r>
              <a:rPr lang="cs-CZ" b="0" dirty="0" smtClean="0"/>
              <a:t>:</a:t>
            </a:r>
            <a:r>
              <a:rPr lang="cs-CZ" b="0" baseline="0" dirty="0" smtClean="0"/>
              <a:t> http://www.henry4school.fr/UK/monarchy/jubilee.htm#ppt</a:t>
            </a:r>
          </a:p>
          <a:p>
            <a:pPr marL="171450" indent="-171450">
              <a:buFontTx/>
              <a:buChar char="-"/>
            </a:pPr>
            <a:endParaRPr lang="cs-CZ" b="0" dirty="0" smtClean="0"/>
          </a:p>
          <a:p>
            <a:pPr marL="171450" indent="-171450">
              <a:buFontTx/>
              <a:buChar char="-"/>
            </a:pPr>
            <a:endParaRPr lang="cs-CZ" b="0" dirty="0" smtClean="0"/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30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sz="730" b="1" noProof="0" dirty="0" smtClean="0">
                <a:latin typeface="Arial Narrow" pitchFamily="34" charset="0"/>
              </a:rPr>
              <a:t>Interactive activities</a:t>
            </a:r>
            <a:r>
              <a:rPr lang="en-GB" sz="730" noProof="0" dirty="0" smtClean="0">
                <a:latin typeface="Arial Narrow" pitchFamily="34" charset="0"/>
              </a:rPr>
              <a:t>:</a:t>
            </a:r>
            <a:r>
              <a:rPr lang="en-GB" sz="730" baseline="0" noProof="0" dirty="0" smtClean="0">
                <a:latin typeface="Arial Narrow" pitchFamily="34" charset="0"/>
              </a:rPr>
              <a:t> http://www.activityvillage.co.uk/summer_olympics.htm</a:t>
            </a:r>
          </a:p>
          <a:p>
            <a:pPr marL="171450" indent="-171450">
              <a:buFontTx/>
              <a:buChar char="-"/>
            </a:pPr>
            <a:r>
              <a:rPr lang="en-GB" sz="730" noProof="0" dirty="0" smtClean="0">
                <a:latin typeface="Arial Narrow" pitchFamily="34" charset="0"/>
              </a:rPr>
              <a:t>Official page: http://www.london2012.com/index.html</a:t>
            </a:r>
          </a:p>
          <a:p>
            <a:pPr marL="171450" indent="-171450">
              <a:buFontTx/>
              <a:buChar char="-"/>
            </a:pPr>
            <a:r>
              <a:rPr lang="en-GB" sz="730" noProof="0" dirty="0" smtClean="0">
                <a:latin typeface="Arial Narrow" pitchFamily="34" charset="0"/>
              </a:rPr>
              <a:t>History</a:t>
            </a:r>
            <a:r>
              <a:rPr lang="en-GB" sz="730" baseline="0" noProof="0" dirty="0" smtClean="0">
                <a:latin typeface="Arial Narrow" pitchFamily="34" charset="0"/>
              </a:rPr>
              <a:t> of OG: http://getset.co.uk/library/history-of-the-olympic-games-1</a:t>
            </a:r>
          </a:p>
          <a:p>
            <a:pPr marL="171450" indent="-171450">
              <a:buFontTx/>
              <a:buChar char="-"/>
            </a:pPr>
            <a:r>
              <a:rPr lang="en-GB" sz="730" noProof="0" dirty="0" smtClean="0">
                <a:latin typeface="Arial Narrow" pitchFamily="34" charset="0"/>
              </a:rPr>
              <a:t>History</a:t>
            </a:r>
            <a:r>
              <a:rPr lang="en-GB" sz="730" baseline="0" noProof="0" dirty="0" smtClean="0">
                <a:latin typeface="Arial Narrow" pitchFamily="34" charset="0"/>
              </a:rPr>
              <a:t> of Paralympics: http://getset.co.uk/library/history-of-the-paralympic-games-1</a:t>
            </a:r>
          </a:p>
          <a:p>
            <a:pPr marL="171450" indent="-171450">
              <a:buFontTx/>
              <a:buChar char="-"/>
            </a:pPr>
            <a:r>
              <a:rPr lang="en-GB" sz="730" noProof="0" dirty="0" smtClean="0">
                <a:latin typeface="Arial Narrow" pitchFamily="34" charset="0"/>
              </a:rPr>
              <a:t>Profiles of Paralympics GB</a:t>
            </a:r>
            <a:r>
              <a:rPr lang="en-GB" sz="730" baseline="0" noProof="0" dirty="0" smtClean="0">
                <a:latin typeface="Arial Narrow" pitchFamily="34" charset="0"/>
              </a:rPr>
              <a:t> athletes: http://getset.co.uk/athletes/profiles-of-paralympicsgb-athletes</a:t>
            </a:r>
            <a:endParaRPr lang="cs-CZ" sz="730" baseline="0" noProof="0" dirty="0" smtClean="0">
              <a:latin typeface="Arial Narrow" pitchFamily="34" charset="0"/>
            </a:endParaRPr>
          </a:p>
          <a:p>
            <a:pPr marL="171450" indent="-171450">
              <a:buFontTx/>
              <a:buChar char="-"/>
            </a:pPr>
            <a:r>
              <a:rPr lang="en-GB" sz="730" b="1" baseline="0" noProof="0" dirty="0" smtClean="0">
                <a:latin typeface="Arial Narrow" pitchFamily="34" charset="0"/>
              </a:rPr>
              <a:t>Interactive activities</a:t>
            </a:r>
            <a:r>
              <a:rPr lang="cs-CZ" sz="730" baseline="0" noProof="0" dirty="0" smtClean="0">
                <a:latin typeface="Arial Narrow" pitchFamily="34" charset="0"/>
              </a:rPr>
              <a:t>: http://www.primarygames.com/socstudies/olympics/olympics.htm</a:t>
            </a:r>
          </a:p>
          <a:p>
            <a:pPr marL="171450" indent="-171450">
              <a:buFontTx/>
              <a:buChar char="-"/>
            </a:pPr>
            <a:r>
              <a:rPr lang="cs-CZ" sz="730" b="1" baseline="0" noProof="0" dirty="0" smtClean="0">
                <a:latin typeface="Arial Narrow" pitchFamily="34" charset="0"/>
              </a:rPr>
              <a:t>BBC </a:t>
            </a:r>
            <a:r>
              <a:rPr lang="en-GB" sz="730" b="1" baseline="0" noProof="0" dirty="0" smtClean="0">
                <a:latin typeface="Arial Narrow" pitchFamily="34" charset="0"/>
              </a:rPr>
              <a:t>resource</a:t>
            </a:r>
            <a:r>
              <a:rPr lang="cs-CZ" sz="730" b="1" baseline="0" noProof="0" dirty="0" smtClean="0">
                <a:latin typeface="Arial Narrow" pitchFamily="34" charset="0"/>
              </a:rPr>
              <a:t>: </a:t>
            </a:r>
            <a:r>
              <a:rPr lang="cs-CZ" sz="730" baseline="0" noProof="0" dirty="0" smtClean="0">
                <a:latin typeface="Arial Narrow" pitchFamily="34" charset="0"/>
              </a:rPr>
              <a:t>http://www.bbc.co.uk/schools/primaryhistory/ancient_greeks/the_olympic_games/</a:t>
            </a:r>
          </a:p>
          <a:p>
            <a:pPr marL="171450" indent="-171450">
              <a:buFontTx/>
              <a:buChar char="-"/>
            </a:pPr>
            <a:endParaRPr lang="en-GB" sz="730" baseline="0" noProof="0" dirty="0" smtClean="0">
              <a:latin typeface="Arial Narrow" pitchFamily="34" charset="0"/>
            </a:endParaRPr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383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/>
              <a:t>Photo:</a:t>
            </a:r>
            <a:r>
              <a:rPr lang="en-GB" baseline="0" noProof="0" dirty="0" smtClean="0"/>
              <a:t> the Royal Court of Justice</a:t>
            </a:r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E30491-B06B-4D3C-AF45-FDD0EEBB59E1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379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stminster-abbey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ower_of_London,_April_2006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6/6d/Temple_Church,_Temple,_London_EC4.jpeg" TargetMode="External"/><Relationship Id="rId4" Type="http://schemas.openxmlformats.org/officeDocument/2006/relationships/hyperlink" Target="http://en.wikipedia.org/wiki/File:Old_St_Paul's_Cathedral_photographic_reconstruction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nnesblogblog.blogspot.cz/2012/03/shakespeares-theatre-globe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b/ba/Lambeth_Palace_London_240404.jpg" TargetMode="External"/><Relationship Id="rId4" Type="http://schemas.openxmlformats.org/officeDocument/2006/relationships/hyperlink" Target="http://midsummerdreaming.wikispaces.com/Theatr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ainexpress.com/photos.htm?attraction=3291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uropeantravelista.com/wp-content/uploads/2011/05/St-Pauls-Cathedral-London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rliament.uk/audio/images/bigben-images/bigbenstrikes.mp3" TargetMode="External"/><Relationship Id="rId7" Type="http://schemas.openxmlformats.org/officeDocument/2006/relationships/hyperlink" Target="http://upload.wikimedia.org/wikipedia/commons/d/d8/Crystal_Palace_General_view_from_Water_Temple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6/Trafalgar_Square-2.jpg" TargetMode="External"/><Relationship Id="rId5" Type="http://schemas.openxmlformats.org/officeDocument/2006/relationships/hyperlink" Target="http://upload.wikimedia.org/wikipedia/commons/b/b4/Buckingham_Palace,_London_-_April_2009.jpg" TargetMode="External"/><Relationship Id="rId4" Type="http://schemas.openxmlformats.org/officeDocument/2006/relationships/hyperlink" Target="http://www.parliament.uk/visiting/online-tours/virtualtour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bell1975/5777985012/" TargetMode="External"/><Relationship Id="rId7" Type="http://schemas.openxmlformats.org/officeDocument/2006/relationships/hyperlink" Target="http://www.london-sightseeing.co.uk/albert_memorial4.php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kola.amoskadan.cz/s_aj/esc/images/UK/London/NATHISMU.jpg" TargetMode="External"/><Relationship Id="rId5" Type="http://schemas.openxmlformats.org/officeDocument/2006/relationships/hyperlink" Target="http://skola.amoskadan.cz/s_aj/esc/images/UK/London/VICALMUS.jpg" TargetMode="External"/><Relationship Id="rId4" Type="http://schemas.openxmlformats.org/officeDocument/2006/relationships/hyperlink" Target="http://upload.wikimedia.org/wikipedia/commons/9/93/Royal_Albert_Hall,_London_-_Nov_201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b/Harrods_at_Night,_London_-_Nov_201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1/1a/VictoriaMemorialview.jpg" TargetMode="External"/><Relationship Id="rId4" Type="http://schemas.openxmlformats.org/officeDocument/2006/relationships/hyperlink" Target="http://upload.wikimedia.org/wikipedia/commons/6/6c/Admiralty_Arch,_London,_England_-_June_2009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nottinghillcarnival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d/d5/Millennium_Dome_1.jpg" TargetMode="External"/><Relationship Id="rId4" Type="http://schemas.openxmlformats.org/officeDocument/2006/relationships/hyperlink" Target="http://upload.wikimedia.org/wikipedia/commons/b/b4/London_Eye_Twilight_April_2006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uknews/the_queens_diamond_jubilee/9060242/The-Queens-Diamond-Jubilee-60-years-in-video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in-pictures-18324096" TargetMode="External"/><Relationship Id="rId4" Type="http://schemas.openxmlformats.org/officeDocument/2006/relationships/hyperlink" Target="http://www.bbc.co.uk/news/uk-18312403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2012.com/photos/galleryid=1303910/index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in-pictures-19238324" TargetMode="External"/><Relationship Id="rId4" Type="http://schemas.openxmlformats.org/officeDocument/2006/relationships/hyperlink" Target="http://www.youtube.com/watch?v=ij3sgRG5sPY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LONDON </a:t>
            </a:r>
            <a:b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Major </a:t>
            </a:r>
            <a:r>
              <a:rPr lang="en-GB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historical Events</a:t>
            </a:r>
            <a:endParaRPr lang="en-GB" b="1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Mgr. Naďa </a:t>
            </a:r>
            <a:r>
              <a:rPr lang="cs-CZ" b="1" dirty="0" err="1" smtClean="0">
                <a:solidFill>
                  <a:schemeClr val="tx1"/>
                </a:solidFill>
              </a:rPr>
              <a:t>Bisová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60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5040560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VY_32_INOVACE_2.AJ.09</a:t>
            </a:r>
          </a:p>
          <a:p>
            <a:pPr marL="0" indent="0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                                 Septima a Oktáva – osmileté gymnázium (</a:t>
            </a:r>
            <a:r>
              <a:rPr lang="cs-CZ" sz="1200" dirty="0" smtClean="0">
                <a:solidFill>
                  <a:schemeClr val="tx1"/>
                </a:solidFill>
              </a:rPr>
              <a:t>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marL="0" lvl="0" indent="0" algn="just">
              <a:buNone/>
            </a:pPr>
            <a:r>
              <a:rPr lang="cs-CZ" sz="1200" dirty="0">
                <a:solidFill>
                  <a:schemeClr val="tx1"/>
                </a:solidFill>
              </a:rPr>
              <a:t>Tento materiál by vytvořen jako téma pro maturitní okruh: </a:t>
            </a:r>
            <a:r>
              <a:rPr lang="cs-CZ" sz="1200" dirty="0" err="1" smtClean="0">
                <a:solidFill>
                  <a:schemeClr val="tx1"/>
                </a:solidFill>
              </a:rPr>
              <a:t>The</a:t>
            </a:r>
            <a:r>
              <a:rPr lang="cs-CZ" sz="1200" dirty="0" smtClean="0">
                <a:solidFill>
                  <a:schemeClr val="tx1"/>
                </a:solidFill>
              </a:rPr>
              <a:t> United </a:t>
            </a:r>
            <a:r>
              <a:rPr lang="cs-CZ" sz="1200" dirty="0" err="1" smtClean="0">
                <a:solidFill>
                  <a:schemeClr val="tx1"/>
                </a:solidFill>
              </a:rPr>
              <a:t>Kingdom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>
                <a:solidFill>
                  <a:schemeClr val="tx1"/>
                </a:solidFill>
              </a:rPr>
              <a:t>na Gymnáziu a JŠ Svitavy; přibližně na jednu, popřípadě více vyučovacích hodin (pro výklad i opakování – shrnutí učiva). Obsahuje jednak přehled faktografických údajů, tak i anglickou ustálenou terminologii, doplněné o interaktivní cvičení: </a:t>
            </a:r>
            <a:r>
              <a:rPr lang="cs-CZ" sz="1200" dirty="0" smtClean="0">
                <a:solidFill>
                  <a:schemeClr val="tx1"/>
                </a:solidFill>
              </a:rPr>
              <a:t>kvízy, a dále interaktivní cvičení, videa atd. – viz poznámky. </a:t>
            </a:r>
            <a:r>
              <a:rPr lang="cs-CZ" sz="1200" dirty="0">
                <a:solidFill>
                  <a:schemeClr val="tx1"/>
                </a:solidFill>
              </a:rPr>
              <a:t>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algn="just">
              <a:buNone/>
            </a:pP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063055"/>
              </p:ext>
            </p:extLst>
          </p:nvPr>
        </p:nvGraphicFramePr>
        <p:xfrm>
          <a:off x="827584" y="2924944"/>
          <a:ext cx="7429552" cy="1354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61245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The</a:t>
                      </a:r>
                      <a:r>
                        <a:rPr lang="cs-CZ" sz="1200" baseline="0" dirty="0" smtClean="0"/>
                        <a:t> United </a:t>
                      </a:r>
                      <a:r>
                        <a:rPr lang="cs-CZ" sz="1200" baseline="0" dirty="0" err="1" smtClean="0"/>
                        <a:t>Kingdom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51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ROMAN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beginnings of London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invasion of the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Romans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soldiers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43AD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Londinium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quickly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became important as a trading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centre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a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defensive wall was built around the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city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the fall of the Roman Empire around AD 410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9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ANGLO-SAXON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6085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the Romans withdrew</a:t>
            </a:r>
            <a:r>
              <a:rPr lang="cs-CZ" sz="2600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» d</a:t>
            </a:r>
            <a:r>
              <a:rPr lang="en-GB" sz="2600" dirty="0" err="1" smtClean="0">
                <a:solidFill>
                  <a:schemeClr val="tx1"/>
                </a:solidFill>
                <a:latin typeface="Georgia" pitchFamily="18" charset="0"/>
              </a:rPr>
              <a:t>ecline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little known</a:t>
            </a:r>
          </a:p>
          <a:p>
            <a:pPr>
              <a:lnSpc>
                <a:spcPct val="150000"/>
              </a:lnSpc>
            </a:pP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new settlers „the Anglo-Saxons“</a:t>
            </a:r>
            <a:endParaRPr lang="cs-CZ" sz="2600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farmers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villages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today London´s suburbs e.g.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Fulham</a:t>
            </a:r>
          </a:p>
          <a:p>
            <a:pPr>
              <a:lnSpc>
                <a:spcPct val="150000"/>
              </a:lnSpc>
            </a:pP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Alfred the Great captured London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(had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been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part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of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Mercia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en-GB" sz="2600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600" dirty="0">
                <a:solidFill>
                  <a:schemeClr val="tx1"/>
                </a:solidFill>
                <a:latin typeface="Georgia" pitchFamily="18" charset="0"/>
              </a:rPr>
              <a:t>b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y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the 9th century – a very prosperous trading centre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not the capital)</a:t>
            </a:r>
          </a:p>
          <a:p>
            <a:pPr>
              <a:lnSpc>
                <a:spcPct val="150000"/>
              </a:lnSpc>
            </a:pP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Edward the Confessor, </a:t>
            </a:r>
            <a:r>
              <a:rPr lang="en-GB" sz="2600" dirty="0" err="1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Westmi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n</a:t>
            </a:r>
            <a:r>
              <a:rPr lang="en-GB" sz="2600" dirty="0" err="1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ster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 Abbey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a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royal palace at</a:t>
            </a:r>
            <a:r>
              <a:rPr lang="cs-CZ" sz="2600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sz="2600" dirty="0" smtClean="0">
                <a:solidFill>
                  <a:schemeClr val="tx1"/>
                </a:solidFill>
                <a:latin typeface="Georgia" pitchFamily="18" charset="0"/>
              </a:rPr>
              <a:t>Westminster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33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MEDIEVAL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1066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(the Battle of Hastings)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William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Conquer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or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crowned king of England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at Westminster Abbey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castle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– „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the Tower of London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“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royal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residence)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1189 –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first mayor of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London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o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ld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St. Paul´s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cathedral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Temple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Church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Black Death </a:t>
            </a:r>
          </a:p>
          <a:p>
            <a:endParaRPr lang="en-GB" dirty="0" smtClean="0">
              <a:latin typeface="Georgia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en-GB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68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TUDOR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largest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city in western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Europe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wooden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city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centre of the English cultural renaissance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n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international exchange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founded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the Royal Exchange in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1560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Globe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theatre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a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)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photo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   b) video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Lambeth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Palace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Hampton Court Palace</a:t>
            </a:r>
          </a:p>
          <a:p>
            <a:endParaRPr lang="cs-CZ" dirty="0" smtClean="0"/>
          </a:p>
          <a:p>
            <a:endParaRPr lang="en-GB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98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STUART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5252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James I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Gunpowder Plot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Charles I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Inigo Jones: Covent Garden piazza (1632)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1665-1666 „the Great Plague“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Great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Fire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- 1666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Monument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Christopher Wren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St Paul´s Cathedral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18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ICTORIAN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L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ONDON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532859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1714 – 1837: George I, George II, George III, George IV, William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IV 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Hanoverians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Victoria (1837 – 1901)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1829: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Metropolitan Police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Force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1834 –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medieval Palace of Westminster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destroyed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by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ire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Big Ben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1840: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construction of the new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Palace of Westminster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1837: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Buckingham Palace 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1839: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Nelson´s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colum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+ massive lions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1851: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Crystal Palace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in Hyde Park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Great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Exhibition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2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839586"/>
          </a:xfrm>
        </p:spPr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ICTORIAN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L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ONDON</a:t>
            </a:r>
            <a:endParaRPr lang="en-GB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1861: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hlinkClick r:id="rId3"/>
              </a:rPr>
              <a:t>Crimean War Memorial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 unveiled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1863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– the world´s first underground railway opened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1871: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Royal Albert Hall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  <a:hlinkClick r:id="rId5"/>
              </a:rPr>
              <a:t>The Victoria and Albert Museum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of Fine and Applied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Arts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1881: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Natural History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hlinkClick r:id="rId6"/>
              </a:rPr>
              <a:t>M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useum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Albert Memorial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in Kensington Gardens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1897: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Diamond Jubilee (great displays and public ceremonies)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1901: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death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of Queen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Victoria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711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20th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CENTURY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L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ONDON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1904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the first motor bus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service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1905: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Harrod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hlinkClick r:id="rId3"/>
              </a:rPr>
              <a:t>´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s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new Knightsbridge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store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1906: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first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underground electric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train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1908: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Olympic Games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1910: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Admiralty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 Arch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1911: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Queen Victoria Memorial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1915: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first Zeppelin bombs fell in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London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1938: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large numbers of children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m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oved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out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1940: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Blitz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58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20th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CENTURY LONDON</a:t>
            </a:r>
            <a:endParaRPr lang="cs-CZ" sz="3200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96855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1946: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Heathrow airport – commercial flights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1948: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Olympic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Games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2nd June 1953: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Coronation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Princess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Elizabeth &gt; Her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Majesty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Queen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1956: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first double-decker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red buses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1965: 32 London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Boroughs established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1966: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Notting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Hill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Carnival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December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31, 1999: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 London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Eye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January 1, 2000: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Millennium Dome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opened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04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21st CENTURY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896544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world capital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July 7th, 2005: 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series of terrorist attacks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July 21st, 2005: f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our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more attempted bombings took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place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2012: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Diamond Jubilee year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A)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marking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hlinkClick r:id="rId3"/>
              </a:rPr>
              <a:t>60 years of The Queen’s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reign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(video)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B)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central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weekend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2nd–5th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June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2012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C)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Sunday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3 June,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2012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</a:rPr>
              <a:t>       -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</a:rPr>
              <a:t>The Big Jubilee Lunch, The Thames Diamond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chemeClr val="tx1"/>
                </a:solidFill>
                <a:latin typeface="Georgia" pitchFamily="18" charset="0"/>
              </a:rPr>
              <a:t>        Jubilee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Pageant</a:t>
            </a:r>
            <a:endParaRPr lang="en-GB" i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tx1"/>
                </a:solidFill>
                <a:latin typeface="Georgia" pitchFamily="18" charset="0"/>
              </a:rPr>
              <a:t>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D)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Monday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4 June,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2012</a:t>
            </a:r>
            <a:endParaRPr lang="cs-CZ" i="1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tx1"/>
                </a:solidFill>
                <a:latin typeface="Georgia" pitchFamily="18" charset="0"/>
              </a:rPr>
              <a:t>        - </a:t>
            </a:r>
            <a:r>
              <a:rPr lang="en-US" i="1" dirty="0" smtClean="0">
                <a:solidFill>
                  <a:schemeClr val="tx1"/>
                </a:solidFill>
                <a:latin typeface="Georgia" pitchFamily="18" charset="0"/>
              </a:rPr>
              <a:t>BBC </a:t>
            </a:r>
            <a:r>
              <a:rPr lang="en-US" i="1" dirty="0">
                <a:solidFill>
                  <a:schemeClr val="tx1"/>
                </a:solidFill>
                <a:latin typeface="Georgia" pitchFamily="18" charset="0"/>
                <a:hlinkClick r:id="rId5"/>
              </a:rPr>
              <a:t>Concert</a:t>
            </a:r>
            <a:r>
              <a:rPr lang="en-US" i="1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i="1" dirty="0" smtClean="0">
                <a:solidFill>
                  <a:schemeClr val="tx1"/>
                </a:solidFill>
                <a:latin typeface="Georgia" pitchFamily="18" charset="0"/>
              </a:rPr>
              <a:t>at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i="1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i="1" dirty="0">
                <a:solidFill>
                  <a:schemeClr val="tx1"/>
                </a:solidFill>
                <a:latin typeface="Georgia" pitchFamily="18" charset="0"/>
              </a:rPr>
              <a:t>Buckingham </a:t>
            </a:r>
            <a:r>
              <a:rPr lang="en-US" i="1" dirty="0" smtClean="0">
                <a:solidFill>
                  <a:schemeClr val="tx1"/>
                </a:solidFill>
                <a:latin typeface="Georgia" pitchFamily="18" charset="0"/>
              </a:rPr>
              <a:t>Palace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</a:rPr>
              <a:t>photos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cs-CZ" i="1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10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21st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CENTURY LONDON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he 2012 London Olympic Games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from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27 July to 12 August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2012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for the third time in its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history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„Inspire a Generation“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Opening ceremony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photos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Video: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Closing ceremony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Closing ceremony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photos</a:t>
            </a: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he Paralympics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(29 August – 9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September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2012)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88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sights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belong to?</a:t>
            </a:r>
            <a:endParaRPr lang="en-GB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6551" y="1556792"/>
            <a:ext cx="4146677" cy="388843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1324744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Globe Theatre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Lambeth Palace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1069" y="3645024"/>
            <a:ext cx="3240360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Georgia" pitchFamily="18" charset="0"/>
              </a:rPr>
              <a:t>Tudor London</a:t>
            </a:r>
            <a:endParaRPr lang="cs-CZ" sz="3200" b="1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68344" y="56612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10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48765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events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people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and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sights </a:t>
            </a:r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belong to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492896"/>
            <a:ext cx="4062224" cy="1900808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soldiers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Londinium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defensive wall around the city 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3077671"/>
            <a:ext cx="3384376" cy="1077218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Georgia" pitchFamily="18" charset="0"/>
              </a:rPr>
              <a:t>Roman</a:t>
            </a:r>
            <a:r>
              <a:rPr lang="cs-CZ" b="1" dirty="0" smtClean="0">
                <a:latin typeface="Georgia" pitchFamily="18" charset="0"/>
              </a:rPr>
              <a:t> </a:t>
            </a:r>
            <a:r>
              <a:rPr lang="cs-CZ" sz="3200" b="1" dirty="0" smtClean="0">
                <a:latin typeface="Georgia" pitchFamily="18" charset="0"/>
              </a:rPr>
              <a:t>London</a:t>
            </a:r>
            <a:endParaRPr lang="cs-CZ" sz="3200" b="1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214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events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belong </a:t>
            </a:r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to?</a:t>
            </a:r>
            <a:endParaRPr lang="cs-CZ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3558168" cy="18288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Terrorist attacks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Diamond Jubilee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Summer Olympic Games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992798"/>
            <a:ext cx="3312368" cy="1077218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Georgia" pitchFamily="18" charset="0"/>
              </a:rPr>
              <a:t>21st century London</a:t>
            </a:r>
            <a:endParaRPr lang="en-GB" sz="3200" b="1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1445" y="1356742"/>
            <a:ext cx="5067268" cy="3800450"/>
          </a:xfrm>
        </p:spPr>
      </p:pic>
    </p:spTree>
    <p:extLst>
      <p:ext uri="{BB962C8B-B14F-4D97-AF65-F5344CB8AC3E}">
        <p14:creationId xmlns:p14="http://schemas.microsoft.com/office/powerpoint/2010/main" val="192086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39586"/>
          </a:xfrm>
        </p:spPr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</a:t>
            </a:r>
            <a:r>
              <a:rPr lang="en-GB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people</a:t>
            </a:r>
            <a:r>
              <a:rPr lang="cs-CZ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and</a:t>
            </a:r>
            <a:r>
              <a:rPr lang="en-GB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sights belong to?</a:t>
            </a:r>
            <a:endParaRPr lang="cs-CZ" sz="20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196752"/>
            <a:ext cx="3168352" cy="475193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19728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Alfred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Great</a:t>
            </a: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Edward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Confessor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Westminster Abbey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Westminster Palace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933056"/>
            <a:ext cx="3528392" cy="1077218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Georgia" pitchFamily="18" charset="0"/>
              </a:rPr>
              <a:t>Anglo-Saxon London</a:t>
            </a:r>
            <a:endParaRPr lang="en-GB" sz="3200" b="1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36296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027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839586"/>
          </a:xfrm>
        </p:spPr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events or sights belong to?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052736"/>
            <a:ext cx="3168352" cy="511579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1900808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Gunpowder Plot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Great Fire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Monument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St Paul´s Cathedral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158372"/>
            <a:ext cx="3456384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Georgia" pitchFamily="18" charset="0"/>
              </a:rPr>
              <a:t>Stuart London</a:t>
            </a:r>
            <a:endParaRPr lang="en-GB" sz="3200" b="1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80312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90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39586"/>
          </a:xfrm>
        </p:spPr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events or sights belong to?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268760"/>
            <a:ext cx="4774076" cy="358055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3168352" cy="3998976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new Palace of Westminster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Buckingham Palace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Nelson´s Column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Royal Albert Hall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Crimean War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Memorial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Natural History Museum, etc.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5373216"/>
            <a:ext cx="4176464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Georgia" pitchFamily="18" charset="0"/>
              </a:rPr>
              <a:t>Victorian</a:t>
            </a:r>
            <a:r>
              <a:rPr lang="cs-CZ" sz="3200" b="1" dirty="0" smtClean="0">
                <a:latin typeface="Georgia" pitchFamily="18" charset="0"/>
              </a:rPr>
              <a:t> London</a:t>
            </a:r>
            <a:endParaRPr lang="cs-CZ" sz="3200" b="1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34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events or sights belong to?</a:t>
            </a:r>
            <a:endParaRPr lang="cs-CZ" sz="2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4062224" cy="3998976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motor bus service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underground electric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tram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Queen Victoria Memorial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Blitz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Coronation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London Eye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Millennium Dome, etc</a:t>
            </a:r>
            <a:r>
              <a:rPr lang="en-GB" dirty="0" smtClean="0">
                <a:latin typeface="Georgia" pitchFamily="18" charset="0"/>
              </a:rPr>
              <a:t>.</a:t>
            </a:r>
          </a:p>
          <a:p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196752"/>
            <a:ext cx="3672408" cy="3998913"/>
          </a:xfrm>
        </p:spPr>
      </p:pic>
      <p:sp>
        <p:nvSpPr>
          <p:cNvPr id="8" name="TextovéPole 7"/>
          <p:cNvSpPr txBox="1"/>
          <p:nvPr/>
        </p:nvSpPr>
        <p:spPr>
          <a:xfrm>
            <a:off x="2339752" y="5589240"/>
            <a:ext cx="4680520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Georgia" pitchFamily="18" charset="0"/>
              </a:rPr>
              <a:t>20th </a:t>
            </a:r>
            <a:r>
              <a:rPr lang="cs-CZ" sz="3200" b="1" dirty="0" err="1" smtClean="0">
                <a:latin typeface="Georgia" pitchFamily="18" charset="0"/>
              </a:rPr>
              <a:t>century</a:t>
            </a:r>
            <a:r>
              <a:rPr lang="cs-CZ" sz="3200" b="1" dirty="0" smtClean="0">
                <a:latin typeface="Georgia" pitchFamily="18" charset="0"/>
              </a:rPr>
              <a:t> London</a:t>
            </a:r>
            <a:endParaRPr lang="cs-CZ" sz="3200" b="1" dirty="0">
              <a:latin typeface="Georgi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96336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51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events or sights belong to?</a:t>
            </a:r>
            <a:endParaRPr lang="cs-CZ" sz="20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600200"/>
            <a:ext cx="3528392" cy="399891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298092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Battle of Hastings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Tower of London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first mayor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Old St Paul´s cathedral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Temple church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Black Death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39815"/>
            <a:ext cx="3858749" cy="584775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Georgia" pitchFamily="18" charset="0"/>
              </a:rPr>
              <a:t>Medieval London</a:t>
            </a:r>
            <a:endParaRPr lang="cs-CZ" sz="3200" b="1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64288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95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time period do these people belong to?</a:t>
            </a:r>
            <a:endParaRPr lang="en-GB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1484784"/>
            <a:ext cx="4100264" cy="449309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21st century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Tudor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Medieval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Stuart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Victorian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Victorian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Stuart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Anglo-Saxon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Victorian London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Tudor London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4062224" cy="4493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Elizabeth II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Elizabeth 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William I 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Conquer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or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James I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Florence Nightingale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Admiral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Nelson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Christopher Wren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Edward the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Confessor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Queen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Victoria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Henry VIII</a:t>
            </a:r>
          </a:p>
          <a:p>
            <a:endParaRPr lang="cs-CZ" dirty="0" smtClean="0"/>
          </a:p>
          <a:p>
            <a:endParaRPr lang="en-GB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388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GONZOLITO.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London_Bridge_with_Olympic_rings_2012 [online]. [cit. 7.12.2012]. Dostupný pod licencí CC-BY-SA-3.0 na WWW: http://commons.wikimedia.org/wiki/File:London_Bridge_with_Olympic_rings_2012.JPG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Kovářová Jana (se souhlasem autora)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Šmídová Zdislava (se souhlasem autora)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81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ELEKTRONICKÉ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Britain Express: Tudor London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http://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www.britainexpress.com/London/tudor-london.htm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www.parliament.uk: History of the Parliamentary estate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http://www.parliament.uk/about/living-heritage/building/palace/estatehistory/key-dates-parl-estate/key-dates-tudors-great-fire</a:t>
            </a:r>
            <a:r>
              <a:rPr lang="en-US" dirty="0" smtClean="0"/>
              <a:t>/</a:t>
            </a:r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JOHNSON, Margaret.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Britannia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Stuart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London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Dostupný na WWW: http://www.britannia.com/history/londonhistory/stulon.html</a:t>
            </a:r>
          </a:p>
        </p:txBody>
      </p:sp>
    </p:spTree>
    <p:extLst>
      <p:ext uri="{BB962C8B-B14F-4D97-AF65-F5344CB8AC3E}">
        <p14:creationId xmlns:p14="http://schemas.microsoft.com/office/powerpoint/2010/main" val="41866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 startAt="4"/>
            </a:pP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British Monarchy: History of the Monarchy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http://www.royal.gov.uk/HistoryoftheMonarchy/HistoryoftheMonarchy.aspx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 startAt="4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BBC: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Primary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Famous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Florence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Nightingale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Dostupný na WWW: http://www.bbc.co.uk/schools/primaryhistory/famouspeople/florence_nightingale/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 startAt="4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BBC: CBBC: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Guides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London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bombings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7.12.2012]. Dostupný na WWW: http://news.bbc.co.uk/cbbcnews/hi/newsid_5140000/newsid_5147000/5147010.stm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73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734</TotalTime>
  <Words>2582</Words>
  <Application>Microsoft Office PowerPoint</Application>
  <PresentationFormat>Předvádění na obrazovce (4:3)</PresentationFormat>
  <Paragraphs>330</Paragraphs>
  <Slides>25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6" baseType="lpstr">
      <vt:lpstr>Arial</vt:lpstr>
      <vt:lpstr>Bookman Old Style</vt:lpstr>
      <vt:lpstr>Georgia</vt:lpstr>
      <vt:lpstr>Courier New</vt:lpstr>
      <vt:lpstr>Arial Narrow</vt:lpstr>
      <vt:lpstr>Wingdings</vt:lpstr>
      <vt:lpstr>Calibri</vt:lpstr>
      <vt:lpstr>Palatino Linotype</vt:lpstr>
      <vt:lpstr>Times New Roman</vt:lpstr>
      <vt:lpstr>Verdana</vt:lpstr>
      <vt:lpstr>projekt_logo_cent</vt:lpstr>
      <vt:lpstr>LONDON   Major historical Events</vt:lpstr>
      <vt:lpstr>ANOTACE</vt:lpstr>
      <vt:lpstr>ROMAN LONDON</vt:lpstr>
      <vt:lpstr>ANGLO-SAXON LONDON</vt:lpstr>
      <vt:lpstr>MEDIEVAL LONDON</vt:lpstr>
      <vt:lpstr>TUDOR LONDON</vt:lpstr>
      <vt:lpstr>STUART LONDON</vt:lpstr>
      <vt:lpstr>VICTORIAN LONDON</vt:lpstr>
      <vt:lpstr>VICTORIAN LONDON</vt:lpstr>
      <vt:lpstr>20th CENTURY LONDON</vt:lpstr>
      <vt:lpstr>20th CENTURY LONDON</vt:lpstr>
      <vt:lpstr>21st CENTURY LONDON</vt:lpstr>
      <vt:lpstr>21st CENTURY LONDON</vt:lpstr>
      <vt:lpstr> What time period do these sights belong to?</vt:lpstr>
      <vt:lpstr>What time period do these events, people and sights belong to?</vt:lpstr>
      <vt:lpstr>What time period do these events belong to?</vt:lpstr>
      <vt:lpstr>What time period do these people and sights belong to?</vt:lpstr>
      <vt:lpstr>What time period do these events or sights belong to?</vt:lpstr>
      <vt:lpstr>What time period do these events or sights belong to?</vt:lpstr>
      <vt:lpstr>What time period do these events or sights belong to?</vt:lpstr>
      <vt:lpstr>What time period do these events or sights belong to?</vt:lpstr>
      <vt:lpstr>What time period do these people belong to?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318</cp:revision>
  <dcterms:created xsi:type="dcterms:W3CDTF">2012-11-16T11:13:52Z</dcterms:created>
  <dcterms:modified xsi:type="dcterms:W3CDTF">2012-12-10T11:55:41Z</dcterms:modified>
</cp:coreProperties>
</file>