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1"/>
  </p:notesMasterIdLst>
  <p:sldIdLst>
    <p:sldId id="256" r:id="rId2"/>
    <p:sldId id="273" r:id="rId3"/>
    <p:sldId id="258" r:id="rId4"/>
    <p:sldId id="274" r:id="rId5"/>
    <p:sldId id="259" r:id="rId6"/>
    <p:sldId id="275" r:id="rId7"/>
    <p:sldId id="266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1C85"/>
    <a:srgbClr val="BE08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7C6A6-496D-40DC-9CBD-38D2B4D9D1F5}" type="datetimeFigureOut">
              <a:rPr lang="en-GB" smtClean="0"/>
              <a:t>03/01/2013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62633-952D-4561-B9DF-9A6B3C112C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636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technology-aided </a:t>
            </a:r>
            <a:r>
              <a:rPr lang="en-US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communicatio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 (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less face-to-face interaction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e</a:t>
            </a:r>
            <a:r>
              <a:rPr lang="en-US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ven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way families interact changes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Television, radio, newspapers, the Internet and film can also transmit values and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norms and influence or shape attitudes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62633-952D-4561-B9DF-9A6B3C112CD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774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62633-952D-4561-B9DF-9A6B3C112CD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253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4632" cy="158417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GOOD AND BAD IMPACTS OF INVENTIONS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br>
              <a:rPr lang="cs-CZ" sz="24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</a:t>
            </a:r>
            <a:r>
              <a:rPr lang="en-GB" sz="24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 </a:t>
            </a:r>
            <a:r>
              <a:rPr lang="en-GB" sz="2400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our life and the environment</a:t>
            </a:r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b="1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36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Kód </a:t>
            </a:r>
            <a:r>
              <a:rPr lang="cs-CZ" sz="1200" b="1" dirty="0" err="1">
                <a:solidFill>
                  <a:srgbClr val="2F5897">
                    <a:lumMod val="50000"/>
                  </a:srgbClr>
                </a:solidFill>
              </a:rPr>
              <a:t>DUMu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VY_32_INOVACE_6.AJ.04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CZ.1.07/1.5.00/34.0114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	</a:t>
            </a: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Vytvořeno: 	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</a:rPr>
              <a:t>září</a:t>
            </a: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 </a:t>
            </a: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– 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</a:rPr>
              <a:t>listopad </a:t>
            </a:r>
            <a:r>
              <a:rPr lang="cs-CZ" sz="1200" dirty="0" smtClean="0">
                <a:solidFill>
                  <a:schemeClr val="tx1"/>
                </a:solidFill>
              </a:rPr>
              <a:t>2012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                             Septima a Oktáva – osmileté gymnázium (RVP-G)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en-GB" sz="16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228600" lvl="0" indent="-228600" algn="just">
              <a:buAutoNum type="arabicPeriod" startAt="5"/>
            </a:pP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Anotace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</a:t>
            </a:r>
            <a:endParaRPr lang="cs-CZ" sz="1200" b="1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 pro diskuzi. 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marL="457200" lvl="0" indent="-457200" algn="just">
              <a:buNone/>
            </a:pPr>
            <a:r>
              <a:rPr lang="cs-CZ" sz="1900" b="1" dirty="0">
                <a:solidFill>
                  <a:schemeClr val="tx1"/>
                </a:solidFill>
              </a:rPr>
              <a:t>	</a:t>
            </a:r>
            <a:endParaRPr lang="cs-CZ" sz="17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070690"/>
              </p:ext>
            </p:extLst>
          </p:nvPr>
        </p:nvGraphicFramePr>
        <p:xfrm>
          <a:off x="971600" y="2996952"/>
          <a:ext cx="698477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oblast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Jazyk a jazyková komunikace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obor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Tematický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okruh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Science and Technology.  </a:t>
                      </a:r>
                      <a:r>
                        <a:rPr lang="en-GB" sz="1200" noProof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Nature</a:t>
                      </a:r>
                      <a:endParaRPr lang="en-GB" sz="1200" noProof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841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Science and Technology</a:t>
            </a:r>
            <a:endParaRPr lang="en-GB" b="1" dirty="0">
              <a:solidFill>
                <a:srgbClr val="191C85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like a double-edge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sword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has both positive and negative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sides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has improved the quality of life (like food, shelter, clothing, transportation, communication,…)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highly devastating to human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life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like weapons,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drugs, antibiotics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…)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wrong usage of technology may lead to man´s self-destruction.</a:t>
            </a:r>
            <a:endParaRPr lang="cs-CZ" b="1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10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benefits does science bring?</a:t>
            </a:r>
            <a:endParaRPr lang="cs-CZ" b="1" dirty="0">
              <a:solidFill>
                <a:srgbClr val="191C85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increased production and reduced labor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higher living standards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improvement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 the life expectancy of people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faster exchange of information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more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variety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choices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821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benefits does science bring</a:t>
            </a:r>
            <a:r>
              <a:rPr lang="en-GB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en-GB" dirty="0">
              <a:solidFill>
                <a:srgbClr val="191C85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increases our understanding / knowledge of the world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shows how the world / universe / natural phenomena work(s)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the most reliable way of showing what is true or false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be applied to make our lives more convenient / better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05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Technology</a:t>
            </a:r>
            <a:r>
              <a:rPr lang="cs-CZ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´s </a:t>
            </a:r>
            <a:r>
              <a:rPr lang="en-US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harmful </a:t>
            </a:r>
            <a:r>
              <a:rPr lang="en-US" b="1" dirty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effects </a:t>
            </a:r>
            <a:endParaRPr lang="cs-CZ" b="1" dirty="0">
              <a:solidFill>
                <a:srgbClr val="191C85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 </a:t>
            </a:r>
            <a:r>
              <a:rPr lang="en-GB" dirty="0" smtClean="0">
                <a:solidFill>
                  <a:schemeClr val="tx1"/>
                </a:solidFill>
              </a:rPr>
              <a:t>environmental pollution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 depletion of natural resources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 unemployment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undesirable </a:t>
            </a:r>
            <a:r>
              <a:rPr lang="en-US" dirty="0">
                <a:solidFill>
                  <a:schemeClr val="tx1"/>
                </a:solidFill>
              </a:rPr>
              <a:t>changes in people’s behavioral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  <a:r>
              <a:rPr lang="en-US" dirty="0" smtClean="0">
                <a:solidFill>
                  <a:schemeClr val="tx1"/>
                </a:solidFill>
              </a:rPr>
              <a:t>patterns </a:t>
            </a:r>
            <a:r>
              <a:rPr lang="en-US" dirty="0">
                <a:solidFill>
                  <a:schemeClr val="tx1"/>
                </a:solidFill>
              </a:rPr>
              <a:t>and </a:t>
            </a:r>
            <a:r>
              <a:rPr lang="en-US" dirty="0" smtClean="0">
                <a:solidFill>
                  <a:schemeClr val="tx1"/>
                </a:solidFill>
              </a:rPr>
              <a:t>values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83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 TASK</a:t>
            </a:r>
            <a:endParaRPr lang="en-GB" b="1" dirty="0">
              <a:solidFill>
                <a:srgbClr val="191C85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84784"/>
            <a:ext cx="8219256" cy="375435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191C85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191C85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</a:t>
            </a: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inventions and discoveries </a:t>
            </a:r>
            <a:endParaRPr lang="cs-CZ" sz="2800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</a:b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have the greatest positive impact </a:t>
            </a:r>
            <a:endParaRPr lang="cs-CZ" sz="2800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</a:b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on our </a:t>
            </a:r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lives</a:t>
            </a: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?</a:t>
            </a:r>
            <a:endParaRPr lang="cs-CZ" sz="28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25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551554"/>
          </a:xfrm>
        </p:spPr>
        <p:txBody>
          <a:bodyPr/>
          <a:lstStyle/>
          <a:p>
            <a:r>
              <a:rPr lang="cs-CZ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FOR EXAMPLE</a:t>
            </a:r>
            <a:endParaRPr lang="cs-CZ" sz="2400" b="1" dirty="0">
              <a:solidFill>
                <a:srgbClr val="BE0897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90648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wheel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goods transported quickly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windmills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latin typeface="Georgia" pitchFamily="18" charset="0"/>
              </a:rPr>
              <a:t>&amp;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watermills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Penicillin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kills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bacteria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has saved lots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X-ray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technology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look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inside the human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body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telephone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communicate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over long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distances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computer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lots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information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to type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documents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to do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calculation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access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Internet,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.)</a:t>
            </a:r>
          </a:p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internet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access a huge quantity of information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quickly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plane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(the quickest means of transport, both people and goods)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574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3816424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What inventions and discoveries 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have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the greatest positive 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impact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on our lives? 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cs-CZ" sz="2400" dirty="0">
                <a:solidFill>
                  <a:srgbClr val="191C85"/>
                </a:solidFill>
                <a:effectLst/>
                <a:latin typeface="Georgia" pitchFamily="18" charset="0"/>
              </a:rPr>
              <a:t/>
            </a:r>
            <a:br>
              <a:rPr lang="cs-CZ" sz="2400" dirty="0">
                <a:solidFill>
                  <a:srgbClr val="191C85"/>
                </a:solidFill>
                <a:effectLst/>
                <a:latin typeface="Georgia" pitchFamily="18" charset="0"/>
              </a:rPr>
            </a:br>
            <a:r>
              <a:rPr lang="en-GB" sz="2400" b="1" dirty="0" smtClean="0">
                <a:solidFill>
                  <a:srgbClr val="191C85"/>
                </a:solidFill>
                <a:effectLst/>
                <a:latin typeface="Georgia" pitchFamily="18" charset="0"/>
              </a:rPr>
              <a:t>What </a:t>
            </a:r>
            <a:r>
              <a:rPr lang="en-GB" sz="2400" b="1" dirty="0">
                <a:solidFill>
                  <a:srgbClr val="191C85"/>
                </a:solidFill>
                <a:effectLst/>
                <a:latin typeface="Georgia" pitchFamily="18" charset="0"/>
              </a:rPr>
              <a:t>do you think</a:t>
            </a:r>
            <a:r>
              <a:rPr lang="en-GB" sz="2400" b="1" dirty="0" smtClean="0">
                <a:solidFill>
                  <a:srgbClr val="191C85"/>
                </a:solidFill>
                <a:effectLst/>
                <a:latin typeface="Georgia" pitchFamily="18" charset="0"/>
              </a:rPr>
              <a:t>?</a:t>
            </a:r>
            <a:r>
              <a:rPr lang="cs-CZ" sz="2400" b="1" dirty="0" smtClean="0">
                <a:solidFill>
                  <a:srgbClr val="191C85"/>
                </a:solidFill>
                <a:effectLst/>
                <a:latin typeface="Georgia" pitchFamily="18" charset="0"/>
              </a:rPr>
              <a:t> </a:t>
            </a:r>
            <a:r>
              <a:rPr lang="en-GB" sz="2400" b="1" dirty="0" smtClean="0">
                <a:solidFill>
                  <a:srgbClr val="191C85"/>
                </a:solidFill>
                <a:effectLst/>
                <a:latin typeface="Georgia" pitchFamily="18" charset="0"/>
              </a:rPr>
              <a:t>Work in pairs.</a:t>
            </a:r>
            <a:endParaRPr lang="en-GB" sz="2400" b="1" dirty="0">
              <a:solidFill>
                <a:srgbClr val="191C85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05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9270" y="438860"/>
            <a:ext cx="8229600" cy="768148"/>
          </a:xfrm>
        </p:spPr>
        <p:txBody>
          <a:bodyPr/>
          <a:lstStyle/>
          <a:p>
            <a:r>
              <a:rPr lang="en-GB" sz="2400" b="1" dirty="0">
                <a:solidFill>
                  <a:srgbClr val="191C85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invention can you not live without?</a:t>
            </a:r>
            <a:endParaRPr lang="en-GB" sz="2400" dirty="0">
              <a:solidFill>
                <a:srgbClr val="191C85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F:\DUMy\dumy_fotky\říjen\science_technology\P81602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2058" y="1699572"/>
            <a:ext cx="4803349" cy="384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DUMy\dumy_fotky\2012-07 (VII)\P12601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226" y="4524852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DUMy\dumy_fotky\2012-07 (VII)\PB16066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480" y="1217941"/>
            <a:ext cx="1692480" cy="12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F:\DUMy\dumy_fotky\říjen\science_technology\P20700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80446"/>
            <a:ext cx="2054460" cy="154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DCIM\100OLYMP\P803005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720" y="2649429"/>
            <a:ext cx="2303693" cy="172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DCIM\100OLYMP\P80100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566" y="1207008"/>
            <a:ext cx="2005731" cy="150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12070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8226" y="2649429"/>
            <a:ext cx="395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68297" y="980728"/>
            <a:ext cx="468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14413" y="3619616"/>
            <a:ext cx="674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56960" y="6165304"/>
            <a:ext cx="40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51418" y="6165304"/>
            <a:ext cx="504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32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F:\DUMy\dumy_fotky\2012-07 (VII)\P41501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056784" cy="500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52320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62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3576460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What kinds of inventions and discoveries 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have caused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the main environmental problems?</a:t>
            </a:r>
            <a:endParaRPr lang="en-GB" dirty="0">
              <a:solidFill>
                <a:srgbClr val="C00000"/>
              </a:solidFill>
              <a:latin typeface="Georgia" pitchFamily="18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70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407538"/>
          </a:xfrm>
        </p:spPr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FOR EXAMPLE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124744"/>
            <a:ext cx="4100264" cy="3998976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nuclear bomb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as a weapon it can only cause destruction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guns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(chemical and biological weapons) - because they are used to kill people and animals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plastic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- because it pollutes the environment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>
              <a:latin typeface="Georgia" pitchFamily="18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6752"/>
            <a:ext cx="3945391" cy="4320480"/>
          </a:xfrm>
        </p:spPr>
      </p:pic>
      <p:sp>
        <p:nvSpPr>
          <p:cNvPr id="2" name="TextovéPole 1"/>
          <p:cNvSpPr txBox="1"/>
          <p:nvPr/>
        </p:nvSpPr>
        <p:spPr>
          <a:xfrm>
            <a:off x="4860032" y="54452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6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3576460"/>
          </a:xfrm>
        </p:spPr>
        <p:txBody>
          <a:bodyPr/>
          <a:lstStyle/>
          <a:p>
            <a:r>
              <a:rPr lang="cs-CZ" b="1" dirty="0" smtClean="0">
                <a:effectLst/>
              </a:rPr>
              <a:t/>
            </a:r>
            <a:br>
              <a:rPr lang="cs-CZ" b="1" dirty="0" smtClean="0">
                <a:effectLst/>
              </a:rPr>
            </a:br>
            <a:r>
              <a:rPr lang="cs-CZ" b="1" dirty="0">
                <a:effectLst/>
              </a:rPr>
              <a:t/>
            </a:r>
            <a:br>
              <a:rPr lang="cs-CZ" b="1" dirty="0">
                <a:effectLst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In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your opinion, what kinds of inventions and discoveries have caused the main environmental problems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?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cs-CZ" b="1" dirty="0">
                <a:solidFill>
                  <a:srgbClr val="191C85"/>
                </a:solidFill>
                <a:effectLst/>
              </a:rPr>
              <a:t/>
            </a:r>
            <a:br>
              <a:rPr lang="cs-CZ" b="1" dirty="0">
                <a:solidFill>
                  <a:srgbClr val="191C85"/>
                </a:solidFill>
                <a:effectLst/>
              </a:rPr>
            </a:br>
            <a:r>
              <a:rPr lang="en-GB" b="1" dirty="0" smtClean="0">
                <a:solidFill>
                  <a:srgbClr val="191C85"/>
                </a:solidFill>
                <a:effectLst/>
                <a:latin typeface="Georgia" pitchFamily="18" charset="0"/>
                <a:cs typeface="Times New Roman" pitchFamily="18" charset="0"/>
              </a:rPr>
              <a:t>Work in pairs.</a:t>
            </a:r>
            <a:endParaRPr lang="en-GB" b="1" dirty="0">
              <a:solidFill>
                <a:srgbClr val="191C85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116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656580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What kinds of 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products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/ inventions / discoveries 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are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</a:rPr>
              <a:t>environmentally friendly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>?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</a:rPr>
            </a:br>
            <a:r>
              <a:rPr lang="cs-CZ" b="1" dirty="0" smtClean="0">
                <a:solidFill>
                  <a:srgbClr val="191C85"/>
                </a:solidFill>
                <a:effectLst/>
              </a:rPr>
              <a:t/>
            </a:r>
            <a:br>
              <a:rPr lang="cs-CZ" b="1" dirty="0" smtClean="0">
                <a:solidFill>
                  <a:srgbClr val="191C85"/>
                </a:solidFill>
                <a:effectLst/>
              </a:rPr>
            </a:br>
            <a:r>
              <a:rPr lang="en-GB" b="1" dirty="0" smtClean="0">
                <a:solidFill>
                  <a:srgbClr val="191C85"/>
                </a:solidFill>
                <a:effectLst/>
                <a:latin typeface="Georgia" pitchFamily="18" charset="0"/>
                <a:cs typeface="Times New Roman" pitchFamily="18" charset="0"/>
              </a:rPr>
              <a:t>Work </a:t>
            </a:r>
            <a:r>
              <a:rPr lang="en-GB" b="1" dirty="0">
                <a:solidFill>
                  <a:srgbClr val="191C85"/>
                </a:solidFill>
                <a:effectLst/>
                <a:latin typeface="Georgia" pitchFamily="18" charset="0"/>
                <a:cs typeface="Times New Roman" pitchFamily="18" charset="0"/>
              </a:rPr>
              <a:t>in pairs.</a:t>
            </a:r>
            <a:endParaRPr lang="en-GB" b="1" dirty="0">
              <a:solidFill>
                <a:srgbClr val="191C85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64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ECO-FRIENDLY PRODUCTS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60851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Organic foods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Recycled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recyclable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materials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paper, wood, glass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Biodegradable materials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(bio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gradable garbage bags)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Natural cleaners (soda, vinegar or salt)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Green cleaning deterge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ts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Eco-friendly means of transport (biking, walking, public transport)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Wooden toys (not plastic)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Rechargeable batteries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CFL light bulbs (CF = compact fluorescent)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31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340768"/>
            <a:ext cx="8229600" cy="4008508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What 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are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the 3 most useless 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inventions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 according </a:t>
            </a:r>
            <a:r>
              <a:rPr lang="en-GB" b="1" dirty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to you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?</a:t>
            </a:r>
            <a:r>
              <a:rPr lang="cs-CZ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>Why?</a:t>
            </a:r>
            <a:b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en-GB" b="1" dirty="0" smtClean="0">
                <a:solidFill>
                  <a:srgbClr val="C0000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b="1" dirty="0" smtClean="0">
                <a:solidFill>
                  <a:srgbClr val="191C85"/>
                </a:solidFill>
                <a:effectLst/>
                <a:latin typeface="Georgia" pitchFamily="18" charset="0"/>
                <a:cs typeface="Times New Roman" pitchFamily="18" charset="0"/>
              </a:rPr>
              <a:t>Work in pairs.</a:t>
            </a:r>
            <a:endParaRPr lang="en-GB" b="1" dirty="0">
              <a:solidFill>
                <a:srgbClr val="191C85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75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1.- 6.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  (Zdroj: Tvorba autora)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7.- 8.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Naděžda (Se souhlasem autora objektu)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cs-CZ" sz="2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Bridge</a:t>
            </a:r>
            <a:r>
              <a:rPr lang="cs-CZ" sz="2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Online: Maturita </a:t>
            </a:r>
            <a:r>
              <a:rPr lang="cs-CZ" sz="2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Card</a:t>
            </a:r>
            <a:r>
              <a:rPr lang="cs-CZ" sz="2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16: Science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22.10.2012]. Dostupný na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WWW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&lt;http://www.bridge-online.cz/</a:t>
            </a:r>
            <a:r>
              <a:rPr lang="cs-CZ" sz="2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get.php?id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=842&gt;.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 startAt="2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2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Bridge</a:t>
            </a:r>
            <a:r>
              <a:rPr lang="cs-CZ" sz="2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Online: Maturita </a:t>
            </a:r>
            <a:r>
              <a:rPr lang="cs-CZ" sz="2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Card</a:t>
            </a:r>
            <a:r>
              <a:rPr lang="cs-CZ" sz="2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1: </a:t>
            </a:r>
            <a:r>
              <a:rPr lang="cs-CZ" sz="22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[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online]. [cit. 27.9.2012]. Dostupný na WWW: &lt;http://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www.bridge-online.cz/</a:t>
            </a:r>
            <a:r>
              <a:rPr lang="cs-CZ" sz="2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aitom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/maturita/karty/01_environment.pdf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 startAt="2"/>
            </a:pPr>
            <a:r>
              <a:rPr lang="cs-CZ" sz="21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21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Esqela</a:t>
            </a:r>
            <a:r>
              <a:rPr lang="cs-CZ" sz="21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1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Naga</a:t>
            </a:r>
            <a:r>
              <a:rPr lang="cs-CZ" sz="21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1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City: Technology </a:t>
            </a:r>
            <a:r>
              <a:rPr lang="cs-CZ" sz="21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Its</a:t>
            </a:r>
            <a:r>
              <a:rPr lang="cs-CZ" sz="21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Positive and Negative </a:t>
            </a:r>
            <a:r>
              <a:rPr lang="cs-CZ" sz="21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Effects</a:t>
            </a:r>
            <a:r>
              <a:rPr lang="cs-CZ" sz="21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6.11.2012]. Dostupný na WWW: http://eskwelanaga.files.wordpress.com/2011/01/technology-its-benefits-and-negative-effects.pdf</a:t>
            </a:r>
            <a:endParaRPr lang="cs-CZ" sz="21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 startAt="2"/>
            </a:pP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05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Havlíčkův Brod: Fragment, 1996, ISBN 8072000519.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Veškeré </a:t>
            </a:r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56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175</TotalTime>
  <Words>738</Words>
  <Application>Microsoft Office PowerPoint</Application>
  <PresentationFormat>Předvádění na obrazovce (4:3)</PresentationFormat>
  <Paragraphs>128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projekt_logo_cent</vt:lpstr>
      <vt:lpstr>     GOOD AND BAD IMPACTS OF INVENTIONS  On our life and the environment </vt:lpstr>
      <vt:lpstr>Anotace</vt:lpstr>
      <vt:lpstr>Science and Technology</vt:lpstr>
      <vt:lpstr>What benefits does science bring?</vt:lpstr>
      <vt:lpstr>What benefits does science bring?</vt:lpstr>
      <vt:lpstr>Technology´s harmful effects </vt:lpstr>
      <vt:lpstr>SPEAKING TASK</vt:lpstr>
      <vt:lpstr>FOR EXAMPLE</vt:lpstr>
      <vt:lpstr>What inventions and discoveries  have the greatest positive impact  on our lives?   What do you think? Work in pairs.</vt:lpstr>
      <vt:lpstr>Which invention can you not live without?</vt:lpstr>
      <vt:lpstr>Prezentace aplikace PowerPoint</vt:lpstr>
      <vt:lpstr>What kinds of inventions and discoveries  have caused  the main environmental problems?</vt:lpstr>
      <vt:lpstr>FOR EXAMPLE</vt:lpstr>
      <vt:lpstr>  In your opinion, what kinds of inventions and discoveries have caused the main environmental problems?  Work in pairs.</vt:lpstr>
      <vt:lpstr>What kinds of  products / inventions / discoveries  are environmentally friendly?  Work in pairs.</vt:lpstr>
      <vt:lpstr>ECO-FRIENDLY PRODUCTS</vt:lpstr>
      <vt:lpstr>What are  the 3 most useless inventions  according to you? Why?  Work in pairs.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bi</cp:lastModifiedBy>
  <cp:revision>113</cp:revision>
  <cp:lastPrinted>2012-12-05T11:30:27Z</cp:lastPrinted>
  <dcterms:created xsi:type="dcterms:W3CDTF">2012-08-01T11:21:02Z</dcterms:created>
  <dcterms:modified xsi:type="dcterms:W3CDTF">2013-01-03T12:37:21Z</dcterms:modified>
</cp:coreProperties>
</file>