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43"/>
  </p:notesMasterIdLst>
  <p:sldIdLst>
    <p:sldId id="256" r:id="rId2"/>
    <p:sldId id="297" r:id="rId3"/>
    <p:sldId id="259" r:id="rId4"/>
    <p:sldId id="263" r:id="rId5"/>
    <p:sldId id="260" r:id="rId6"/>
    <p:sldId id="261" r:id="rId7"/>
    <p:sldId id="269" r:id="rId8"/>
    <p:sldId id="262" r:id="rId9"/>
    <p:sldId id="264" r:id="rId10"/>
    <p:sldId id="268" r:id="rId11"/>
    <p:sldId id="292" r:id="rId12"/>
    <p:sldId id="265" r:id="rId13"/>
    <p:sldId id="266" r:id="rId14"/>
    <p:sldId id="26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90" r:id="rId30"/>
    <p:sldId id="284" r:id="rId31"/>
    <p:sldId id="285" r:id="rId32"/>
    <p:sldId id="291" r:id="rId33"/>
    <p:sldId id="289" r:id="rId34"/>
    <p:sldId id="287" r:id="rId35"/>
    <p:sldId id="288" r:id="rId36"/>
    <p:sldId id="298" r:id="rId37"/>
    <p:sldId id="286" r:id="rId38"/>
    <p:sldId id="293" r:id="rId39"/>
    <p:sldId id="294" r:id="rId40"/>
    <p:sldId id="295" r:id="rId41"/>
    <p:sldId id="296" r:id="rId4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0D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C03C3-86A3-4ADB-A361-A760F3C03204}" type="datetimeFigureOut">
              <a:rPr lang="en-GB" smtClean="0"/>
              <a:t>03/01/2013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0AA56E-0612-41D9-88B8-0F0781C845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80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cutting down hardwoods (teak, mahogany, etc.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AA56E-0612-41D9-88B8-0F0781C845B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267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 clear, tropical oceans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(the Caribbean, the Indo-Pacific ocean)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AA56E-0612-41D9-88B8-0F0781C845B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059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natural events (hurricanes, cyclones, disease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prolonged exposure to cold and rainy weather)</a:t>
            </a: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pollution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(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costal development activities, agricultural and deforestation activities, sewage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)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overfishing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(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reef fishes collected for food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fishing methods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)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tourist activities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(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careless divers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and tou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</a:t>
            </a:r>
            <a:r>
              <a:rPr lang="cs-CZ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ists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)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AA56E-0612-41D9-88B8-0F0781C845BA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9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AA56E-0612-41D9-88B8-0F0781C845BA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089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news/world-asia-pacific-15549889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tgeoeducationvideo.com/film/1233/acid-rain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tgeoeducationvideo.com/film/1230/the-ozone-layer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news.nationalgeographic.com/news/2008/11/081103-ozone-video-vin.html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news.bbc.co.uk/2/shared/spl/hi/sci_nat/04/climate_change/html/greenhouse.stm" TargetMode="External"/><Relationship Id="rId2" Type="http://schemas.openxmlformats.org/officeDocument/2006/relationships/hyperlink" Target="http://www.natgeoeducationvideo.com/film/1228/the-greenhouse-effec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vis.tropmet.res.in/kidscorner/greenhouse.htm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video.nationalgeographic.com/video/environment/global-warming-environment/global-warming-101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news.bbc.co.uk/2/hi/science/nature/8047138.st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video.nationalgeographic.com/video/environment/global-warming-environment/great-energy-challenge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4632" cy="997282"/>
          </a:xfrm>
        </p:spPr>
        <p:txBody>
          <a:bodyPr/>
          <a:lstStyle/>
          <a:p>
            <a:r>
              <a:rPr lang="cs-CZ" b="1" dirty="0"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ENVIRONMENTAL PROBLEMS</a:t>
            </a:r>
            <a:r>
              <a:rPr lang="en-GB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Mgr. Naďa </a:t>
            </a:r>
            <a:r>
              <a:rPr lang="cs-CZ" b="1" dirty="0" err="1">
                <a:solidFill>
                  <a:schemeClr val="tx1"/>
                </a:solidFill>
              </a:rPr>
              <a:t>Bisová</a:t>
            </a:r>
            <a:endParaRPr lang="en-GB" b="1" dirty="0">
              <a:solidFill>
                <a:schemeClr val="tx1"/>
              </a:solidFill>
            </a:endParaRPr>
          </a:p>
          <a:p>
            <a:endParaRPr lang="en-GB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44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Anotace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196752"/>
            <a:ext cx="8219256" cy="4968552"/>
          </a:xfrm>
        </p:spPr>
        <p:txBody>
          <a:bodyPr>
            <a:normAutofit lnSpcReduction="1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s-CZ" sz="1200" b="1" dirty="0">
                <a:solidFill>
                  <a:srgbClr val="2F5897">
                    <a:lumMod val="50000"/>
                  </a:srgbClr>
                </a:solidFill>
              </a:rPr>
              <a:t>Kód </a:t>
            </a:r>
            <a:r>
              <a:rPr lang="cs-CZ" sz="1200" b="1" dirty="0" err="1">
                <a:solidFill>
                  <a:srgbClr val="2F5897">
                    <a:lumMod val="50000"/>
                  </a:srgbClr>
                </a:solidFill>
              </a:rPr>
              <a:t>DUMu</a:t>
            </a:r>
            <a:r>
              <a:rPr lang="cs-CZ" sz="1200" b="1" dirty="0">
                <a:solidFill>
                  <a:srgbClr val="2F5897">
                    <a:lumMod val="50000"/>
                  </a:srgbClr>
                </a:solidFill>
              </a:rPr>
              <a:t>: 	</a:t>
            </a:r>
            <a:r>
              <a:rPr lang="cs-CZ" sz="1200" dirty="0" smtClean="0">
                <a:solidFill>
                  <a:schemeClr val="tx1"/>
                </a:solidFill>
              </a:rPr>
              <a:t>VY_32_INOVACE_6.AJ.11</a:t>
            </a:r>
            <a:endParaRPr lang="cs-CZ" sz="1200" dirty="0">
              <a:solidFill>
                <a:schemeClr val="tx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cs-CZ" sz="1200" dirty="0">
              <a:solidFill>
                <a:srgbClr val="2F5897">
                  <a:lumMod val="50000"/>
                </a:srgb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cs-CZ" sz="1200" b="1" dirty="0">
                <a:solidFill>
                  <a:srgbClr val="2F5897">
                    <a:lumMod val="50000"/>
                  </a:srgbClr>
                </a:solidFill>
              </a:rPr>
              <a:t>Číslo projektu: 	</a:t>
            </a:r>
            <a:r>
              <a:rPr lang="cs-CZ" sz="1200" dirty="0">
                <a:solidFill>
                  <a:schemeClr val="tx1"/>
                </a:solidFill>
              </a:rPr>
              <a:t>CZ.1.07/1.5.00/34.0114</a:t>
            </a:r>
            <a:r>
              <a:rPr lang="cs-CZ" sz="1200" dirty="0">
                <a:solidFill>
                  <a:srgbClr val="2F5897">
                    <a:lumMod val="50000"/>
                  </a:srgbClr>
                </a:solidFill>
              </a:rPr>
              <a:t>	</a:t>
            </a:r>
            <a:endParaRPr lang="cs-CZ" sz="1200" b="1" dirty="0">
              <a:solidFill>
                <a:srgbClr val="2F5897">
                  <a:lumMod val="50000"/>
                </a:srgb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cs-CZ" sz="1200" b="1" dirty="0">
              <a:solidFill>
                <a:srgbClr val="2F5897">
                  <a:lumMod val="50000"/>
                </a:srgb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cs-CZ" sz="1200" b="1" dirty="0">
                <a:solidFill>
                  <a:srgbClr val="2F5897">
                    <a:lumMod val="50000"/>
                  </a:srgbClr>
                </a:solidFill>
              </a:rPr>
              <a:t>Vytvořeno: 	</a:t>
            </a:r>
            <a:r>
              <a:rPr lang="cs-CZ" sz="1200" dirty="0" smtClean="0">
                <a:solidFill>
                  <a:schemeClr val="tx1"/>
                </a:solidFill>
              </a:rPr>
              <a:t>září </a:t>
            </a:r>
            <a:r>
              <a:rPr lang="cs-CZ" sz="1200" smtClean="0">
                <a:solidFill>
                  <a:schemeClr val="tx1"/>
                </a:solidFill>
              </a:rPr>
              <a:t>– říjen 2012</a:t>
            </a:r>
            <a:endParaRPr lang="cs-CZ" sz="1200" dirty="0">
              <a:solidFill>
                <a:schemeClr val="tx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cs-CZ" sz="1200" dirty="0">
              <a:solidFill>
                <a:srgbClr val="2F5897">
                  <a:lumMod val="50000"/>
                </a:srgb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cs-CZ" sz="1200" b="1" dirty="0">
                <a:solidFill>
                  <a:srgbClr val="2F5897">
                    <a:lumMod val="50000"/>
                  </a:srgbClr>
                </a:solidFill>
              </a:rPr>
              <a:t>Ročník: 	</a:t>
            </a:r>
            <a:r>
              <a:rPr lang="cs-CZ" sz="1200" dirty="0" smtClean="0">
                <a:solidFill>
                  <a:schemeClr val="tx1"/>
                </a:solidFill>
              </a:rPr>
              <a:t>3. ročník a 4. ročník – čtyřleté gymnázium (RVP-G)</a:t>
            </a:r>
          </a:p>
          <a:p>
            <a:pPr marL="0" lvl="0" indent="0">
              <a:buNone/>
            </a:pPr>
            <a:r>
              <a:rPr lang="cs-CZ" sz="1200" dirty="0">
                <a:solidFill>
                  <a:schemeClr val="tx1"/>
                </a:solidFill>
              </a:rPr>
              <a:t> </a:t>
            </a:r>
            <a:r>
              <a:rPr lang="cs-CZ" sz="1200" dirty="0" smtClean="0">
                <a:solidFill>
                  <a:schemeClr val="tx1"/>
                </a:solidFill>
              </a:rPr>
              <a:t>                                 Septima a Oktáva – osmileté gymnázium (RVP-G)</a:t>
            </a:r>
          </a:p>
          <a:p>
            <a:pPr marL="457200" lvl="0" indent="-457200">
              <a:buFont typeface="+mj-lt"/>
              <a:buAutoNum type="arabicPeriod"/>
            </a:pPr>
            <a:endParaRPr lang="cs-CZ" sz="1200" dirty="0" smtClean="0">
              <a:solidFill>
                <a:srgbClr val="2F5897">
                  <a:lumMod val="50000"/>
                </a:srgbClr>
              </a:solidFill>
            </a:endParaRPr>
          </a:p>
          <a:p>
            <a:pPr marL="0" lvl="0" indent="0">
              <a:buNone/>
            </a:pPr>
            <a:endParaRPr lang="cs-CZ" sz="1200" b="1" dirty="0">
              <a:solidFill>
                <a:srgbClr val="2F5897">
                  <a:lumMod val="50000"/>
                </a:srgbClr>
              </a:solidFill>
            </a:endParaRPr>
          </a:p>
          <a:p>
            <a:pPr marL="0" lvl="0" indent="0">
              <a:buNone/>
            </a:pPr>
            <a:endParaRPr lang="cs-CZ" sz="1600" b="1" dirty="0">
              <a:solidFill>
                <a:srgbClr val="2F5897">
                  <a:lumMod val="50000"/>
                </a:srgbClr>
              </a:solidFill>
            </a:endParaRPr>
          </a:p>
          <a:p>
            <a:pPr marL="0" lvl="0" indent="0">
              <a:buNone/>
            </a:pPr>
            <a:endParaRPr lang="cs-CZ" sz="1600" dirty="0">
              <a:solidFill>
                <a:srgbClr val="2F5897">
                  <a:lumMod val="50000"/>
                </a:srgb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cs-CZ" sz="1600" dirty="0">
              <a:solidFill>
                <a:srgbClr val="2F5897">
                  <a:lumMod val="50000"/>
                </a:srgb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en-GB" sz="1600" dirty="0" smtClean="0">
              <a:solidFill>
                <a:srgbClr val="2F5897">
                  <a:lumMod val="50000"/>
                </a:srgbClr>
              </a:solidFill>
            </a:endParaRPr>
          </a:p>
          <a:p>
            <a:pPr marL="228600" lvl="0" indent="-228600" algn="just">
              <a:buAutoNum type="arabicPeriod" startAt="5"/>
            </a:pPr>
            <a:r>
              <a:rPr lang="cs-CZ" sz="1200" b="1" dirty="0" smtClean="0">
                <a:solidFill>
                  <a:srgbClr val="2F5897">
                    <a:lumMod val="50000"/>
                  </a:srgbClr>
                </a:solidFill>
              </a:rPr>
              <a:t>Anotace</a:t>
            </a:r>
            <a:r>
              <a:rPr lang="cs-CZ" sz="1200" b="1" dirty="0">
                <a:solidFill>
                  <a:srgbClr val="2F5897">
                    <a:lumMod val="50000"/>
                  </a:srgbClr>
                </a:solidFill>
              </a:rPr>
              <a:t>: </a:t>
            </a:r>
            <a:endParaRPr lang="cs-CZ" sz="1200" b="1" dirty="0" smtClean="0">
              <a:solidFill>
                <a:srgbClr val="2F5897">
                  <a:lumMod val="50000"/>
                </a:srgbClr>
              </a:solidFill>
            </a:endParaRPr>
          </a:p>
          <a:p>
            <a:pPr marL="0" lvl="0" indent="0" algn="just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Tento materiál by vytvořen jako téma pro maturitní okruh: Science and Technology. </a:t>
            </a:r>
            <a:r>
              <a:rPr lang="en-GB" sz="1200" dirty="0" smtClean="0">
                <a:solidFill>
                  <a:schemeClr val="tx1"/>
                </a:solidFill>
              </a:rPr>
              <a:t>Nature</a:t>
            </a:r>
            <a:r>
              <a:rPr lang="cs-CZ" sz="1200" dirty="0" smtClean="0">
                <a:solidFill>
                  <a:schemeClr val="tx1"/>
                </a:solidFill>
              </a:rPr>
              <a:t> na Gymnáziu a JŠ Svitavy; přibližně na jednu, popřípadě více vyučovacích hodin (pro výklad i opakování – shrnutí učiva). Obsahuje jednak přehled faktografických údajů, tak i anglickou ustálenou terminologii, doplněné o interaktivní cvičení: otázky pro diskuzi a míru porozumění, fotografie pro nácvik popisu obrázku a videa pro poslech s porozuměním. Je primárně zaměřen na dva poslední ročníky gymnázia, i přesto se dá využít i v nižších ročnících osmiletého i čtyřletého studia vcelku nebo jeho jednotlivé části.</a:t>
            </a:r>
          </a:p>
          <a:p>
            <a:pPr marL="0" lvl="0" indent="0" algn="just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Pomůcky: interaktivní tabule</a:t>
            </a:r>
            <a:endParaRPr lang="cs-CZ" sz="2000" dirty="0">
              <a:solidFill>
                <a:schemeClr val="tx1"/>
              </a:solidFill>
            </a:endParaRPr>
          </a:p>
          <a:p>
            <a:pPr marL="457200" lvl="0" indent="-457200" algn="just">
              <a:buNone/>
            </a:pPr>
            <a:r>
              <a:rPr lang="cs-CZ" sz="1900" b="1" dirty="0">
                <a:solidFill>
                  <a:schemeClr val="tx1"/>
                </a:solidFill>
              </a:rPr>
              <a:t>	</a:t>
            </a:r>
            <a:endParaRPr lang="cs-CZ" sz="17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655575"/>
              </p:ext>
            </p:extLst>
          </p:nvPr>
        </p:nvGraphicFramePr>
        <p:xfrm>
          <a:off x="971600" y="2996952"/>
          <a:ext cx="6984776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2388"/>
                <a:gridCol w="34923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Vzdělávací oblast </a:t>
                      </a:r>
                      <a:endParaRPr lang="cs-CZ" sz="120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Jazyk a jazyková komunikace</a:t>
                      </a:r>
                      <a:endParaRPr lang="cs-CZ" sz="120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Vzdělávací obor</a:t>
                      </a:r>
                      <a:endParaRPr lang="cs-CZ" sz="120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Anglický jazyk</a:t>
                      </a:r>
                      <a:endParaRPr lang="cs-CZ" sz="120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Tematický</a:t>
                      </a:r>
                      <a:r>
                        <a:rPr lang="cs-CZ" sz="1200" baseline="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okruh</a:t>
                      </a:r>
                      <a:endParaRPr lang="cs-CZ" sz="120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Science and Technology.  </a:t>
                      </a:r>
                      <a:r>
                        <a:rPr lang="en-GB" sz="1200" noProof="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Nature</a:t>
                      </a:r>
                      <a:endParaRPr lang="en-GB" sz="1200" noProof="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239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GLOBAL ENVIRONMENTAL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ISSUES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Water pollution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Soil / land pollution + littering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Air pollution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Noise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pollution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Natural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habitat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destruction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(rainforests, coral reefs)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Animal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and plant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protection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Energy sources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84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WATER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=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introduction of harmful materials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into a body of water</a:t>
            </a:r>
          </a:p>
          <a:p>
            <a:pPr marL="0" indent="0" algn="ctr">
              <a:buNone/>
            </a:pPr>
            <a:endParaRPr lang="cs-CZ" dirty="0">
              <a:latin typeface="Georgia" pitchFamily="18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Pure drinking water has already become a problem in many parts of the world.</a:t>
            </a:r>
            <a:endParaRPr lang="cs-CZ" dirty="0">
              <a:solidFill>
                <a:srgbClr val="F30DA6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19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WATER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POLLUTION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comes </a:t>
            </a: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from</a:t>
            </a:r>
            <a:r>
              <a:rPr lang="cs-CZ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harmful industrial processes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households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pesticides and other chemicals (e.g. fertilizers) used in agriculture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waste disposal sites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from ships (oil and chemical spills)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acid rain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etc.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006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WATER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19256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Recommendation</a:t>
            </a:r>
            <a:endParaRPr lang="cs-CZ" b="1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saving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water (wasting: from our baths, gardens, repair leaking pipes, etc.)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reducing the amount of chemicals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developing environmentally-friendly pesticides 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changing farming practices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banning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pouring factory chemicals into lakes and rivers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banning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washing / cleaning cars by the river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controls and fines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etc.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9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SOIL / LAND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=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introduction of harmful materials into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the surface environment</a:t>
            </a:r>
            <a:endParaRPr lang="en-GB" b="1" dirty="0">
              <a:solidFill>
                <a:srgbClr val="F30DA6"/>
              </a:solidFill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28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SOIL / LAND POLLUTION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comes from:</a:t>
            </a:r>
            <a:endParaRPr lang="cs-CZ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industrial waste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domestic rubbish in landfills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litter, dust and rubbish in the streets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radioactive substances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detergents, chemical pesticides and fertilizers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etc.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62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SOIL / LAND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9685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Recommendation</a:t>
            </a:r>
            <a:endParaRPr lang="cs-CZ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reducing the volume of landfill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re-using and recycling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avo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ding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wast</a:t>
            </a:r>
            <a:r>
              <a:rPr lang="cs-CZ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ing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food and materials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choosing products that have less packaging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composting kitchen garbage and garden waste of organic origin (fertilizers, biogas)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introducing fines 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placing strict controls over the storage, use and disposal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preferring environmentally-friendly products to plastic products (PVC,…)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turning contaminated land sites into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parks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endParaRPr lang="en-GB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50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= </a:t>
            </a:r>
            <a:endParaRPr lang="cs-CZ" b="1" dirty="0" smtClean="0">
              <a:solidFill>
                <a:srgbClr val="F30DA6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harmful chemicals</a:t>
            </a:r>
            <a:r>
              <a:rPr lang="cs-CZ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in the atmosphere</a:t>
            </a:r>
          </a:p>
          <a:p>
            <a:pPr marL="0" indent="0" algn="ctr">
              <a:buNone/>
            </a:pPr>
            <a:endParaRPr lang="cs-CZ" b="1" dirty="0"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b="1" dirty="0"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AP </a:t>
            </a: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consists of chemicals or particles in the air</a:t>
            </a:r>
            <a:endParaRPr lang="cs-CZ" b="1" dirty="0" smtClean="0">
              <a:solidFill>
                <a:srgbClr val="F30DA6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that can harm</a:t>
            </a:r>
            <a:endParaRPr lang="cs-CZ" b="1" dirty="0" smtClean="0">
              <a:solidFill>
                <a:srgbClr val="F30DA6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the health of humans, animals and plants.</a:t>
            </a:r>
            <a:r>
              <a:rPr lang="cs-CZ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b="1" dirty="0" smtClean="0">
                <a:solidFill>
                  <a:srgbClr val="F30DA6"/>
                </a:solidFill>
                <a:latin typeface="Georgia" pitchFamily="18" charset="0"/>
                <a:cs typeface="Times New Roman" pitchFamily="18" charset="0"/>
              </a:rPr>
              <a:t>It also damages buildings.</a:t>
            </a:r>
            <a:endParaRPr lang="en-GB" b="1" dirty="0">
              <a:solidFill>
                <a:srgbClr val="F30DA6"/>
              </a:solidFill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1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F:\DUMy\dumy_fotky\dumy_fotky\dumy-fotky\fucik_elektrar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272300" cy="48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83671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459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POLLUTION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comes from: </a:t>
            </a:r>
            <a:endParaRPr lang="cs-CZ" sz="2800" b="1" dirty="0" smtClean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6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a) Natural </a:t>
            </a:r>
            <a:r>
              <a:rPr lang="en-GB" b="1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sources</a:t>
            </a:r>
            <a:r>
              <a:rPr lang="cs-CZ" b="1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smoke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from wildfires</a:t>
            </a: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ash from volcanoes</a:t>
            </a: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dust</a:t>
            </a:r>
          </a:p>
          <a:p>
            <a:pPr marL="0" lvl="0" indent="0">
              <a:buNone/>
            </a:pP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b) Man-made </a:t>
            </a:r>
            <a:r>
              <a:rPr lang="en-GB" b="1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sources</a:t>
            </a:r>
            <a:r>
              <a:rPr lang="cs-CZ" b="1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  <a:endParaRPr lang="cs-CZ" b="1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missions from factories, cars, planes</a:t>
            </a:r>
          </a:p>
          <a:p>
            <a:pPr lvl="0"/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missions from aerosol cans containing CFCs</a:t>
            </a: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cigarette smoke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tc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61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8245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6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Recommendation</a:t>
            </a:r>
            <a:endParaRPr lang="cs-CZ" sz="26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using alternative sources of energy (solar, water, wind, geothermal, steam, etc.)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burning smokeless fuel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using cars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less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walking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and bik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</a:t>
            </a:r>
            <a:r>
              <a:rPr lang="cs-CZ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ng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instead</a:t>
            </a:r>
          </a:p>
          <a:p>
            <a:pPr lvl="0"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supporting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public transportation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building cycle paths and lanes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using unleaded petrol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petrol-driven cars fitted with catalytic converters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planting new trees in gardens, parks and along the roads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rainforest protection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strict controls and fines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etc.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632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POLLUTION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65103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SMOG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combination of the words: smoke and fog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made up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of a lot of pollutants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greenhouse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gasses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reduces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visibility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high levels of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smog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itchy eyes, sore throat and nose, heavy breathing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main component of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smog = ozone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2"/>
              </a:rPr>
              <a:t>Video: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BBC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News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GB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261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8965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ACID RAIN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rain that has been made acidic 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igh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levels of nitric and sulfuric acids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 the form of: snow, fog or tiny bits of dry material that settle on Earth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falls on buildings, cars, trees and plants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can cause health problems 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most acid rain falls because of human activities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urning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fossil fuels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sulfur dioxide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(SO2)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and nitrogen oxides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(NOx)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released into the atmosphere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react with water, oxygen and other substances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form sulfuric and nitric acid</a:t>
            </a:r>
          </a:p>
          <a:p>
            <a:endParaRPr lang="en-GB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98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50405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ACID </a:t>
            </a:r>
            <a:r>
              <a:rPr lang="cs-CZ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RAIN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acid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rain spread by winds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enters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water systems and sink into the soil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makes waters acidic / toxic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to crayfish, clams, 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fis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and other aquatic animals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food chain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impacts birds, 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damages forests (leaves and needles harmed)</a:t>
            </a: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not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able to withstand cold temperatures, insects and disease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to fight acid rain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=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fewer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fossil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fuels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individuals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less electricity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fewer chemicals by power plant emissions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2"/>
              </a:rPr>
              <a:t>Video: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National Geographic</a:t>
            </a:r>
            <a:endParaRPr lang="en-GB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34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POLLUTION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9685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THE OZONE LAYER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atmosphere made up of several layers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one layer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(many km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high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)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called ozone (a form of oxygen, naturally produced)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important layer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surrounds the Earth like a protective blanket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absorbs many of the sun´s harmful ultraviolet (UV) rays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too many UV rays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more sunburn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skin cancer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+ eye damage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too many UV rays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plankton killed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base of the food chain in oceans/seas)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whales + other fishes dying out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too many UV rays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green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plants damaged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fewer plants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on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Earth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less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food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2"/>
              </a:rPr>
              <a:t>Video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National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Geographic</a:t>
            </a:r>
          </a:p>
          <a:p>
            <a:endParaRPr lang="en-GB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01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19256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THE </a:t>
            </a:r>
            <a:r>
              <a:rPr lang="cs-CZ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OZONE HOLE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 hole in the ozone layer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(e.g. over Antarctica in the South Pole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first discovered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 1985)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ozone layer getting thinner all over the planet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holes thanks to man-made chemicals (ODS – ozone depleting substances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e.g. CFCs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– C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hloro-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Fluoro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-Carbon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)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CFCs used in some spray cans, refrigerators, air-condition systems, etc.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un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cream and sunglasses important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2"/>
              </a:rPr>
              <a:t>Video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National Geographic</a:t>
            </a: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3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752528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GREENHOUSE </a:t>
            </a: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EFFECT</a:t>
            </a:r>
            <a:endParaRPr lang="cs-CZ" b="1" dirty="0" smtClean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heat from the sun warms the earth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then escapes back into space (normally)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carbon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dioxide +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other gasses trap the sun´s heat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cannot escape back into space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atmosphere gets too hot →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earth warmer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factories, electricity plants and cars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2"/>
              </a:rPr>
              <a:t>Video: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National Geographic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3"/>
              </a:rPr>
              <a:t>Animated Video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BBC News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4"/>
              </a:rPr>
              <a:t>Another sources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ENVIS (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Environmental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Information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Syst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)</a:t>
            </a:r>
            <a:endParaRPr lang="en-GB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56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AIR POLLUTION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4930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GLOBAL </a:t>
            </a: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WARMING</a:t>
            </a:r>
            <a:endParaRPr lang="cs-CZ" b="1" dirty="0" smtClean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 gradual increase in world temperatures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of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air and </a:t>
            </a:r>
            <a:r>
              <a:rPr lang="cs-CZ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wat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planet is heating up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this time probably caused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by polluting gasses (e.g. Carbon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dioxide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from cars and factories)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deforestation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adds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to t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problem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if the earth keeps getting warmer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sea level might rise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animals may become extinct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more floods and</a:t>
            </a: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storms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2"/>
              </a:rPr>
              <a:t>Video: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National Geographic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66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NOISE POLLUTION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637111"/>
          </a:xfrm>
        </p:spPr>
        <p:txBody>
          <a:bodyPr>
            <a:normAutofit fontScale="92500"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results in stress, lack of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concentration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irritation,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defective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hearing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hearing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loss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or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sleeplessness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threatens animals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from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motor vehicles 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aircraft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or in a work environment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loud music through headphones /MP3 players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→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hurting ears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regulations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and strict controls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fines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318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NATURAL HABITAT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DESTRUCTION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4210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                 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many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endangered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animal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and plant species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                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are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dying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out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comes </a:t>
            </a:r>
            <a:r>
              <a:rPr lang="en-GB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from:</a:t>
            </a:r>
            <a:endParaRPr lang="cs-CZ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deforestation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coral reefs in danger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soil/ land pollution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acid rain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wild fires 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endParaRPr lang="en-GB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539552" y="1844824"/>
            <a:ext cx="1008112" cy="216024"/>
          </a:xfrm>
          <a:prstGeom prst="rightArrow">
            <a:avLst/>
          </a:prstGeom>
          <a:solidFill>
            <a:srgbClr val="F30D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39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NATURAL HABITAT DESTRUCTION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637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Recommendation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establishing “green belts” around major cities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establishing national parks and nature reserves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saving the rainforests 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protecting natural habitats (e.g. forests, rivers, streams, meadows, …)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increasing public awareness (how to behave in a forest, prevention, setting rules)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controls and fines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err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tc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en-GB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36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RAINFORESTS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349079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THEIR IMPORTANCE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home of many insects, plants, and animals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roduce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oxygen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bsorb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carbon dioxide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he roots keep water and soil in place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„lungs of our planet“</a:t>
            </a:r>
          </a:p>
          <a:p>
            <a:pPr marL="0" indent="0">
              <a:buNone/>
            </a:pP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73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RAINFORESTS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in danger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making plantations to grow food</a:t>
            </a:r>
          </a:p>
          <a:p>
            <a:pPr marL="0" indent="0">
              <a:buNone/>
            </a:pPr>
            <a:r>
              <a:rPr lang="en-GB" dirty="0" smtClean="0">
                <a:latin typeface="Georgia" pitchFamily="18" charset="0"/>
                <a:cs typeface="Times New Roman" pitchFamily="18" charset="0"/>
              </a:rPr>
              <a:t>                   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   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  growing cash crops like rubber </a:t>
            </a:r>
          </a:p>
          <a:p>
            <a:pPr marL="0" indent="0">
              <a:buNone/>
            </a:pPr>
            <a:r>
              <a:rPr lang="en-GB" dirty="0" smtClean="0">
                <a:latin typeface="Georgia" pitchFamily="18" charset="0"/>
                <a:cs typeface="Times New Roman" pitchFamily="18" charset="0"/>
              </a:rPr>
              <a:t>                    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   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 turning land into cattle ranches</a:t>
            </a:r>
          </a:p>
          <a:p>
            <a:pPr marL="0" indent="0">
              <a:buNone/>
            </a:pPr>
            <a:r>
              <a:rPr lang="en-GB" dirty="0" smtClean="0">
                <a:latin typeface="Georgia" pitchFamily="18" charset="0"/>
                <a:cs typeface="Times New Roman" pitchFamily="18" charset="0"/>
              </a:rPr>
              <a:t>                     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   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cutting down hardwoods</a:t>
            </a:r>
            <a:endParaRPr lang="cs-CZ" dirty="0" smtClean="0"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latin typeface="Georgia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                        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growing population need more land</a:t>
            </a:r>
            <a:endParaRPr lang="cs-CZ" dirty="0" smtClean="0"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Georgia" pitchFamily="18" charset="0"/>
                <a:cs typeface="Times New Roman" pitchFamily="18" charset="0"/>
              </a:rPr>
              <a:t>   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             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   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  getting mineral or metals out of the ground</a:t>
            </a:r>
            <a:endParaRPr lang="cs-CZ" dirty="0" smtClean="0"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dirty="0" smtClean="0">
                <a:latin typeface="Georgia" pitchFamily="18" charset="0"/>
                <a:cs typeface="Times New Roman" pitchFamily="18" charset="0"/>
              </a:rPr>
              <a:t>                 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Georgia" pitchFamily="18" charset="0"/>
                <a:cs typeface="Times New Roman" pitchFamily="18" charset="0"/>
              </a:rPr>
              <a:t>      </a:t>
            </a:r>
            <a:r>
              <a:rPr lang="en-GB" dirty="0" smtClean="0">
                <a:latin typeface="Georgia" pitchFamily="18" charset="0"/>
                <a:cs typeface="Times New Roman" pitchFamily="18" charset="0"/>
              </a:rPr>
              <a:t>   etc.</a:t>
            </a:r>
            <a:endParaRPr lang="cs-CZ" dirty="0" smtClean="0"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01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CORAL REEFS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9685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 clear, tropical oceans</a:t>
            </a:r>
          </a:p>
          <a:p>
            <a:pPr lvl="0"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need sunlight to survive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+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temperature above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18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degrees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Celsius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three types: fringing r., barrier r., atolls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corals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white, red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pink, green, blue,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orange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purple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lants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that live on the reef give food and provide shelter for reef animals (e.g. Lobsters)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largest reef in the w</a:t>
            </a:r>
            <a:r>
              <a:rPr lang="cs-CZ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orld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 Great Barrier Reef in Australia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(1900 km)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„rainforests of the sea“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3"/>
              </a:rPr>
              <a:t>Video: 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BBC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News</a:t>
            </a:r>
          </a:p>
          <a:p>
            <a:endParaRPr lang="en-GB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8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CORAL REEFS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Coral ecosystem importance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absorb carbon dioxide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produce oxygen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provide food and shelter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 big source of diversity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protect land from harsh weather (strong waves, storms)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 useful educational tool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a huge tourist attraction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provide jobs through fishing and tourism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provide a good source of medic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in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 against of variety of illnesses</a:t>
            </a:r>
          </a:p>
          <a:p>
            <a:pPr>
              <a:buFont typeface="Wingdings" pitchFamily="2" charset="2"/>
              <a:buChar char="Ø"/>
            </a:pP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en-GB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41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CORAL REEFS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5184575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face numerous hazards and threats</a:t>
            </a:r>
            <a:endParaRPr lang="cs-CZ" b="1" dirty="0" smtClean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b="1" dirty="0" smtClean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natural events 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pollution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overfishing</a:t>
            </a: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tourist activities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leaking fuels, oil spills, petroleum spills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mining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them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with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explosives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chopping them down for jewellery</a:t>
            </a:r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etc.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34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CORAL REEFS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96752"/>
            <a:ext cx="7056784" cy="4723964"/>
          </a:xfrm>
        </p:spPr>
      </p:pic>
      <p:sp>
        <p:nvSpPr>
          <p:cNvPr id="3" name="TextovéPole 2"/>
          <p:cNvSpPr txBox="1"/>
          <p:nvPr/>
        </p:nvSpPr>
        <p:spPr>
          <a:xfrm>
            <a:off x="971600" y="9807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907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ANIMAL AND PLANT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PROTECTION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608511"/>
          </a:xfrm>
        </p:spPr>
        <p:txBody>
          <a:bodyPr>
            <a:normAutofit fontScale="92500"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extinct / rare species (hunting, poachers, over-fishing, natural habitat destruction,…)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thanks to human activities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some animals protected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others bred in captivity for release in the wild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national parks and nature reserves established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ZOOs built and improved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Etc.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86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ENERGY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SOURCES</a:t>
            </a:r>
            <a:endParaRPr lang="en-GB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49309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Most of the energy we use today comes from coal, oil and gas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dirty="0">
              <a:latin typeface="Georgia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Recommendation</a:t>
            </a:r>
            <a:endParaRPr lang="cs-CZ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limit or stop burning fossil fuels (e.g. coal)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look for and use alternative / renewable sources of energy 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use energy coming from methane from landfills waste sites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save the amount of electricity in households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using compact fluorescent light bulbs (CFLs)</a:t>
            </a:r>
            <a:endParaRPr lang="cs-CZ" dirty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etc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cs-CZ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  <a:hlinkClick r:id="rId2"/>
              </a:rPr>
              <a:t>Video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: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National Geographic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900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DUMy\dumy_fotky\dumy_fotky\dumy-fotky\fucik_těž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03406"/>
            <a:ext cx="766885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54868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78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8864" y="284588"/>
            <a:ext cx="8229600" cy="768148"/>
          </a:xfrm>
        </p:spPr>
        <p:txBody>
          <a:bodyPr/>
          <a:lstStyle/>
          <a:p>
            <a:r>
              <a:rPr lang="en-GB" b="1" dirty="0">
                <a:effectLst/>
                <a:latin typeface="Times New Roman" pitchFamily="18" charset="0"/>
                <a:cs typeface="Times New Roman" pitchFamily="18" charset="0"/>
              </a:rPr>
              <a:t>ENERGY </a:t>
            </a:r>
            <a:r>
              <a:rPr lang="en-GB" b="1" dirty="0" smtClean="0">
                <a:effectLst/>
                <a:latin typeface="Times New Roman" pitchFamily="18" charset="0"/>
                <a:cs typeface="Times New Roman" pitchFamily="18" charset="0"/>
              </a:rPr>
              <a:t>SOURCES</a:t>
            </a:r>
            <a:r>
              <a:rPr lang="cs-CZ" b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effectLst/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GB" sz="2000" b="1" dirty="0" smtClean="0">
                <a:effectLst/>
                <a:latin typeface="Times New Roman" pitchFamily="18" charset="0"/>
                <a:cs typeface="Times New Roman" pitchFamily="18" charset="0"/>
              </a:rPr>
              <a:t>compare and contrast the pictures</a:t>
            </a:r>
            <a:endParaRPr lang="en-GB" sz="2000" dirty="0"/>
          </a:p>
        </p:txBody>
      </p:sp>
      <p:pic>
        <p:nvPicPr>
          <p:cNvPr id="2050" name="Picture 2" descr="F:\DUMy\dumy_fotky\2012-07 (VII)\P10103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513" y="2060851"/>
            <a:ext cx="489654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DUMy\dumy_fotky\2012-07 (VII)\PB1606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723" y="1052736"/>
            <a:ext cx="3055376" cy="229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Nový obráze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390" y="3416277"/>
            <a:ext cx="4132042" cy="2766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1268762"/>
            <a:ext cx="36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028384" y="105273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532440" y="357301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809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Comprehension task</a:t>
            </a:r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en-GB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Use the following photos to talk about the problems of the environment.</a:t>
            </a:r>
            <a:endParaRPr lang="en-GB" dirty="0">
              <a:solidFill>
                <a:srgbClr val="C0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97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DUMy\dumy_fotky\říjen\environmental problems\PA0303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78" y="646705"/>
            <a:ext cx="3480440" cy="261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UMy\dumy_fotky\2012-07 (VII)\P52100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92967"/>
            <a:ext cx="3497398" cy="262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Lod¦î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46706"/>
            <a:ext cx="4971081" cy="549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8367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76465" y="60373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84368" y="55172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9-.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04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Comprehension questions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Are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you aware of any global environmental issues?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AutoNum type="arabicPeriod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How are people destroying our planet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?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AutoNum type="arabicPeriod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What is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global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warming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?</a:t>
            </a:r>
          </a:p>
          <a:p>
            <a:pPr marL="457200" indent="-457200">
              <a:buAutoNum type="arabicPeriod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What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is the Greenhouse Effect? What is it caused by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?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AutoNum type="arabicPeriod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What is the ozone layer and what is its function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?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AutoNum type="arabicPeriod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What can you say about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acid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rain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?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AutoNum type="arabicPeriod"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What do you know about deforestation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and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coral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reefs?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Font typeface="Arial" pitchFamily="34" charset="0"/>
              <a:buAutoNum type="arabicPeriod"/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Do you know any alternative sources of energy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?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>
              <a:buAutoNum type="arabicPeriod"/>
            </a:pPr>
            <a:endParaRPr lang="cs-CZ" dirty="0" smtClean="0">
              <a:latin typeface="Georgia" pitchFamily="18" charset="0"/>
            </a:endParaRPr>
          </a:p>
          <a:p>
            <a:pPr marL="457200" indent="-457200">
              <a:buAutoNum type="arabicPeriod"/>
            </a:pPr>
            <a:endParaRPr lang="en-GB" dirty="0" smtClean="0">
              <a:latin typeface="Georgia" pitchFamily="18" charset="0"/>
            </a:endParaRPr>
          </a:p>
          <a:p>
            <a:pPr marL="457200" indent="-457200">
              <a:buAutoNum type="arabicPeriod"/>
            </a:pPr>
            <a:endParaRPr lang="cs-CZ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6173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použitá literatura</a:t>
            </a:r>
            <a:endParaRPr lang="en-GB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FOTOGALERIE: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Fučík Artur (Se souhlasem autora objektu)</a:t>
            </a: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Kovářová (Se souhlasem autora objektu)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Fučík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Artur (Se souhlasem autora objektu)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Tomčíková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Naděžda (Se souhlasem autora objektu)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Tomčíková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Naděžda (Se souhlasem autora objektu)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Brousková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(Se souhlasem autora objektu)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Bisová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Naďa (Vlastní tvorba autora)</a:t>
            </a:r>
          </a:p>
          <a:p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Bisová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Naďa (Vlastní tvorba autora)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Brousková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(Se souhlasem autora objektu)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160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použitá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KNIŽNÍ ZDROJE: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SMITH-DLUHÁ,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Gabrielle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kol. 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Angličtina, Otázky a odpovědi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Dubicko: INFOA, 2008, ISBN 978-80-7240-489-6.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ROBERTS, Rachel J..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Speak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 -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English-speaking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Italy: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Modern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Languages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2006, ISBN 88-493-0439.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TIERNEY, James.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Carousel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English-speaking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Italy: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Modern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languages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2006, ISBN 88-493-0355.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EL-HMOUDOVÁ, Dagmar. 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Angličtina - Maturitní témata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Český Těšín: Petra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Velanová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Třebíč, 2006, ISBN 9788086873046.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CHUDÁ, Jana; CHUDÝ, Tomáš.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Topics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Conversation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Havlíčkův Brod: Fragment, 1996, ISBN 8072000519.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97962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použitá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ELEKTRONICKÉ ZDROJE: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NEUVEDEN. </a:t>
            </a:r>
            <a:r>
              <a:rPr lang="en-US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Ontario: Ministry of the Environment: Kids: Things you can do for the air we breathe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22.10.2012].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Dostupný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WWW: &lt;http://www.airqualityontario.com/science/kids.php&gt;.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National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Geographic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Air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Pollution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22.10.2012]. Dostupný na WWW: &lt;http://environment.nationalgeographic.com/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environment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global-warming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pollution-overview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EPA: </a:t>
            </a:r>
            <a:r>
              <a:rPr lang="cs-CZ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acid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rain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3.10.2012]. Dostupný na WWW: &lt;http://www.epa.gov/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acidrain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education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site_students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/whatisacid.html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National</a:t>
            </a: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Geographic</a:t>
            </a: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Kids</a:t>
            </a: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Record-Breaking</a:t>
            </a: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Year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Ozone Hole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3.10.2012]. Dostupný na WWW: &lt;http://kids.nationalgeographic.com/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kids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stories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spacescience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/ozone/&gt;.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36628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použitá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AutoNum type="arabicPeriod" startAt="5"/>
            </a:pP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BBC NEWS: </a:t>
            </a:r>
            <a:r>
              <a:rPr lang="cs-CZ" sz="19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Greenhouse</a:t>
            </a:r>
            <a:r>
              <a:rPr lang="cs-CZ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9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effect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3.10.2012]. Dostupný na WWW: &lt;http://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news.bbc.co.uk/2/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shared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spl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sci_nat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/04/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climate_change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greenhouse.stm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 </a:t>
            </a:r>
            <a:endParaRPr lang="cs-CZ" sz="1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AutoNum type="arabicPeriod" startAt="6"/>
            </a:pP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BBC NEWS: </a:t>
            </a:r>
            <a:r>
              <a:rPr lang="cs-CZ" sz="19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Global</a:t>
            </a:r>
            <a:r>
              <a:rPr lang="cs-CZ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9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Warming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3.10.2012]. Dostupný na WWW: 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&lt;http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news.bbc.co.uk/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cbbcnews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find_out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guides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global_warming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/newsid_1575000/1575441.stm&gt; .  </a:t>
            </a:r>
          </a:p>
          <a:p>
            <a:pPr>
              <a:buAutoNum type="arabicPeriod" startAt="7"/>
            </a:pP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NREL: </a:t>
            </a:r>
            <a:r>
              <a:rPr lang="cs-CZ" sz="19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Renewable</a:t>
            </a:r>
            <a:r>
              <a:rPr lang="cs-CZ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9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cs-CZ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9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Basics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3.10.2012]. Dostupný na WWW: &lt;http://www.nrel.gov/</a:t>
            </a:r>
            <a:r>
              <a:rPr lang="cs-CZ" sz="1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/re_basics.html</a:t>
            </a: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</a:t>
            </a:r>
          </a:p>
          <a:p>
            <a:pPr>
              <a:buAutoNum type="arabicPeriod" startAt="8"/>
            </a:pPr>
            <a:r>
              <a:rPr lang="cs-CZ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 </a:t>
            </a:r>
            <a:r>
              <a:rPr lang="en-US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NEUVEDEN. </a:t>
            </a:r>
            <a:r>
              <a:rPr lang="en-US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en-US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Nature Wildlife</a:t>
            </a:r>
            <a:r>
              <a:rPr lang="cs-CZ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9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Rainforest</a:t>
            </a:r>
            <a:r>
              <a:rPr lang="en-US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[online]. [cit. 3.10.2012]. </a:t>
            </a:r>
            <a:r>
              <a:rPr lang="en-US" sz="1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Dostupný</a:t>
            </a:r>
            <a:r>
              <a:rPr lang="en-US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WWW: &lt;http://www.bbc.co.uk/nature/habitats/Tropical_and_subtropical_moist_broadleaf_forests</a:t>
            </a:r>
            <a:r>
              <a:rPr lang="en-US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</a:t>
            </a:r>
            <a:endParaRPr lang="cs-CZ" sz="1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AutoNum type="arabicPeriod" startAt="8"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5294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Zdroje a použitá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 startAt="9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Richard. </a:t>
            </a:r>
            <a:r>
              <a:rPr lang="en-US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BBC NEWS: Coral reefs heading for fishing and climate crisis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[online]. [cit. 22.10.2012].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Dostupný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WWW: &lt;http://www.bbc.co.uk/news/science-environment-12530439&gt;.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  Veškeré </a:t>
            </a:r>
            <a:r>
              <a:rPr lang="cs-CZ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hypertextové odkazy jsou platné ke dni vytvoření díla.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964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569</TotalTime>
  <Words>2180</Words>
  <Application>Microsoft Office PowerPoint</Application>
  <PresentationFormat>Předvádění na obrazovce (4:3)</PresentationFormat>
  <Paragraphs>352</Paragraphs>
  <Slides>41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2" baseType="lpstr">
      <vt:lpstr>projekt_logo_cent</vt:lpstr>
      <vt:lpstr>ENVIRONMENTAL PROBLEMS </vt:lpstr>
      <vt:lpstr>Anotace</vt:lpstr>
      <vt:lpstr>GLOBAL ENVIRONMENTAL ISSUES</vt:lpstr>
      <vt:lpstr>WATER POLLUTION</vt:lpstr>
      <vt:lpstr>WATER POLLUTION</vt:lpstr>
      <vt:lpstr>WATER POLLUTION</vt:lpstr>
      <vt:lpstr>SOIL / LAND POLLUTION</vt:lpstr>
      <vt:lpstr>SOIL / LAND POLLUTION</vt:lpstr>
      <vt:lpstr>SOIL / LAND POLLUTION</vt:lpstr>
      <vt:lpstr>AIR POLLUTION</vt:lpstr>
      <vt:lpstr>AIR POLLUTION</vt:lpstr>
      <vt:lpstr>AIR POLLUTION</vt:lpstr>
      <vt:lpstr>AIR POLLUTION</vt:lpstr>
      <vt:lpstr>AIR POLLUTION </vt:lpstr>
      <vt:lpstr>AIR POLLUTION </vt:lpstr>
      <vt:lpstr>AIR POLLUTION </vt:lpstr>
      <vt:lpstr>AIR POLLUTION</vt:lpstr>
      <vt:lpstr>AIR POLLUTION</vt:lpstr>
      <vt:lpstr>AIR POLLUTION</vt:lpstr>
      <vt:lpstr>AIR POLLUTION</vt:lpstr>
      <vt:lpstr>NOISE POLLUTION</vt:lpstr>
      <vt:lpstr>NATURAL HABITAT DESTRUCTION</vt:lpstr>
      <vt:lpstr>NATURAL HABITAT DESTRUCTION</vt:lpstr>
      <vt:lpstr>RAINFORESTS</vt:lpstr>
      <vt:lpstr>RAINFORESTS</vt:lpstr>
      <vt:lpstr>CORAL REEFS</vt:lpstr>
      <vt:lpstr>CORAL REEFS</vt:lpstr>
      <vt:lpstr>CORAL REEFS</vt:lpstr>
      <vt:lpstr>CORAL REEFS</vt:lpstr>
      <vt:lpstr>ANIMAL AND PLANT PROTECTION</vt:lpstr>
      <vt:lpstr>ENERGY SOURCES</vt:lpstr>
      <vt:lpstr>Prezentace aplikace PowerPoint</vt:lpstr>
      <vt:lpstr>ENERGY SOURCES – compare and contrast the pictures</vt:lpstr>
      <vt:lpstr>Comprehension task </vt:lpstr>
      <vt:lpstr>Prezentace aplikace PowerPoint</vt:lpstr>
      <vt:lpstr>Comprehension questions</vt:lpstr>
      <vt:lpstr>Zdroje a použitá literatura</vt:lpstr>
      <vt:lpstr>Zdroje a použitá literatura</vt:lpstr>
      <vt:lpstr>Zdroje a použitá literatura</vt:lpstr>
      <vt:lpstr>Zdroje a použitá literatura</vt:lpstr>
      <vt:lpstr>Zdroje a 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bi</cp:lastModifiedBy>
  <cp:revision>238</cp:revision>
  <dcterms:created xsi:type="dcterms:W3CDTF">2012-08-08T12:24:23Z</dcterms:created>
  <dcterms:modified xsi:type="dcterms:W3CDTF">2013-01-03T12:38:16Z</dcterms:modified>
</cp:coreProperties>
</file>