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44"/>
  </p:notesMasterIdLst>
  <p:sldIdLst>
    <p:sldId id="256" r:id="rId2"/>
    <p:sldId id="297" r:id="rId3"/>
    <p:sldId id="258" r:id="rId4"/>
    <p:sldId id="29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94" r:id="rId17"/>
    <p:sldId id="271" r:id="rId18"/>
    <p:sldId id="273" r:id="rId19"/>
    <p:sldId id="293" r:id="rId20"/>
    <p:sldId id="272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61" r:id="rId29"/>
    <p:sldId id="281" r:id="rId30"/>
    <p:sldId id="282" r:id="rId31"/>
    <p:sldId id="283" r:id="rId32"/>
    <p:sldId id="284" r:id="rId33"/>
    <p:sldId id="291" r:id="rId34"/>
    <p:sldId id="292" r:id="rId35"/>
    <p:sldId id="286" r:id="rId36"/>
    <p:sldId id="285" r:id="rId37"/>
    <p:sldId id="288" r:id="rId38"/>
    <p:sldId id="289" r:id="rId39"/>
    <p:sldId id="299" r:id="rId40"/>
    <p:sldId id="290" r:id="rId41"/>
    <p:sldId id="295" r:id="rId42"/>
    <p:sldId id="296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61625-17DC-4AFA-B078-24395409422C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A7E44A-9CB4-447E-8063-46DD13D669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582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long cloud which is narrower at the bottom than the top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baseline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Most tornadoes have wind speeds less than 110 miles per hour (177 km/h), are about 250 feet (76 m) across, and travel a few miles (several kilometres) before dissipating.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A7E44A-9CB4-447E-8063-46DD13D6699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8659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is a series of huge waves that happen after an undersea disturbance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such as an earthquake or volcano eruption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A7E44A-9CB4-447E-8063-46DD13D6699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7877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-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cannot be predicted (although scientists are working on it)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A7E44A-9CB4-447E-8063-46DD13D6699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3258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-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every thunderstorm produces lightning (kills more people each year than tornadoes)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A7E44A-9CB4-447E-8063-46DD13D6699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746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science/earth/natural_disasters/floo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nationalgeographic.com/news/2012/10/pictures/hurricane-sandy-pictures-floods-fire-snow-in-the-aftermath/" TargetMode="External"/><Relationship Id="rId2" Type="http://schemas.openxmlformats.org/officeDocument/2006/relationships/hyperlink" Target="http://news.bbc.co.uk/2/hi/science/nature/7533909.s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ceantoday.noaa.gov/hurricanesurvival/welcome.html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news.bbc.co.uk/2/hi/science/nature/7533941.st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news.bbc.co.uk/2/hi/science/nature/7533972.stm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news.bbc.co.uk/2/hi/science/nature/7533950.st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science/earth/natural_disasters/forest_fire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science/earth/collections/mount_st_helens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zpravy.e15.cz/domaci/udalosti/symbol-povodni-roku-1997-troubky-se-stale-vyrovnavaji-s-nasledky-777520/galerie/1048?" TargetMode="External"/><Relationship Id="rId2" Type="http://schemas.openxmlformats.org/officeDocument/2006/relationships/hyperlink" Target="-%09http:/www.pmo.cz/cz/media/tiskove-zpravy/15-let-od-povodni-1997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-%09http:/www.ceskatelevize.cz/ct24/domaci/184363-povodne-z-roku-1997-se-nesmazatelne-zapsaly-do-historie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ebecsko.estranky.cz/fotoalbum/mimoradne-udalosti/povodne-1997/svitavy--ul.-skolni.html" TargetMode="External"/><Relationship Id="rId2" Type="http://schemas.openxmlformats.org/officeDocument/2006/relationships/hyperlink" Target="http://orlicky.denik.cz/galerie/bleskove_povodne_svit.html?mm=2377321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enoviny.cz/tema/zpravy/dalnice-d11-kterou-u-praskacky-zaplavilo-bahno-je-prujezdna/822591&amp;id_seznam=366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aktualne.centrum.cz/domaci/zivot-v-cesku/fotogalerie/2012/07/03/bourka-se-prosla-ceskem-podivejte-se/?cid=752932" TargetMode="External"/><Relationship Id="rId2" Type="http://schemas.openxmlformats.org/officeDocument/2006/relationships/hyperlink" Target="http://video.idnes.cz/webtv.aspx?idvideo=V120729_121055_domaci_eli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://hodoninsky.denik.cz/pozary/u-bzence-hori-les-kour-je-videt-na-kilometry-daleko-20120524.html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scr.cz/index.php?option=com_custompages&amp;Itemid=18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348880"/>
            <a:ext cx="7774632" cy="997282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NATURAL DISASTERS</a:t>
            </a:r>
            <a:r>
              <a:rPr lang="en-GB" dirty="0"/>
              <a:t/>
            </a:r>
            <a:br>
              <a:rPr lang="en-GB" dirty="0"/>
            </a:br>
            <a:endParaRPr lang="en-GB" b="1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Mgr. Naďa </a:t>
            </a:r>
            <a:r>
              <a:rPr lang="cs-CZ" b="1" dirty="0" err="1">
                <a:solidFill>
                  <a:schemeClr val="tx1"/>
                </a:solidFill>
              </a:rPr>
              <a:t>Bisová</a:t>
            </a:r>
            <a:endParaRPr lang="en-GB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151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Anotace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196752"/>
            <a:ext cx="8219256" cy="4968552"/>
          </a:xfrm>
        </p:spPr>
        <p:txBody>
          <a:bodyPr>
            <a:normAutofit lnSpcReduction="100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Kód </a:t>
            </a:r>
            <a:r>
              <a:rPr lang="cs-CZ" sz="1200" b="1" dirty="0" err="1">
                <a:solidFill>
                  <a:srgbClr val="2F5897">
                    <a:lumMod val="50000"/>
                  </a:srgbClr>
                </a:solidFill>
              </a:rPr>
              <a:t>DUMu</a:t>
            </a: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VY_32_INOVACE_6.AJ.14</a:t>
            </a:r>
            <a:endParaRPr lang="cs-CZ" sz="1200" dirty="0">
              <a:solidFill>
                <a:schemeClr val="tx1"/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Číslo projektu: 	</a:t>
            </a:r>
            <a:r>
              <a:rPr lang="cs-CZ" sz="1200" dirty="0">
                <a:solidFill>
                  <a:schemeClr val="tx1"/>
                </a:solidFill>
              </a:rPr>
              <a:t>CZ.1.07/1.5.00/34.0114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	</a:t>
            </a: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Vytvořeno: 	</a:t>
            </a:r>
            <a:r>
              <a:rPr lang="cs-CZ" sz="1200" smtClean="0">
                <a:solidFill>
                  <a:schemeClr val="tx1"/>
                </a:solidFill>
              </a:rPr>
              <a:t>září </a:t>
            </a:r>
            <a:r>
              <a:rPr lang="cs-CZ" sz="1200" smtClean="0">
                <a:solidFill>
                  <a:schemeClr val="tx1"/>
                </a:solidFill>
              </a:rPr>
              <a:t>- říjen </a:t>
            </a:r>
            <a:r>
              <a:rPr lang="cs-CZ" sz="1200" dirty="0">
                <a:solidFill>
                  <a:schemeClr val="tx1"/>
                </a:solidFill>
              </a:rPr>
              <a:t>2012</a:t>
            </a:r>
          </a:p>
          <a:p>
            <a:pPr marL="457200" lvl="0" indent="-457200">
              <a:buFont typeface="+mj-lt"/>
              <a:buAutoNum type="arabicPeriod"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 marL="0" lvl="0" indent="0">
              <a:buNone/>
            </a:pPr>
            <a:r>
              <a:rPr lang="cs-CZ" sz="1200" dirty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                                 Septima a Oktáva – osmileté gymnázium (RVP-G)</a:t>
            </a:r>
          </a:p>
          <a:p>
            <a:pPr marL="457200" lvl="0" indent="-457200">
              <a:buFont typeface="+mj-lt"/>
              <a:buAutoNum type="arabicPeriod"/>
            </a:pPr>
            <a:endParaRPr lang="cs-CZ" sz="12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600" b="1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6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6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en-GB" sz="16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228600" lvl="0" indent="-228600" algn="just">
              <a:buAutoNum type="arabicPeriod" startAt="5"/>
            </a:pPr>
            <a:r>
              <a:rPr lang="cs-CZ" sz="1200" b="1" dirty="0" smtClean="0">
                <a:solidFill>
                  <a:srgbClr val="2F5897">
                    <a:lumMod val="50000"/>
                  </a:srgbClr>
                </a:solidFill>
              </a:rPr>
              <a:t>Anotace</a:t>
            </a: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: </a:t>
            </a:r>
            <a:endParaRPr lang="cs-CZ" sz="1200" b="1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 algn="just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Tento materiál by vytvořen jako téma pro maturitní okruh: Science and Technology. </a:t>
            </a:r>
            <a:r>
              <a:rPr lang="en-GB" sz="1200" dirty="0" smtClean="0">
                <a:solidFill>
                  <a:schemeClr val="tx1"/>
                </a:solidFill>
              </a:rPr>
              <a:t>Nature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na jednu, popřípadě více vyučovacích hodin (pro výklad i opakování – shrnutí učiva). Obsahuje jednak přehled faktografických údajů, tak i anglickou ustálenou terminologii, doplněné o interaktivní cvičení: otázky pro diskuzi i míru porozumění, fotografie pro nácvik popisu obrázku, videa pro poslech s porozuměním. Je primárně zaměřen na dva poslední ročníky gymnázia, i přesto se dá využít i v nižších ročnících osmiletého i čtyřletého studia vcelku nebo jeho jednotlivé části.</a:t>
            </a:r>
          </a:p>
          <a:p>
            <a:pPr marL="0" lvl="0" indent="0" algn="just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</a:t>
            </a:r>
            <a:endParaRPr lang="cs-CZ" sz="2000" dirty="0">
              <a:solidFill>
                <a:schemeClr val="tx1"/>
              </a:solidFill>
            </a:endParaRPr>
          </a:p>
          <a:p>
            <a:pPr marL="457200" lvl="0" indent="-457200" algn="just">
              <a:buNone/>
            </a:pPr>
            <a:r>
              <a:rPr lang="cs-CZ" sz="1900" b="1" dirty="0">
                <a:solidFill>
                  <a:schemeClr val="tx1"/>
                </a:solidFill>
              </a:rPr>
              <a:t>	</a:t>
            </a:r>
            <a:endParaRPr lang="cs-CZ" sz="17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9720769"/>
              </p:ext>
            </p:extLst>
          </p:nvPr>
        </p:nvGraphicFramePr>
        <p:xfrm>
          <a:off x="971600" y="2996952"/>
          <a:ext cx="6984776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92388"/>
                <a:gridCol w="34923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Vzdělávací oblast 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Jazyk a jazyková komunikace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Vzdělávací obor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Anglický jazyk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Tematický</a:t>
                      </a:r>
                      <a:r>
                        <a:rPr lang="cs-CZ" sz="12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okruh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Science and Technology.  </a:t>
                      </a:r>
                      <a:r>
                        <a:rPr lang="en-GB" sz="1200" noProof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Nature</a:t>
                      </a:r>
                      <a:endParaRPr lang="en-GB" sz="1200" noProof="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715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NATURAL DISASTERS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93095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 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Disasters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come in many shapes and sizes.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Most are related to the weather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Some are predictable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-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like a hurricane. Some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like an earthquake, surprise us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No matter what their scale, all natural disasters are tragic.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98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0596"/>
          </a:xfrm>
        </p:spPr>
        <p:txBody>
          <a:bodyPr/>
          <a:lstStyle/>
          <a:p>
            <a:r>
              <a:rPr lang="en-GB" sz="3200" b="1" dirty="0"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  <a:t>What natural disasters do you know</a:t>
            </a:r>
            <a:r>
              <a:rPr lang="en-GB" sz="3200" b="1" dirty="0" smtClean="0"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  <a:t>?</a:t>
            </a:r>
            <a:r>
              <a:rPr lang="cs-CZ" b="1" dirty="0" smtClean="0"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  <a:t/>
            </a:r>
            <a:br>
              <a:rPr lang="cs-CZ" b="1" dirty="0" smtClean="0"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</a:br>
            <a:r>
              <a:rPr lang="cs-CZ" b="1" dirty="0" smtClean="0"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  <a:t/>
            </a:r>
            <a:br>
              <a:rPr lang="cs-CZ" b="1" dirty="0" smtClean="0"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</a:br>
            <a:r>
              <a:rPr lang="cs-CZ" b="1" dirty="0" smtClean="0"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  <a:t/>
            </a:r>
            <a:br>
              <a:rPr lang="cs-CZ" b="1" dirty="0" smtClean="0"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</a:br>
            <a:r>
              <a:rPr lang="en-GB" sz="2400" b="1" dirty="0" smtClean="0">
                <a:solidFill>
                  <a:schemeClr val="tx1"/>
                </a:solidFill>
                <a:effectLst/>
                <a:latin typeface="Georgia" pitchFamily="18" charset="0"/>
                <a:ea typeface="Verdana" pitchFamily="34" charset="0"/>
                <a:cs typeface="Verdana" pitchFamily="34" charset="0"/>
              </a:rPr>
              <a:t>Work in pairs. </a:t>
            </a:r>
            <a:endParaRPr lang="en-GB" sz="2400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1808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natural disasters do you know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Floods</a:t>
            </a:r>
            <a:endParaRPr lang="cs-CZ" sz="24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Hurricanes</a:t>
            </a:r>
            <a:endParaRPr lang="cs-CZ" sz="24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Tornadoes</a:t>
            </a:r>
            <a:endParaRPr lang="cs-CZ" sz="24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Tsunami</a:t>
            </a:r>
            <a:endParaRPr lang="cs-CZ" sz="24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Earthquakes</a:t>
            </a:r>
            <a:endParaRPr lang="cs-CZ" sz="24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Storms</a:t>
            </a:r>
            <a:endParaRPr lang="cs-CZ" sz="24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Wildfires / Forest fires</a:t>
            </a:r>
            <a:endParaRPr lang="cs-CZ" sz="24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Mudslides/landslides</a:t>
            </a:r>
            <a:r>
              <a:rPr lang="cs-CZ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</a:p>
          <a:p>
            <a:r>
              <a:rPr lang="en-GB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Avalanches</a:t>
            </a:r>
            <a:endParaRPr lang="cs-CZ" sz="24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Droughts</a:t>
            </a:r>
            <a:endParaRPr lang="cs-CZ" sz="24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Strong winds / Gales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15343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FLOODS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4608512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during heavy rains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when rivers overflow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when ocean waves come onshore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when snow melts too fast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when dams or levees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break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During a flood an area of land that is normally dry is covered by water. 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Flooding may be only a few inches of water or it may cover a house to the rooftop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cs-CZ" sz="200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Floods destroy homes, take lives and spread disease.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4794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FLOODS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Georgia" pitchFamily="18" charset="0"/>
                <a:hlinkClick r:id="rId2"/>
              </a:rPr>
              <a:t>Video: </a:t>
            </a:r>
            <a:endParaRPr lang="cs-CZ" dirty="0" smtClean="0">
              <a:latin typeface="Georgia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BBC News reports on the 2004 flood in northern Cornwall.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627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HURRICANES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severe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tropical storms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form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the southern Atlantic Ocean, Gulf of Mexico, and in the eastern Pacific Ocean,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etc.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gather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heat and energy through contact with warm ocean waters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rotate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a counter-clockwise direction around an "eye"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When they come onto land, the heavy rain, strong winds and heavy waves can damage buildings, trees and cars.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59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HURRICANES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Georgia" pitchFamily="18" charset="0"/>
                <a:hlinkClick r:id="rId2"/>
              </a:rPr>
              <a:t>Animated guide:</a:t>
            </a:r>
            <a:endParaRPr lang="cs-CZ" dirty="0">
              <a:latin typeface="Georgia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BBC News – Animated guide: Hurricanes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Hurricane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Sandy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USA,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October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2012)</a:t>
            </a:r>
          </a:p>
          <a:p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4"/>
              </a:rPr>
              <a:t>Hurricane Survival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4321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TORNADOES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19256" cy="4320480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nature’s most violent storms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often called “twisters”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violently rotating columns of air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come from powerful thunderstorms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move in a circle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can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form any time of the year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have been observed on every continent except Antarctica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season runs from March to August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522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TORNADOES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Georgia" pitchFamily="18" charset="0"/>
                <a:hlinkClick r:id="rId2"/>
              </a:rPr>
              <a:t>Animated guide:</a:t>
            </a:r>
            <a:endParaRPr lang="cs-CZ" dirty="0">
              <a:latin typeface="Georgia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BBC News – Animated guide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Tornadoes</a:t>
            </a:r>
            <a:endParaRPr lang="en-GB" dirty="0" smtClean="0">
              <a:latin typeface="Georgia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0972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TSUNAMI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752527"/>
          </a:xfrm>
        </p:spPr>
        <p:txBody>
          <a:bodyPr>
            <a:normAutofit fontScale="92500"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is a series of huge waves that happen after an undersea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disturbance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</a:p>
          <a:p>
            <a:pPr lvl="0"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from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Japanese word for harbour wave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travel in all directions from the area of disturbance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As the big waves approach shallow waters along the coast they grow to a great height and smash into the shore.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can be as high as 100 feet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cause a lot of destruction on the shore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029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TSUNAMI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Animated guide: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BBC News – Animated guide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Tsunami</a:t>
            </a:r>
            <a:endParaRPr lang="en-GB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9817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EARTHQUAKES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93095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also known as a quake, tremor or temblor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shaking, rolling or sudden shock of the earth’s surface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happen along "fault lines" in the earth’s crust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can be felt over large areas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usually last less than one minute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cannot be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predicted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gentle shaking of the ground, hanging plants swaying, objects wobbling on shelves and low rumbling noise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373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EARTHQUAKES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ctr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 algn="ctr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intensity of an earthquake can be measured.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 algn="ctr">
              <a:lnSpc>
                <a:spcPct val="150000"/>
              </a:lnSpc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One measurement is called the Richter scale.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 algn="ctr">
              <a:lnSpc>
                <a:spcPct val="150000"/>
              </a:lnSpc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Earthquakes over 5.0 on the scale can cause damage.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 algn="ctr">
              <a:lnSpc>
                <a:spcPct val="150000"/>
              </a:lnSpc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DROP, COVER and HOLD ON!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Animated guide: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BBC News – Animated guide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Earthquakes</a:t>
            </a:r>
            <a:endParaRPr lang="en-GB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1198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479546"/>
          </a:xfrm>
        </p:spPr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Land after a volcanic eruption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E:\Krajina zasaz¦îena sopec¦înou c¦îinnosti¦ü 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80728"/>
            <a:ext cx="7744860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8367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4232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476672"/>
            <a:ext cx="3322712" cy="576064"/>
          </a:xfrm>
        </p:spPr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STORMS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980728"/>
            <a:ext cx="4100264" cy="526652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      T</a:t>
            </a:r>
            <a:r>
              <a:rPr lang="en-GB" sz="2800" b="1" dirty="0" err="1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hunderstorms</a:t>
            </a:r>
            <a:endParaRPr lang="cs-CZ" sz="2800" dirty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every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thunderstorm produces lightning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lightning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can strike people and buildings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dangerous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heavy rain can lead to flash flooding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bring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strong winds, even hail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most likely to occur in the spring and summer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months</a:t>
            </a:r>
            <a:endParaRPr lang="en-GB" dirty="0">
              <a:latin typeface="Georg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644008" y="1124744"/>
            <a:ext cx="4062224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 </a:t>
            </a: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en-GB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W</a:t>
            </a:r>
            <a:r>
              <a:rPr lang="en-GB" sz="2000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inter </a:t>
            </a:r>
            <a:r>
              <a:rPr lang="en-GB" sz="2000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storms</a:t>
            </a:r>
            <a:endParaRPr lang="cs-CZ" sz="2000" dirty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 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bring heavy snowfall and very cold temperatures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can block roads and cause power lines to fall down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Warning: blizzard, frost/freeze, freezing rain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5259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STORMS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340768"/>
            <a:ext cx="6408712" cy="3998913"/>
          </a:xfrm>
        </p:spPr>
      </p:pic>
      <p:sp>
        <p:nvSpPr>
          <p:cNvPr id="3" name="TextovéPole 2"/>
          <p:cNvSpPr txBox="1"/>
          <p:nvPr/>
        </p:nvSpPr>
        <p:spPr>
          <a:xfrm>
            <a:off x="323528" y="148478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11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STORMS</a:t>
            </a:r>
            <a:endParaRPr lang="en-GB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196752"/>
            <a:ext cx="6480720" cy="4860540"/>
          </a:xfrm>
        </p:spPr>
      </p:pic>
      <p:sp>
        <p:nvSpPr>
          <p:cNvPr id="3" name="TextovéPole 2"/>
          <p:cNvSpPr txBox="1"/>
          <p:nvPr/>
        </p:nvSpPr>
        <p:spPr>
          <a:xfrm>
            <a:off x="395536" y="112474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232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STORMS</a:t>
            </a:r>
            <a:endParaRPr lang="en-GB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855" y="1268760"/>
            <a:ext cx="7109178" cy="4330353"/>
          </a:xfrm>
        </p:spPr>
      </p:pic>
      <p:sp>
        <p:nvSpPr>
          <p:cNvPr id="2" name="TextovéPole 1"/>
          <p:cNvSpPr txBox="1"/>
          <p:nvPr/>
        </p:nvSpPr>
        <p:spPr>
          <a:xfrm>
            <a:off x="323528" y="11967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4655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WILDFIRES / FOREST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FIRES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680520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flames that are out of control and destroy buildings, trees,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etc.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are sometimes started by lightning or by accident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can move very fast and burn many acres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 smtClean="0">
              <a:latin typeface="Georgia" pitchFamily="18" charset="0"/>
            </a:endParaRPr>
          </a:p>
          <a:p>
            <a:pPr marL="0" lvl="0" indent="0" algn="ctr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Fast moving fires can kill large numbers of people and destroy vast areas of woodland and property.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Video: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BBC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News reports on efforts to fight wildfires in Greece</a:t>
            </a:r>
            <a:endParaRPr lang="en-GB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824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ANDSLIDE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/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UDSLIDE</a:t>
            </a:r>
            <a:endParaRPr lang="en-GB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93095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large amount of soil/ mud and stones sliding down a mountain/slope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often destroying buildings and injuring or killing people below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Many natural events such as heavy rainfall, an earthquake or volcano can trigger a landslide.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Events:</a:t>
            </a: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January 2011 mudslides in south-eastern Brazil killed more than 400 people.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809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ANDSLIDE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/ M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UDSLIDE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biggest landslide in recorded history was triggered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by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 algn="ctr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the eruption of </a:t>
            </a: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Mount St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Helens</a:t>
            </a: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in </a:t>
            </a: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1980</a:t>
            </a:r>
            <a:r>
              <a:rPr lang="en-GB" b="1" dirty="0">
                <a:solidFill>
                  <a:schemeClr val="bg1"/>
                </a:solidFill>
                <a:latin typeface="Georgia" pitchFamily="18" charset="0"/>
                <a:cs typeface="Times New Roman" pitchFamily="18" charset="0"/>
              </a:rPr>
              <a:t>, </a:t>
            </a:r>
            <a:endParaRPr lang="cs-CZ" b="1" dirty="0" smtClean="0">
              <a:solidFill>
                <a:schemeClr val="bg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according 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United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States Geological Survey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 </a:t>
            </a:r>
          </a:p>
          <a:p>
            <a:pPr marL="0" lvl="0" indent="0" algn="ctr">
              <a:buNone/>
            </a:pPr>
            <a:r>
              <a:rPr lang="en-GB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Nearly </a:t>
            </a:r>
            <a:r>
              <a:rPr lang="en-GB" i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3km</a:t>
            </a:r>
            <a:r>
              <a:rPr lang="en-GB" i="1" baseline="30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3</a:t>
            </a:r>
            <a:r>
              <a:rPr lang="en-GB" i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of rock moved down slope.</a:t>
            </a:r>
            <a:endParaRPr lang="cs-CZ" i="1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Video: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BBC News: The Sleeping Giant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sz="18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(in the state of Washington, USA)</a:t>
            </a:r>
            <a:endParaRPr lang="en-GB" sz="18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264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VALANCHES</a:t>
            </a:r>
            <a:endParaRPr lang="en-GB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are rapid movements of large masses of snow down a slope that commonly occur in mountainous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regions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can injure or kill people on mountain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slopes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some countries the authorities monitor avalanche conditions and estimate risk level.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922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ROUGHTS</a:t>
            </a:r>
            <a:endParaRPr lang="en-GB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long period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of time when there is little or no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rain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during the drought rivers/ponds and reservoir may dry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up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if the drought continues there is going to be famine and both people and animals will face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starvation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may lead to widespread loss of life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852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NATURAL DISASTERS IN THE CZECH </a:t>
            </a:r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REPUBLIC</a:t>
            </a:r>
            <a:endParaRPr lang="en-GB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277071"/>
          </a:xfrm>
        </p:spPr>
        <p:txBody>
          <a:bodyPr>
            <a:normAutofit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Floods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Landslides / Mudslides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Storms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Strong winds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Wildfires / Forest fires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Earthquakes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Avalanches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147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FLOODS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330417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July 1997, Moravia (the village of Troubky near Přerov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Photo gallery: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Photo gallery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4"/>
              </a:rPr>
              <a:t>: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4"/>
              </a:rPr>
              <a:t>Video: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July 1998, eastern Bohemia (6 dead people)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August 2002, Bohemia and south Moravia (17 dead people)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March – April 2006 (9 dead people)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June – July 2009 (14 dead people, 2,146 houses damaged or destroyed, 1,400 people evacuated)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Damage = millions of Czech crowns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677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FLOODS </a:t>
            </a:r>
            <a:r>
              <a:rPr lang="cs-CZ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– Lačnov (Svitavy), 1997</a:t>
            </a:r>
            <a:endParaRPr lang="en-GB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44824"/>
            <a:ext cx="4062413" cy="3511455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844824"/>
            <a:ext cx="4100513" cy="3456384"/>
          </a:xfrm>
        </p:spPr>
      </p:pic>
      <p:sp>
        <p:nvSpPr>
          <p:cNvPr id="3" name="TextovéPole 2"/>
          <p:cNvSpPr txBox="1"/>
          <p:nvPr/>
        </p:nvSpPr>
        <p:spPr>
          <a:xfrm>
            <a:off x="395536" y="148478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14847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205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FLOODS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Svitavy,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August 2010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latin typeface="Georgia" pitchFamily="18" charset="0"/>
                <a:cs typeface="Times New Roman" pitchFamily="18" charset="0"/>
                <a:hlinkClick r:id="rId2"/>
              </a:rPr>
              <a:t>Photo gallery 1:</a:t>
            </a:r>
          </a:p>
          <a:p>
            <a:pPr marL="0" indent="0">
              <a:buNone/>
            </a:pPr>
            <a:r>
              <a:rPr lang="en-GB" dirty="0" smtClean="0">
                <a:latin typeface="Georgia" pitchFamily="18" charset="0"/>
                <a:cs typeface="Times New Roman" pitchFamily="18" charset="0"/>
                <a:hlinkClick r:id="rId3"/>
              </a:rPr>
              <a:t>Photo gallery</a:t>
            </a:r>
            <a:r>
              <a:rPr lang="cs-CZ" dirty="0" smtClean="0">
                <a:latin typeface="Georgia" pitchFamily="18" charset="0"/>
                <a:cs typeface="Times New Roman" pitchFamily="18" charset="0"/>
                <a:hlinkClick r:id="rId3"/>
              </a:rPr>
              <a:t> 2</a:t>
            </a:r>
            <a:r>
              <a:rPr lang="en-GB" dirty="0" smtClean="0">
                <a:latin typeface="Georgia" pitchFamily="18" charset="0"/>
                <a:cs typeface="Times New Roman" pitchFamily="18" charset="0"/>
                <a:hlinkClick r:id="rId3"/>
              </a:rPr>
              <a:t>: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52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LANDSLIDES / MUDSLIDES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Georgia" pitchFamily="18" charset="0"/>
                <a:cs typeface="Times New Roman" pitchFamily="18" charset="0"/>
              </a:rPr>
              <a:t>Recently: D11 highway, July 2012</a:t>
            </a:r>
          </a:p>
          <a:p>
            <a:pPr marL="0" indent="0">
              <a:buNone/>
            </a:pPr>
            <a:endParaRPr lang="cs-CZ" dirty="0">
              <a:latin typeface="Georgia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News: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891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STORMS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Recently: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Storms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(29 July 2012)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Video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: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Photo gallery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060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STRONG WINDS / GALES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Orkán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Kyrill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January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2007, 216 km/h)</a:t>
            </a:r>
          </a:p>
          <a:p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Orkán Ema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February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2008, 144 km/h)</a:t>
            </a:r>
          </a:p>
          <a:p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Ivan (June 2008, Pardubice region, Nasavrky)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70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STRONG WINDS /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GALES - Nasavrky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256731"/>
            <a:ext cx="6552728" cy="4916224"/>
          </a:xfrm>
        </p:spPr>
      </p:pic>
      <p:sp>
        <p:nvSpPr>
          <p:cNvPr id="3" name="TextovéPole 2"/>
          <p:cNvSpPr txBox="1"/>
          <p:nvPr/>
        </p:nvSpPr>
        <p:spPr>
          <a:xfrm>
            <a:off x="395536" y="9807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1408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STRONG WINDS /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GALES - Nasavrky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196752"/>
            <a:ext cx="7992888" cy="4806534"/>
          </a:xfrm>
        </p:spPr>
      </p:pic>
      <p:sp>
        <p:nvSpPr>
          <p:cNvPr id="3" name="TextovéPole 2"/>
          <p:cNvSpPr txBox="1"/>
          <p:nvPr/>
        </p:nvSpPr>
        <p:spPr>
          <a:xfrm>
            <a:off x="395536" y="6926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333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WILDFIRES / FOREST FIRES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Recently: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24. 5. 2012, Bzenec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>
              <a:latin typeface="Georgia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Video: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0634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6016" y="541832"/>
            <a:ext cx="8229600" cy="839586"/>
          </a:xfrm>
        </p:spPr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WILDFIRES / FOREST FIRES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8559" y="1988840"/>
            <a:ext cx="3734469" cy="3168352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988840"/>
            <a:ext cx="3858768" cy="3154680"/>
          </a:xfrm>
        </p:spPr>
      </p:pic>
      <p:sp>
        <p:nvSpPr>
          <p:cNvPr id="3" name="TextovéPole 2"/>
          <p:cNvSpPr txBox="1"/>
          <p:nvPr/>
        </p:nvSpPr>
        <p:spPr>
          <a:xfrm>
            <a:off x="539552" y="147106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65573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3957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EARTHQUAKES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Information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websites of 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Geofyzikálního ústavu Akademie věd ČR</a:t>
            </a:r>
          </a:p>
          <a:p>
            <a:endParaRPr lang="cs-CZ" dirty="0" smtClean="0">
              <a:latin typeface="Georgia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west Bohemia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1985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1986, 10</a:t>
            </a:r>
            <a:r>
              <a:rPr lang="en-GB" baseline="30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October 2008 - over 4.0 on the Richter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scale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035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AVALANCHES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Avalanche warnings</a:t>
            </a:r>
          </a:p>
          <a:p>
            <a:pPr lvl="0"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Horská 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služba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ČR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Krkonoše Mountains, the Beskydy Mountains, the Orlické Mountains, the Šumava, the Ore Mountains, the Jeseníky Mountains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dirty="0" smtClean="0">
              <a:latin typeface="Georgia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Website: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005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Comprehension Questions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problems can weather cause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?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Is your country / region... often affected by natural disasters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?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lnSpc>
                <a:spcPct val="150000"/>
              </a:lnSpc>
              <a:buAutoNum type="arabicPeriod" startAt="3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types of extreme weather have you been in? Is it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   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connected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with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environmental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problems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?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buAutoNum type="arabicPeriod"/>
            </a:pPr>
            <a:endParaRPr lang="cs-CZ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581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použitá literatura</a:t>
            </a:r>
            <a:endParaRPr lang="en-GB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FOTOGALERIE: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Brousková Ivana (Se souhlasem autora objektu)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Tomčíková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Naděžda (Se souhlasem autora objektu)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Aleš (Se souhlasem autora objektu)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Tesařová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Šárka (Se souhlasem autora objektu)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Tomčíková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Naděžda (Se souhlasem autora objektu)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Tomčíková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Naděžda (Se souhlasem autora objektu)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Holub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Mirek (Se souhlasem autora objektu)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Holub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Mirek (Se souhlasem autora objektu)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Tomčíková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Naděžda (Se souhlasem autora objektu)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Tomčíková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Naděžda (Se souhlasem autora objektu)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327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ZDROJE: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SMITH-DLUHÁ,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Gabrielle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Angličtina, Otázky a odpovědi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Dubicko: INFOA, 2008, ISBN 978-80-7240-489-6.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ROBERTS, Rachel J..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Up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88-493-0439.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TIERNEY, James.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Carousel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88-493-0355.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EL-HMOUDOVÁ, Dagmar.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 - Maturitní témata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Český Těšín: Petra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Třebíč, 2006, ISBN 9788086873046.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CHUDÁ, Jana; CHUDÝ, Tomáš.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Topics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Havlíčkův Brod: Fragment, 1996, ISBN 8072000519.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502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Zdroje a 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ELEKTRONICKÉ ZDROJE: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National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Geographic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Natural </a:t>
            </a:r>
            <a:r>
              <a:rPr lang="cs-CZ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Disasters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[online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]. [cit. 3.10.2012]. Dostupný na WWW: &lt;http://environment.nationalgeographic.com/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environment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/natural-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disasters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/&gt;.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Teacher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Vision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Natural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Disasters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Teacher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Resources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online]. [cit. 3.10.2012]. Dostupný na WWW: &lt;http://www.teachervision.fen.com/natural-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disasters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teacher-resources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/48771.html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ROSE,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Steve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Guardian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Haiti and the demands of disaster-zone </a:t>
            </a:r>
            <a:r>
              <a:rPr lang="en-US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architecture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[online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]. [cit. 3.10.2012]. Dostupný na WWW: &lt;http://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www.guardian.co.uk/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artanddesign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/2010/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feb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/14/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haiti-rebuilding-disaster-zone-architecture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BBC </a:t>
            </a:r>
            <a:r>
              <a:rPr lang="cs-CZ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Earth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Natural </a:t>
            </a:r>
            <a:r>
              <a:rPr lang="cs-CZ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Disasters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[online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]. [cit. 3.10.2012]. Dostupný na WWW: &lt;http://www.bbc.co.uk/science/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earth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natural_disasters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      Veškeré </a:t>
            </a:r>
            <a:r>
              <a:rPr lang="cs-CZ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hypertextové odkazy jsou platné ke dni vytvoření díla.</a:t>
            </a:r>
            <a:endParaRPr lang="cs-CZ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672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317</TotalTime>
  <Words>1527</Words>
  <Application>Microsoft Office PowerPoint</Application>
  <PresentationFormat>Předvádění na obrazovce (4:3)</PresentationFormat>
  <Paragraphs>290</Paragraphs>
  <Slides>42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projekt_logo_cent</vt:lpstr>
      <vt:lpstr>NATURAL DISASTERS </vt:lpstr>
      <vt:lpstr>Anotace</vt:lpstr>
      <vt:lpstr>NATURAL DISASTERS</vt:lpstr>
      <vt:lpstr>What natural disasters do you know?   Work in pairs. </vt:lpstr>
      <vt:lpstr>What natural disasters do you know?</vt:lpstr>
      <vt:lpstr>FLOODS</vt:lpstr>
      <vt:lpstr>FLOODS</vt:lpstr>
      <vt:lpstr>HURRICANES</vt:lpstr>
      <vt:lpstr>HURRICANES</vt:lpstr>
      <vt:lpstr>TORNADOES</vt:lpstr>
      <vt:lpstr>TORNADOES</vt:lpstr>
      <vt:lpstr>TSUNAMI</vt:lpstr>
      <vt:lpstr>TSUNAMI</vt:lpstr>
      <vt:lpstr>EARTHQUAKES</vt:lpstr>
      <vt:lpstr>EARTHQUAKES</vt:lpstr>
      <vt:lpstr>Land after a volcanic eruption</vt:lpstr>
      <vt:lpstr>STORMS</vt:lpstr>
      <vt:lpstr>STORMS</vt:lpstr>
      <vt:lpstr>STORMS</vt:lpstr>
      <vt:lpstr>STORMS</vt:lpstr>
      <vt:lpstr>WILDFIRES / FOREST FIRES</vt:lpstr>
      <vt:lpstr>LANDSLIDE / MUDSLIDE</vt:lpstr>
      <vt:lpstr>LANDSLIDE / MUDSLIDE</vt:lpstr>
      <vt:lpstr>AVALANCHES</vt:lpstr>
      <vt:lpstr>DROUGHTS</vt:lpstr>
      <vt:lpstr>NATURAL DISASTERS IN THE CZECH REPUBLIC</vt:lpstr>
      <vt:lpstr>FLOODS</vt:lpstr>
      <vt:lpstr>FLOODS – Lačnov (Svitavy), 1997</vt:lpstr>
      <vt:lpstr>FLOODS</vt:lpstr>
      <vt:lpstr>LANDSLIDES / MUDSLIDES</vt:lpstr>
      <vt:lpstr>STORMS</vt:lpstr>
      <vt:lpstr>STRONG WINDS / GALES</vt:lpstr>
      <vt:lpstr>STRONG WINDS / GALES - Nasavrky</vt:lpstr>
      <vt:lpstr>STRONG WINDS / GALES - Nasavrky</vt:lpstr>
      <vt:lpstr>WILDFIRES / FOREST FIRES</vt:lpstr>
      <vt:lpstr>WILDFIRES / FOREST FIRES</vt:lpstr>
      <vt:lpstr>EARTHQUAKES</vt:lpstr>
      <vt:lpstr>AVALANCHES</vt:lpstr>
      <vt:lpstr>Comprehension Questions</vt:lpstr>
      <vt:lpstr>Zdroje a použitá literatura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NATURAL DISASTERS</dc:title>
  <dc:creator>pc</dc:creator>
  <cp:lastModifiedBy>bi</cp:lastModifiedBy>
  <cp:revision>176</cp:revision>
  <dcterms:created xsi:type="dcterms:W3CDTF">2012-08-02T08:34:27Z</dcterms:created>
  <dcterms:modified xsi:type="dcterms:W3CDTF">2013-01-03T12:40:46Z</dcterms:modified>
</cp:coreProperties>
</file>