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72" r:id="rId3"/>
    <p:sldId id="257" r:id="rId4"/>
    <p:sldId id="258" r:id="rId5"/>
    <p:sldId id="259" r:id="rId6"/>
    <p:sldId id="260" r:id="rId7"/>
    <p:sldId id="262" r:id="rId8"/>
    <p:sldId id="264" r:id="rId9"/>
    <p:sldId id="265" r:id="rId10"/>
    <p:sldId id="266" r:id="rId11"/>
    <p:sldId id="267" r:id="rId12"/>
    <p:sldId id="269" r:id="rId13"/>
    <p:sldId id="270" r:id="rId14"/>
    <p:sldId id="273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64121" autoAdjust="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FA36E-04AF-4F66-8ACF-87BACC27DC59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D6159E-4489-4D4B-98C0-661E72D0A1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866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D6159E-4489-4D4B-98C0-661E72D0A19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283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D6159E-4489-4D4B-98C0-661E72D0A19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5684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legislative branch = the Parliament </a:t>
            </a:r>
          </a:p>
          <a:p>
            <a:r>
              <a:rPr lang="en-GB" dirty="0" smtClean="0"/>
              <a:t>The executive branch = the President and the Government </a:t>
            </a:r>
          </a:p>
          <a:p>
            <a:r>
              <a:rPr lang="en-GB" dirty="0" smtClean="0"/>
              <a:t>The judicial branch = the Supreme Court, different courts on different levels </a:t>
            </a:r>
            <a:endParaRPr lang="cs-CZ" dirty="0" smtClean="0"/>
          </a:p>
          <a:p>
            <a:endParaRPr lang="cs-CZ" dirty="0" smtClean="0"/>
          </a:p>
          <a:p>
            <a:r>
              <a:rPr lang="en-GB" b="1" noProof="0" dirty="0" smtClean="0"/>
              <a:t>Legislative</a:t>
            </a:r>
            <a:r>
              <a:rPr lang="cs-CZ" baseline="0" dirty="0" smtClean="0"/>
              <a:t> : </a:t>
            </a:r>
            <a:r>
              <a:rPr lang="en-GB" dirty="0" smtClean="0"/>
              <a:t>Consists of 2 chambers: </a:t>
            </a:r>
            <a:r>
              <a:rPr lang="en-GB" dirty="0" smtClean="0">
                <a:solidFill>
                  <a:schemeClr val="accent1"/>
                </a:solidFill>
              </a:rPr>
              <a:t>the Chamber of Deputies </a:t>
            </a:r>
            <a:r>
              <a:rPr lang="en-GB" dirty="0" smtClean="0"/>
              <a:t>(the lower house) and </a:t>
            </a:r>
            <a:r>
              <a:rPr lang="en-GB" dirty="0" smtClean="0">
                <a:solidFill>
                  <a:srgbClr val="C00000"/>
                </a:solidFill>
              </a:rPr>
              <a:t>the Senate </a:t>
            </a:r>
            <a:r>
              <a:rPr lang="en-GB" dirty="0" smtClean="0"/>
              <a:t>(the upper house)</a:t>
            </a:r>
            <a:endParaRPr lang="cs-CZ" dirty="0" smtClean="0"/>
          </a:p>
          <a:p>
            <a:r>
              <a:rPr lang="en-GB" dirty="0" smtClean="0">
                <a:solidFill>
                  <a:schemeClr val="accent1"/>
                </a:solidFill>
              </a:rPr>
              <a:t>the Chamber of Deputies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200 </a:t>
            </a:r>
            <a:r>
              <a:rPr lang="en-GB" dirty="0" smtClean="0">
                <a:solidFill>
                  <a:schemeClr val="tx1"/>
                </a:solidFill>
              </a:rPr>
              <a:t>members,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elected for 4 year </a:t>
            </a:r>
            <a:r>
              <a:rPr lang="cs-CZ" dirty="0" smtClean="0">
                <a:solidFill>
                  <a:schemeClr val="tx1"/>
                </a:solidFill>
              </a:rPr>
              <a:t>term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en-GB" dirty="0" smtClean="0">
                <a:solidFill>
                  <a:srgbClr val="C00000"/>
                </a:solidFill>
              </a:rPr>
              <a:t>the Senate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81 </a:t>
            </a:r>
            <a:r>
              <a:rPr lang="en-GB" dirty="0" smtClean="0">
                <a:solidFill>
                  <a:schemeClr val="tx1"/>
                </a:solidFill>
              </a:rPr>
              <a:t>members, elected for 6 year </a:t>
            </a:r>
            <a:r>
              <a:rPr lang="cs-CZ" dirty="0" smtClean="0">
                <a:solidFill>
                  <a:schemeClr val="tx1"/>
                </a:solidFill>
              </a:rPr>
              <a:t>term, </a:t>
            </a:r>
            <a:r>
              <a:rPr lang="en-GB" dirty="0" smtClean="0">
                <a:solidFill>
                  <a:schemeClr val="tx1"/>
                </a:solidFill>
              </a:rPr>
              <a:t>one third of the members is elected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every</a:t>
            </a:r>
            <a:r>
              <a:rPr lang="cs-CZ" dirty="0" smtClean="0">
                <a:solidFill>
                  <a:schemeClr val="tx1"/>
                </a:solidFill>
              </a:rPr>
              <a:t> 2 </a:t>
            </a:r>
            <a:r>
              <a:rPr lang="en-GB" dirty="0" smtClean="0">
                <a:solidFill>
                  <a:schemeClr val="tx1"/>
                </a:solidFill>
              </a:rPr>
              <a:t>years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Main</a:t>
            </a:r>
            <a:r>
              <a:rPr lang="cs-CZ" dirty="0" smtClean="0">
                <a:solidFill>
                  <a:schemeClr val="tx1"/>
                </a:solidFill>
              </a:rPr>
              <a:t> d</a:t>
            </a:r>
            <a:r>
              <a:rPr lang="en-GB" dirty="0" err="1" smtClean="0">
                <a:solidFill>
                  <a:schemeClr val="tx1"/>
                </a:solidFill>
              </a:rPr>
              <a:t>uty</a:t>
            </a:r>
            <a:r>
              <a:rPr lang="en-GB" dirty="0" smtClean="0">
                <a:solidFill>
                  <a:schemeClr val="tx1"/>
                </a:solidFill>
              </a:rPr>
              <a:t> of: making laws, passing laws, ratifying national treaties, deciding on sending troops abroad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en-GB" b="1" noProof="0" dirty="0" smtClean="0">
                <a:solidFill>
                  <a:schemeClr val="tx1"/>
                </a:solidFill>
              </a:rPr>
              <a:t>Executive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en-GB" b="1" dirty="0" smtClean="0"/>
              <a:t>The President </a:t>
            </a:r>
            <a:r>
              <a:rPr lang="cs-CZ" dirty="0" err="1" smtClean="0"/>
              <a:t>used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en-GB" dirty="0" smtClean="0"/>
              <a:t> elected by the Chamber of Deputies </a:t>
            </a:r>
            <a:r>
              <a:rPr lang="cs-CZ" dirty="0" smtClean="0"/>
              <a:t>x </a:t>
            </a:r>
            <a:r>
              <a:rPr lang="en-GB" dirty="0" smtClean="0"/>
              <a:t>the president will be elected by the citizens of the CR in January </a:t>
            </a:r>
            <a:r>
              <a:rPr lang="cs-CZ" dirty="0" smtClean="0"/>
              <a:t>2013 (</a:t>
            </a:r>
            <a:r>
              <a:rPr lang="en-GB" dirty="0" smtClean="0"/>
              <a:t>direct election)</a:t>
            </a:r>
          </a:p>
          <a:p>
            <a:r>
              <a:rPr lang="en-GB" dirty="0" smtClean="0"/>
              <a:t>5-year term</a:t>
            </a:r>
            <a:r>
              <a:rPr lang="cs-CZ" dirty="0" smtClean="0"/>
              <a:t>, </a:t>
            </a:r>
            <a:r>
              <a:rPr lang="en-GB" dirty="0" smtClean="0"/>
              <a:t>only two successive terms in a row</a:t>
            </a:r>
            <a:endParaRPr lang="cs-CZ" dirty="0" smtClean="0"/>
          </a:p>
          <a:p>
            <a:r>
              <a:rPr lang="en-GB" u="sng" dirty="0" smtClean="0"/>
              <a:t>Main duties</a:t>
            </a:r>
            <a:r>
              <a:rPr lang="en-GB" dirty="0" smtClean="0"/>
              <a:t>: represent</a:t>
            </a:r>
            <a:r>
              <a:rPr lang="cs-CZ" dirty="0" smtClean="0"/>
              <a:t>s</a:t>
            </a:r>
            <a:r>
              <a:rPr lang="en-GB" dirty="0" smtClean="0"/>
              <a:t> the CR abroad, concludes foreign treaties</a:t>
            </a:r>
            <a:r>
              <a:rPr lang="cs-CZ" dirty="0" smtClean="0"/>
              <a:t>, </a:t>
            </a:r>
            <a:r>
              <a:rPr lang="en-GB" dirty="0" smtClean="0"/>
              <a:t>commander-in-chief of the army</a:t>
            </a:r>
          </a:p>
          <a:p>
            <a:r>
              <a:rPr lang="en-GB" u="sng" dirty="0" smtClean="0"/>
              <a:t>Other duties</a:t>
            </a:r>
            <a:r>
              <a:rPr lang="en-GB" dirty="0" smtClean="0"/>
              <a:t>: appoints all judges, generals of the army, ambassadors, the Prime Minister </a:t>
            </a:r>
            <a:r>
              <a:rPr lang="cs-CZ" dirty="0" smtClean="0"/>
              <a:t>(on his </a:t>
            </a:r>
            <a:r>
              <a:rPr lang="en-GB" dirty="0" smtClean="0"/>
              <a:t>advice he appoints the members of the Cabinet</a:t>
            </a:r>
            <a:r>
              <a:rPr lang="cs-CZ" dirty="0" smtClean="0"/>
              <a:t>), </a:t>
            </a:r>
            <a:r>
              <a:rPr lang="en-GB" dirty="0" smtClean="0"/>
              <a:t>calls general elections</a:t>
            </a:r>
            <a:endParaRPr lang="cs-CZ" dirty="0" smtClean="0"/>
          </a:p>
          <a:p>
            <a:r>
              <a:rPr lang="cs-CZ" u="sng" dirty="0" smtClean="0"/>
              <a:t>President: </a:t>
            </a:r>
            <a:r>
              <a:rPr lang="en-GB" u="sng" dirty="0" smtClean="0"/>
              <a:t>Powers</a:t>
            </a:r>
            <a:r>
              <a:rPr lang="en-GB" dirty="0" smtClean="0"/>
              <a:t>: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en-GB" dirty="0" err="1" smtClean="0"/>
              <a:t>eto</a:t>
            </a:r>
            <a:r>
              <a:rPr lang="en-GB" dirty="0" smtClean="0"/>
              <a:t> –not signing a bill within 15 days and returning it to the Parliament </a:t>
            </a:r>
          </a:p>
          <a:p>
            <a:r>
              <a:rPr lang="en-GB" dirty="0" smtClean="0"/>
              <a:t>To grant a pardon to a convicted person or declare an amnesty </a:t>
            </a:r>
            <a:endParaRPr lang="cs-CZ" dirty="0" smtClean="0"/>
          </a:p>
          <a:p>
            <a:r>
              <a:rPr lang="en-GB" b="1" noProof="0" dirty="0" smtClean="0"/>
              <a:t>Government</a:t>
            </a:r>
            <a:r>
              <a:rPr lang="cs-CZ" dirty="0" smtClean="0"/>
              <a:t>: </a:t>
            </a:r>
            <a:r>
              <a:rPr lang="en-GB" dirty="0" smtClean="0"/>
              <a:t>The G. consists of/is composed of the Premier, vice-premiers, the ministers  </a:t>
            </a:r>
            <a:endParaRPr lang="cs-CZ" dirty="0" smtClean="0"/>
          </a:p>
          <a:p>
            <a:r>
              <a:rPr lang="en-GB" dirty="0" smtClean="0"/>
              <a:t>The hierarchy of executive branch – down to local authorities (the smallest unit = the municipality, the head of municipal authorities = the mayor)</a:t>
            </a:r>
          </a:p>
          <a:p>
            <a:r>
              <a:rPr lang="en-GB" dirty="0" smtClean="0"/>
              <a:t>The ministries: headed by ministers that enforce laws </a:t>
            </a:r>
          </a:p>
          <a:p>
            <a:r>
              <a:rPr lang="en-GB" dirty="0" smtClean="0"/>
              <a:t>Ministries: Foreign Affairs, Finance, Agriculture, Transport, Education </a:t>
            </a:r>
            <a:r>
              <a:rPr lang="en-GB" dirty="0" err="1" smtClean="0"/>
              <a:t>etc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en-GB" b="1" noProof="0" dirty="0" smtClean="0"/>
              <a:t>Judicial:</a:t>
            </a:r>
            <a:r>
              <a:rPr lang="cs-CZ" baseline="0" dirty="0" smtClean="0"/>
              <a:t> </a:t>
            </a:r>
            <a:r>
              <a:rPr lang="en-GB" dirty="0" smtClean="0"/>
              <a:t>The highest court of appeal – the Supreme Court </a:t>
            </a:r>
          </a:p>
          <a:p>
            <a:r>
              <a:rPr lang="en-GB" dirty="0" smtClean="0"/>
              <a:t>Judicial power – divided into a </a:t>
            </a:r>
            <a:r>
              <a:rPr lang="en-GB" dirty="0" err="1" smtClean="0"/>
              <a:t>syst</a:t>
            </a:r>
            <a:r>
              <a:rPr lang="cs-CZ" dirty="0" smtClean="0"/>
              <a:t>e</a:t>
            </a:r>
            <a:r>
              <a:rPr lang="en-GB" dirty="0" smtClean="0"/>
              <a:t>m of courts </a:t>
            </a:r>
          </a:p>
          <a:p>
            <a:r>
              <a:rPr lang="en-GB" dirty="0" smtClean="0"/>
              <a:t>The judges are appointed for unlimited terms by the President </a:t>
            </a:r>
          </a:p>
          <a:p>
            <a:endParaRPr lang="en-GB" dirty="0" smtClean="0"/>
          </a:p>
          <a:p>
            <a:r>
              <a:rPr lang="en-GB" b="1" noProof="0" dirty="0" smtClean="0">
                <a:solidFill>
                  <a:schemeClr val="tx1"/>
                </a:solidFill>
              </a:rPr>
              <a:t>Bills</a:t>
            </a:r>
            <a:r>
              <a:rPr lang="en-GB" noProof="0" dirty="0" smtClean="0">
                <a:solidFill>
                  <a:schemeClr val="tx1"/>
                </a:solidFill>
              </a:rPr>
              <a:t>: </a:t>
            </a:r>
            <a:r>
              <a:rPr lang="cs-CZ" dirty="0" smtClean="0"/>
              <a:t>A </a:t>
            </a:r>
            <a:r>
              <a:rPr lang="en-GB" dirty="0" smtClean="0"/>
              <a:t>new bill can be proposed by: a deputy, a group of deputies, the Senate, the Government, the local authorities </a:t>
            </a:r>
          </a:p>
          <a:p>
            <a:r>
              <a:rPr lang="en-GB" dirty="0" smtClean="0"/>
              <a:t>The bill first go to the Chamber of Deputies – voted </a:t>
            </a:r>
            <a:r>
              <a:rPr lang="cs-CZ" dirty="0" smtClean="0"/>
              <a:t>on </a:t>
            </a:r>
            <a:r>
              <a:rPr lang="en-GB" dirty="0" smtClean="0"/>
              <a:t>– passed – submitted to the Senate – voted</a:t>
            </a:r>
            <a:r>
              <a:rPr lang="cs-CZ" dirty="0" smtClean="0"/>
              <a:t> on</a:t>
            </a:r>
            <a:r>
              <a:rPr lang="en-GB" dirty="0" smtClean="0"/>
              <a:t> – passed – approved by Government – signed by the Head of the Chamber of Deputies, the Prime Minister and the President 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D6159E-4489-4D4B-98C0-661E72D0A19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180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637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558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000"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hangingPunct="1"/>
            <a:r>
              <a:rPr lang="cs-CZ" sz="1000"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016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26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43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069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034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910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963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133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029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13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DFDC3297-1364-43D6-B47C-C18F05E3C232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27344947-1C84-4074-8693-E94E4AA02C6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034" name="TextovéPole 10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aclav_Klaus_headshot.jpg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Political </a:t>
            </a:r>
            <a:r>
              <a:rPr lang="en-GB" dirty="0" err="1" smtClean="0"/>
              <a:t>syst</a:t>
            </a:r>
            <a:r>
              <a:rPr lang="cs-CZ" dirty="0" smtClean="0"/>
              <a:t>e</a:t>
            </a:r>
            <a:r>
              <a:rPr lang="en-GB" dirty="0" smtClean="0"/>
              <a:t>m: Government 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Zuzana Hnátová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899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Kód Dumu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: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VY_32_INOVACE_1.AJ.02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 projektu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 CZ.1.07/1.5.00/34.0114</a:t>
            </a: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Vytvořeno: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říjen 2012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3. ročník  a 4. 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čtyřleté gymnázium (RVP-G)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Septima a Oktáva - osmileté gymnázium (RVP-G)</a:t>
            </a:r>
          </a:p>
          <a:p>
            <a:pPr marL="0" lvl="0" indent="0">
              <a:buNone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: Jazyk a jazyková komunikace</a:t>
            </a:r>
          </a:p>
          <a:p>
            <a:pPr marL="0" lvl="0" indent="0">
              <a:buNone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obor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Anglický jazyk</a:t>
            </a: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Tematický okruh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z="1200" b="1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Czech Republic – </a:t>
            </a:r>
            <a:r>
              <a:rPr lang="en-GB" sz="1200" b="1" dirty="0" smtClean="0">
                <a:latin typeface="Times New Roman" pitchFamily="18" charset="0"/>
                <a:cs typeface="Times New Roman" pitchFamily="18" charset="0"/>
              </a:rPr>
              <a:t>Political </a:t>
            </a:r>
            <a:r>
              <a:rPr lang="en-GB" sz="1200" b="1" dirty="0" err="1" smtClean="0">
                <a:latin typeface="Times New Roman" pitchFamily="18" charset="0"/>
                <a:cs typeface="Times New Roman" pitchFamily="18" charset="0"/>
              </a:rPr>
              <a:t>syst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en-GB" sz="1200" b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en-GB" sz="1200" b="1" dirty="0" smtClean="0">
                <a:latin typeface="Times New Roman" pitchFamily="18" charset="0"/>
                <a:cs typeface="Times New Roman" pitchFamily="18" charset="0"/>
              </a:rPr>
              <a:t>: government </a:t>
            </a:r>
            <a:endParaRPr lang="en-GB" sz="12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Tento materiál byl vytvořen jako téma pro maturitní okruh: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Česká republika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na Gymnáziu a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JŠ Svitavy přibližně na jednu, popřípadě více vyučovacích hodin (pro výklad i opakování –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shrnutí učiva). Obsahuje jednak přehled faktografických údajů, tak i anglickou ustálenou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terminologii, doplněné o interaktivní cvičení: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kvíz, otázky, rozhovory, videa, poslech….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Je primárně zaměřen na dva poslední ročníky gymnázia, i přesto se dá využít i v nižších ročnících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osmiletého i čtyřletého studia vcelku nebo jeho jednotlivé části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Pomůcky: interaktivní tabule,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učebnice, handout</a:t>
            </a: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53675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 </a:t>
            </a:r>
          </a:p>
          <a:p>
            <a:r>
              <a:rPr lang="en-GB" dirty="0" smtClean="0"/>
              <a:t>Government and its 3 branches </a:t>
            </a:r>
            <a:endParaRPr lang="cs-CZ" dirty="0" smtClean="0"/>
          </a:p>
          <a:p>
            <a:r>
              <a:rPr lang="en-GB" dirty="0" smtClean="0"/>
              <a:t>Executive – the Government and the </a:t>
            </a:r>
            <a:r>
              <a:rPr lang="cs-CZ" dirty="0" smtClean="0"/>
              <a:t>President </a:t>
            </a:r>
          </a:p>
          <a:p>
            <a:r>
              <a:rPr lang="en-GB" dirty="0" smtClean="0"/>
              <a:t>Legislature</a:t>
            </a:r>
            <a:r>
              <a:rPr lang="cs-CZ" dirty="0" smtClean="0"/>
              <a:t> - </a:t>
            </a:r>
            <a:r>
              <a:rPr lang="en-GB" dirty="0" smtClean="0"/>
              <a:t>The Parliament </a:t>
            </a:r>
            <a:endParaRPr lang="cs-CZ" dirty="0" smtClean="0"/>
          </a:p>
          <a:p>
            <a:r>
              <a:rPr lang="en-GB" dirty="0" smtClean="0"/>
              <a:t>Judiciary – courts </a:t>
            </a:r>
          </a:p>
          <a:p>
            <a:r>
              <a:rPr lang="en-GB" dirty="0" smtClean="0"/>
              <a:t>Elections </a:t>
            </a:r>
          </a:p>
          <a:p>
            <a:r>
              <a:rPr lang="en-GB" dirty="0" smtClean="0"/>
              <a:t>Political Parties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709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r>
              <a:rPr lang="cs-CZ" dirty="0" smtClean="0"/>
              <a:t>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CR is a sovereign, democratic and united state </a:t>
            </a:r>
          </a:p>
          <a:p>
            <a:r>
              <a:rPr lang="en-GB" dirty="0" smtClean="0"/>
              <a:t>The CR adopted a new constitution – it created a parliamentary democracy </a:t>
            </a:r>
            <a:r>
              <a:rPr lang="cs-CZ" dirty="0" smtClean="0"/>
              <a:t>in 1993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16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Government and its 3 branches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legislative branch = the Parliament </a:t>
            </a:r>
          </a:p>
          <a:p>
            <a:r>
              <a:rPr lang="en-GB" dirty="0" smtClean="0"/>
              <a:t>The executive branch = the President and the Government </a:t>
            </a:r>
          </a:p>
          <a:p>
            <a:r>
              <a:rPr lang="en-GB" dirty="0" smtClean="0"/>
              <a:t>The judicial branch = the Supreme Court, different courts on different levels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15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Legislative – the Parliament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Consists of 2 chambers: </a:t>
            </a:r>
            <a:r>
              <a:rPr lang="en-GB" dirty="0" smtClean="0">
                <a:solidFill>
                  <a:schemeClr val="accent1"/>
                </a:solidFill>
              </a:rPr>
              <a:t>the Chamber of Deputies </a:t>
            </a:r>
            <a:r>
              <a:rPr lang="en-GB" dirty="0" smtClean="0"/>
              <a:t>(the lower house) and </a:t>
            </a:r>
            <a:r>
              <a:rPr lang="en-GB" dirty="0" smtClean="0">
                <a:solidFill>
                  <a:srgbClr val="C00000"/>
                </a:solidFill>
              </a:rPr>
              <a:t>the Senate </a:t>
            </a:r>
            <a:r>
              <a:rPr lang="en-GB" dirty="0" smtClean="0"/>
              <a:t>(the upper house)</a:t>
            </a:r>
            <a:endParaRPr lang="cs-CZ" dirty="0" smtClean="0"/>
          </a:p>
          <a:p>
            <a:r>
              <a:rPr lang="en-GB" dirty="0">
                <a:solidFill>
                  <a:schemeClr val="accent1"/>
                </a:solidFill>
              </a:rPr>
              <a:t>the Chamber of </a:t>
            </a:r>
            <a:r>
              <a:rPr lang="en-GB" dirty="0" smtClean="0">
                <a:solidFill>
                  <a:schemeClr val="accent1"/>
                </a:solidFill>
              </a:rPr>
              <a:t>Deputies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200 </a:t>
            </a:r>
            <a:r>
              <a:rPr lang="en-GB" dirty="0" smtClean="0">
                <a:solidFill>
                  <a:schemeClr val="tx1"/>
                </a:solidFill>
              </a:rPr>
              <a:t>members,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elected for 4 year </a:t>
            </a:r>
            <a:r>
              <a:rPr lang="cs-CZ" dirty="0" smtClean="0">
                <a:solidFill>
                  <a:schemeClr val="tx1"/>
                </a:solidFill>
              </a:rPr>
              <a:t>term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en-GB" dirty="0" smtClean="0">
                <a:solidFill>
                  <a:srgbClr val="C00000"/>
                </a:solidFill>
              </a:rPr>
              <a:t>the Senate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81 </a:t>
            </a:r>
            <a:r>
              <a:rPr lang="en-GB" dirty="0" smtClean="0">
                <a:solidFill>
                  <a:schemeClr val="tx1"/>
                </a:solidFill>
              </a:rPr>
              <a:t>members, elected for 6 year </a:t>
            </a:r>
            <a:r>
              <a:rPr lang="cs-CZ" dirty="0" smtClean="0">
                <a:solidFill>
                  <a:schemeClr val="tx1"/>
                </a:solidFill>
              </a:rPr>
              <a:t>term, </a:t>
            </a:r>
            <a:r>
              <a:rPr lang="en-GB" dirty="0" smtClean="0">
                <a:solidFill>
                  <a:schemeClr val="tx1"/>
                </a:solidFill>
              </a:rPr>
              <a:t>one third of the members is elected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every</a:t>
            </a:r>
            <a:r>
              <a:rPr lang="cs-CZ" dirty="0" smtClean="0">
                <a:solidFill>
                  <a:schemeClr val="tx1"/>
                </a:solidFill>
              </a:rPr>
              <a:t> 2 </a:t>
            </a:r>
            <a:r>
              <a:rPr lang="en-GB" dirty="0" smtClean="0">
                <a:solidFill>
                  <a:schemeClr val="tx1"/>
                </a:solidFill>
              </a:rPr>
              <a:t>years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rgbClr val="C00000"/>
                </a:solidFill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Main</a:t>
            </a:r>
            <a:r>
              <a:rPr lang="cs-CZ" dirty="0" smtClean="0">
                <a:solidFill>
                  <a:schemeClr val="tx1"/>
                </a:solidFill>
              </a:rPr>
              <a:t> d</a:t>
            </a:r>
            <a:r>
              <a:rPr lang="en-GB" dirty="0" err="1" smtClean="0">
                <a:solidFill>
                  <a:schemeClr val="tx1"/>
                </a:solidFill>
              </a:rPr>
              <a:t>uty</a:t>
            </a:r>
            <a:r>
              <a:rPr lang="en-GB" dirty="0" smtClean="0">
                <a:solidFill>
                  <a:schemeClr val="tx1"/>
                </a:solidFill>
              </a:rPr>
              <a:t> of: making laws, passing laws, ratifying national treaties, deciding on sending troops abroad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373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Approving bills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en-GB" dirty="0" smtClean="0"/>
              <a:t>new bill can be proposed by: a deputy, a group of deputies, the Senate, the Government, the local authorities </a:t>
            </a:r>
          </a:p>
          <a:p>
            <a:r>
              <a:rPr lang="en-GB" dirty="0" smtClean="0"/>
              <a:t>The bill first go to the Chamber of Deputies – voted </a:t>
            </a:r>
            <a:r>
              <a:rPr lang="cs-CZ" dirty="0" smtClean="0"/>
              <a:t>on </a:t>
            </a:r>
            <a:r>
              <a:rPr lang="en-GB" dirty="0" smtClean="0"/>
              <a:t>– passed – submitted to the Senate – voted</a:t>
            </a:r>
            <a:r>
              <a:rPr lang="cs-CZ" dirty="0" smtClean="0"/>
              <a:t> on</a:t>
            </a:r>
            <a:r>
              <a:rPr lang="en-GB" dirty="0" smtClean="0"/>
              <a:t> – passed – approved by Government – signed by the Head of the Chamber of Deputies, the Prime Minister and the President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21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Executive – the President </a:t>
            </a:r>
            <a:r>
              <a:rPr lang="cs-CZ" dirty="0" smtClean="0"/>
              <a:t>1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President </a:t>
            </a:r>
            <a:r>
              <a:rPr lang="cs-CZ" dirty="0" err="1" smtClean="0"/>
              <a:t>used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en-GB" dirty="0" smtClean="0"/>
              <a:t> elected by the Chamber of Deputies </a:t>
            </a:r>
            <a:r>
              <a:rPr lang="cs-CZ" dirty="0" smtClean="0"/>
              <a:t>x </a:t>
            </a:r>
            <a:r>
              <a:rPr lang="en-GB" dirty="0" smtClean="0"/>
              <a:t>the president will be elected by the citizens of the CR in January </a:t>
            </a:r>
            <a:r>
              <a:rPr lang="cs-CZ" dirty="0" smtClean="0"/>
              <a:t>2013 (</a:t>
            </a:r>
            <a:r>
              <a:rPr lang="en-GB" dirty="0" smtClean="0"/>
              <a:t>direct election)</a:t>
            </a:r>
          </a:p>
          <a:p>
            <a:r>
              <a:rPr lang="en-GB" dirty="0" smtClean="0"/>
              <a:t>5-year term</a:t>
            </a:r>
            <a:r>
              <a:rPr lang="cs-CZ" dirty="0" smtClean="0"/>
              <a:t>, </a:t>
            </a:r>
            <a:r>
              <a:rPr lang="en-GB" dirty="0" smtClean="0"/>
              <a:t>only two successive terms in a row</a:t>
            </a:r>
            <a:endParaRPr lang="cs-CZ" dirty="0" smtClean="0"/>
          </a:p>
          <a:p>
            <a:r>
              <a:rPr lang="en-GB" u="sng" dirty="0" smtClean="0"/>
              <a:t>Main duties</a:t>
            </a:r>
            <a:r>
              <a:rPr lang="en-GB" dirty="0" smtClean="0"/>
              <a:t>: represent</a:t>
            </a:r>
            <a:r>
              <a:rPr lang="cs-CZ" dirty="0" smtClean="0"/>
              <a:t>s</a:t>
            </a:r>
            <a:r>
              <a:rPr lang="en-GB" dirty="0" smtClean="0"/>
              <a:t> the CR abroad, concludes foreign treaties</a:t>
            </a:r>
            <a:r>
              <a:rPr lang="cs-CZ" dirty="0" smtClean="0"/>
              <a:t>, </a:t>
            </a:r>
            <a:r>
              <a:rPr lang="en-GB" dirty="0" smtClean="0"/>
              <a:t>commander-in-chief of the army</a:t>
            </a:r>
          </a:p>
          <a:p>
            <a:r>
              <a:rPr lang="en-GB" u="sng" dirty="0" smtClean="0"/>
              <a:t>Other duties</a:t>
            </a:r>
            <a:r>
              <a:rPr lang="en-GB" dirty="0" smtClean="0"/>
              <a:t>: appoints all judges, generals of the army, ambassadors, the Prime Minister </a:t>
            </a:r>
            <a:r>
              <a:rPr lang="cs-CZ" dirty="0" smtClean="0"/>
              <a:t>(on his </a:t>
            </a:r>
            <a:r>
              <a:rPr lang="en-GB" dirty="0" smtClean="0"/>
              <a:t>advice he appoints the members of the Cabinet</a:t>
            </a:r>
            <a:r>
              <a:rPr lang="cs-CZ" dirty="0" smtClean="0"/>
              <a:t>), </a:t>
            </a:r>
            <a:r>
              <a:rPr lang="en-GB" dirty="0" smtClean="0"/>
              <a:t>calls general elections</a:t>
            </a:r>
          </a:p>
          <a:p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7194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Executive – the </a:t>
            </a:r>
            <a:r>
              <a:rPr lang="en-GB" dirty="0" smtClean="0"/>
              <a:t>President</a:t>
            </a:r>
            <a:r>
              <a:rPr lang="cs-CZ" dirty="0" smtClean="0"/>
              <a:t> 2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</a:t>
            </a:r>
            <a:r>
              <a:rPr lang="cs-CZ" dirty="0" smtClean="0"/>
              <a:t> President </a:t>
            </a:r>
            <a:endParaRPr lang="en-GB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The current President </a:t>
            </a:r>
            <a:r>
              <a:rPr lang="cs-CZ" dirty="0" smtClean="0"/>
              <a:t>– Václav Klaus</a:t>
            </a:r>
            <a:endParaRPr lang="en-GB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u="sng" dirty="0"/>
              <a:t>Powers</a:t>
            </a:r>
            <a:r>
              <a:rPr lang="en-GB" dirty="0"/>
              <a:t>:</a:t>
            </a:r>
            <a:endParaRPr lang="cs-CZ" dirty="0"/>
          </a:p>
          <a:p>
            <a:r>
              <a:rPr lang="cs-CZ" dirty="0"/>
              <a:t>v</a:t>
            </a:r>
            <a:r>
              <a:rPr lang="en-GB" dirty="0" err="1"/>
              <a:t>eto</a:t>
            </a:r>
            <a:r>
              <a:rPr lang="en-GB" dirty="0"/>
              <a:t> –not signing a bill within 15 days and returning it to the Parliament </a:t>
            </a:r>
          </a:p>
          <a:p>
            <a:r>
              <a:rPr lang="en-GB" dirty="0"/>
              <a:t>To grant a pardon to a convicted person or declare an amnesty </a:t>
            </a:r>
          </a:p>
          <a:p>
            <a:endParaRPr lang="en-GB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926143"/>
            <a:ext cx="2825461" cy="4177299"/>
          </a:xfrm>
        </p:spPr>
      </p:pic>
      <p:sp>
        <p:nvSpPr>
          <p:cNvPr id="8" name="TextovéPole 7"/>
          <p:cNvSpPr txBox="1"/>
          <p:nvPr/>
        </p:nvSpPr>
        <p:spPr>
          <a:xfrm>
            <a:off x="4427984" y="18448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216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Executive – the </a:t>
            </a:r>
            <a:r>
              <a:rPr lang="en-GB" dirty="0" smtClean="0"/>
              <a:t>Government</a:t>
            </a:r>
            <a:r>
              <a:rPr lang="cs-CZ" dirty="0" smtClean="0"/>
              <a:t>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G. consists of/is composed of the Premier, vice-premiers, the ministers  </a:t>
            </a:r>
            <a:endParaRPr lang="cs-CZ" dirty="0" smtClean="0"/>
          </a:p>
          <a:p>
            <a:r>
              <a:rPr lang="en-GB" dirty="0" smtClean="0"/>
              <a:t>The hierarchy of executive branch – down to local authorities (the smallest unit = the municipality, the head of municipal authorities = the mayor)</a:t>
            </a:r>
          </a:p>
          <a:p>
            <a:r>
              <a:rPr lang="en-GB" dirty="0" smtClean="0"/>
              <a:t>The ministries: headed by ministers that enforce laws </a:t>
            </a:r>
          </a:p>
          <a:p>
            <a:r>
              <a:rPr lang="en-GB" dirty="0" smtClean="0"/>
              <a:t>Ministries: Foreign Affairs, Finance, Agriculture, Transport, Education </a:t>
            </a:r>
            <a:r>
              <a:rPr lang="en-GB" dirty="0" err="1" smtClean="0"/>
              <a:t>etc</a:t>
            </a:r>
            <a:r>
              <a:rPr lang="cs-CZ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6337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Judicial - courts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highest court of appeal – the Supreme Court </a:t>
            </a:r>
          </a:p>
          <a:p>
            <a:r>
              <a:rPr lang="en-GB" dirty="0" smtClean="0"/>
              <a:t>Judicial power – divided into a </a:t>
            </a:r>
            <a:r>
              <a:rPr lang="en-GB" dirty="0" err="1" smtClean="0"/>
              <a:t>syst</a:t>
            </a:r>
            <a:r>
              <a:rPr lang="cs-CZ" dirty="0" smtClean="0"/>
              <a:t>e</a:t>
            </a:r>
            <a:r>
              <a:rPr lang="en-GB" dirty="0" smtClean="0"/>
              <a:t>m of courts </a:t>
            </a:r>
          </a:p>
          <a:p>
            <a:r>
              <a:rPr lang="en-GB" dirty="0" smtClean="0"/>
              <a:t>The judges are appointed for unlimited terms by the President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69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Elections</a:t>
            </a:r>
            <a:endParaRPr lang="en-GB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700808"/>
            <a:ext cx="4281583" cy="3909556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All citizens over 18 are eligible to vote </a:t>
            </a:r>
          </a:p>
          <a:p>
            <a:r>
              <a:rPr lang="en-GB" dirty="0" smtClean="0"/>
              <a:t>Citizens can choose from a huge variety of political parties 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119675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7603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 Parties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largest parties are: the centre-left Czech Social Democratic Party (ČSSD) and the centre-right Civic Democratic Party (ODS)</a:t>
            </a:r>
          </a:p>
          <a:p>
            <a:r>
              <a:rPr lang="en-GB" dirty="0" smtClean="0"/>
              <a:t>Other parties: the Communist Party of Bohemia and Moravia (KSČM), Public Affairs (VV), TOP 09 (Tradition, Responsibility and Prosperity)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586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the Czech government consist of? </a:t>
            </a:r>
            <a:endParaRPr lang="cs-CZ" dirty="0" smtClean="0"/>
          </a:p>
          <a:p>
            <a:r>
              <a:rPr lang="en-GB" dirty="0" smtClean="0"/>
              <a:t>Describe each branch in detail </a:t>
            </a:r>
          </a:p>
          <a:p>
            <a:r>
              <a:rPr lang="en-GB" dirty="0" smtClean="0"/>
              <a:t>How are the bills approved? </a:t>
            </a:r>
            <a:endParaRPr lang="cs-CZ" dirty="0" smtClean="0"/>
          </a:p>
          <a:p>
            <a:r>
              <a:rPr lang="en-GB" dirty="0" smtClean="0"/>
              <a:t>How would you describe the general election? </a:t>
            </a:r>
          </a:p>
          <a:p>
            <a:r>
              <a:rPr lang="en-GB" dirty="0" smtClean="0"/>
              <a:t>What political parties do you know?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399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seznam použité literatury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 smtClean="0">
                <a:latin typeface="Times New Roman" pitchFamily="18" charset="0"/>
                <a:cs typeface="Times New Roman" pitchFamily="18" charset="0"/>
              </a:rPr>
              <a:t>Pictures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NOVÁK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Petr. 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 [online]. [cit.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8.10.2012].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Dostupný na WWW: </a:t>
            </a:r>
            <a:r>
              <a:rPr lang="cs-CZ" sz="1200" u="sng" dirty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http://cs.wikipedia.org/wiki/Soubor:Vaclav_Klaus_headshot.jpg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ŠJŮ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Commons.wikimedia.org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[online].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cit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8.10.2012]. Dostupný na WWW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&lt; http://commons.wikimedia.org/wiki/File:Hlasovac%C3%AD_l%C3%ADstky,_sen%C3%A1tn%C3%AD_volby_2010,_obvod_22_-_Praha_10.jpg &gt;.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sz="1200" dirty="0" smtClean="0">
                <a:latin typeface="Times New Roman" pitchFamily="18" charset="0"/>
                <a:cs typeface="Times New Roman" pitchFamily="18" charset="0"/>
              </a:rPr>
              <a:t>Books</a:t>
            </a:r>
          </a:p>
          <a:p>
            <a:r>
              <a:rPr lang="cs-CZ" sz="1200" dirty="0"/>
              <a:t>AUTOR NEUVEDEN. </a:t>
            </a:r>
            <a:r>
              <a:rPr lang="cs-CZ" sz="1200" i="1" dirty="0"/>
              <a:t>Maturita </a:t>
            </a:r>
            <a:r>
              <a:rPr lang="cs-CZ" sz="1200" i="1" dirty="0" err="1"/>
              <a:t>Card</a:t>
            </a:r>
            <a:r>
              <a:rPr lang="cs-CZ" sz="1200" i="1" dirty="0"/>
              <a:t> 25: </a:t>
            </a:r>
            <a:r>
              <a:rPr lang="cs-CZ" sz="1200" i="1" dirty="0" err="1"/>
              <a:t>the</a:t>
            </a:r>
            <a:r>
              <a:rPr lang="cs-CZ" sz="1200" i="1" dirty="0"/>
              <a:t> Czech Republic</a:t>
            </a:r>
            <a:r>
              <a:rPr lang="cs-CZ" sz="1200" dirty="0"/>
              <a:t> [online]. [cit. 22.10.2012]. Dostupný na WWW: &lt;http://www.bridge-online.cz/maturita/</a:t>
            </a:r>
            <a:r>
              <a:rPr lang="cs-CZ" sz="1200" dirty="0" err="1"/>
              <a:t>maturitni</a:t>
            </a:r>
            <a:r>
              <a:rPr lang="cs-CZ" sz="1200" dirty="0"/>
              <a:t>-karty&gt;.</a:t>
            </a: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EL-HMOUDOVÁ.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Maturitní témata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Třebíč: Petra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2006, ISBN 978-80-86873-04-6.</a:t>
            </a:r>
          </a:p>
          <a:p>
            <a:r>
              <a:rPr lang="cs-CZ" sz="1200" dirty="0"/>
              <a:t>SMITH-DLOUHÁ a kol. </a:t>
            </a:r>
            <a:r>
              <a:rPr lang="cs-CZ" sz="1200" i="1" dirty="0"/>
              <a:t>Angličtina – otázky a odpovědi .. Nejen k maturitě</a:t>
            </a:r>
            <a:r>
              <a:rPr lang="cs-CZ" sz="1200" dirty="0"/>
              <a:t>. Dubicko: INFOA, 2008, ISBN 978-80-7240-489-6. </a:t>
            </a:r>
          </a:p>
          <a:p>
            <a:r>
              <a:rPr lang="cs-CZ" sz="1200" dirty="0"/>
              <a:t>AUTOR NEUVEDEN. </a:t>
            </a:r>
            <a:r>
              <a:rPr lang="cs-CZ" sz="1200" i="1" dirty="0" err="1"/>
              <a:t>The</a:t>
            </a:r>
            <a:r>
              <a:rPr lang="cs-CZ" sz="1200" i="1" dirty="0"/>
              <a:t> Czech Republic</a:t>
            </a:r>
            <a:r>
              <a:rPr lang="cs-CZ" sz="1200" dirty="0"/>
              <a:t> [online]. [cit. 22.10.2012]. Dostupný na WWW: &lt;http://skola.amoskadan.cz/</a:t>
            </a:r>
            <a:r>
              <a:rPr lang="cs-CZ" sz="1200" dirty="0" err="1"/>
              <a:t>s_aj</a:t>
            </a:r>
            <a:r>
              <a:rPr lang="cs-CZ" sz="1200" dirty="0"/>
              <a:t>/</a:t>
            </a:r>
            <a:r>
              <a:rPr lang="cs-CZ" sz="1200" dirty="0" err="1"/>
              <a:t>ajhtm</a:t>
            </a:r>
            <a:r>
              <a:rPr lang="cs-CZ" sz="1200" dirty="0"/>
              <a:t>/</a:t>
            </a:r>
            <a:r>
              <a:rPr lang="cs-CZ" sz="1200" dirty="0" err="1"/>
              <a:t>at</a:t>
            </a:r>
            <a:r>
              <a:rPr lang="cs-CZ" sz="1200" dirty="0"/>
              <a:t>/at24.htm&gt;. </a:t>
            </a:r>
          </a:p>
          <a:p>
            <a:pPr marL="0" indent="0"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890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142</TotalTime>
  <Words>1156</Words>
  <Application>Microsoft Office PowerPoint</Application>
  <PresentationFormat>Předvádění na obrazovce (4:3)</PresentationFormat>
  <Paragraphs>119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Motiv1</vt:lpstr>
      <vt:lpstr>Political system: Government </vt:lpstr>
      <vt:lpstr>Anotace </vt:lpstr>
      <vt:lpstr>Contents </vt:lpstr>
      <vt:lpstr>Introduction </vt:lpstr>
      <vt:lpstr>Government and its 3 branches </vt:lpstr>
      <vt:lpstr>Legislative – the Parliament </vt:lpstr>
      <vt:lpstr>Approving bills </vt:lpstr>
      <vt:lpstr>Executive – the President 1</vt:lpstr>
      <vt:lpstr>Executive – the President 2</vt:lpstr>
      <vt:lpstr>Executive – the Government </vt:lpstr>
      <vt:lpstr>Judicial - courts</vt:lpstr>
      <vt:lpstr>Elections</vt:lpstr>
      <vt:lpstr>Political Parties </vt:lpstr>
      <vt:lpstr>Questions </vt:lpstr>
      <vt:lpstr>Zdroje a seznam použité literatury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pc</dc:creator>
  <cp:lastModifiedBy>ht</cp:lastModifiedBy>
  <cp:revision>29</cp:revision>
  <dcterms:created xsi:type="dcterms:W3CDTF">2012-07-31T14:28:15Z</dcterms:created>
  <dcterms:modified xsi:type="dcterms:W3CDTF">2013-01-18T12:54:51Z</dcterms:modified>
</cp:coreProperties>
</file>