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7"/>
  </p:notesMasterIdLst>
  <p:sldIdLst>
    <p:sldId id="256" r:id="rId2"/>
    <p:sldId id="281" r:id="rId3"/>
    <p:sldId id="257" r:id="rId4"/>
    <p:sldId id="258" r:id="rId5"/>
    <p:sldId id="259" r:id="rId6"/>
    <p:sldId id="277" r:id="rId7"/>
    <p:sldId id="261" r:id="rId8"/>
    <p:sldId id="278" r:id="rId9"/>
    <p:sldId id="263" r:id="rId10"/>
    <p:sldId id="264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6" r:id="rId20"/>
    <p:sldId id="274" r:id="rId21"/>
    <p:sldId id="282" r:id="rId22"/>
    <p:sldId id="283" r:id="rId23"/>
    <p:sldId id="284" r:id="rId24"/>
    <p:sldId id="275" r:id="rId25"/>
    <p:sldId id="280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E7E676-C77C-437C-881D-FB319E370A99}" type="datetimeFigureOut">
              <a:rPr lang="cs-CZ" smtClean="0"/>
              <a:t>18.1.2013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7F07B38-9475-467F-88F3-7872C0D670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29529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8638" y="3267075"/>
            <a:ext cx="5761037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Obrázek 1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8638" y="3267075"/>
            <a:ext cx="5761037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/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6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BFFB06B-892E-419C-B564-9DB6459E7E2D}" type="datetimeFigureOut">
              <a:rPr lang="en-GB" smtClean="0"/>
              <a:t>18/01/2013</a:t>
            </a:fld>
            <a:endParaRPr lang="en-GB"/>
          </a:p>
        </p:txBody>
      </p:sp>
      <p:sp>
        <p:nvSpPr>
          <p:cNvPr id="7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8E898A04-E7B8-479E-8F63-18005C2EBD2B}" type="slidenum">
              <a:rPr lang="en-GB" smtClean="0"/>
              <a:t>‹#›</a:t>
            </a:fld>
            <a:endParaRPr lang="en-GB"/>
          </a:p>
        </p:txBody>
      </p:sp>
      <p:sp>
        <p:nvSpPr>
          <p:cNvPr id="8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850" y="6308725"/>
            <a:ext cx="5713413" cy="365125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46376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BFFB06B-892E-419C-B564-9DB6459E7E2D}" type="datetimeFigureOut">
              <a:rPr lang="en-GB" smtClean="0"/>
              <a:t>18/01/2013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8813" y="6356350"/>
            <a:ext cx="2627312" cy="365125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E898A04-E7B8-479E-8F63-18005C2EBD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65587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12"/>
          <p:cNvSpPr txBox="1">
            <a:spLocks noChangeArrowheads="1"/>
          </p:cNvSpPr>
          <p:nvPr/>
        </p:nvSpPr>
        <p:spPr bwMode="auto">
          <a:xfrm>
            <a:off x="714375" y="5715000"/>
            <a:ext cx="7672388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1000">
                <a:latin typeface="Bookman Old Style" pitchFamily="18" charset="0"/>
              </a:rPr>
              <a:t>Materiál je určen pro bezplatné používání pro potřeby výuky a vzdělávání na všech typech škol a školských zařízeních. </a:t>
            </a:r>
          </a:p>
          <a:p>
            <a:pPr algn="ctr" eaLnBrk="1" hangingPunct="1"/>
            <a:r>
              <a:rPr lang="cs-CZ" sz="1000">
                <a:latin typeface="Bookman Old Style" pitchFamily="18" charset="0"/>
              </a:rPr>
              <a:t>Jakékoliv další využití podléhá autorskému zákonu.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BFFB06B-892E-419C-B564-9DB6459E7E2D}" type="datetimeFigureOut">
              <a:rPr lang="en-GB" smtClean="0"/>
              <a:t>18/01/2013</a:t>
            </a:fld>
            <a:endParaRPr lang="en-GB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E898A04-E7B8-479E-8F63-18005C2EBD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20161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6"/>
          <p:cNvSpPr/>
          <p:nvPr/>
        </p:nvSpPr>
        <p:spPr>
          <a:xfrm>
            <a:off x="4495800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val 7"/>
          <p:cNvSpPr/>
          <p:nvPr/>
        </p:nvSpPr>
        <p:spPr>
          <a:xfrm>
            <a:off x="4695825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val 8"/>
          <p:cNvSpPr/>
          <p:nvPr/>
        </p:nvSpPr>
        <p:spPr>
          <a:xfrm>
            <a:off x="4297363" y="3924300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pic>
        <p:nvPicPr>
          <p:cNvPr id="7" name="Obrázek 1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BFFB06B-892E-419C-B564-9DB6459E7E2D}" type="datetimeFigureOut">
              <a:rPr lang="en-GB" smtClean="0"/>
              <a:t>18/01/2013</a:t>
            </a:fld>
            <a:endParaRPr lang="en-GB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E898A04-E7B8-479E-8F63-18005C2EBD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62267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fld id="{DBFFB06B-892E-419C-B564-9DB6459E7E2D}" type="datetimeFigureOut">
              <a:rPr lang="en-GB" smtClean="0"/>
              <a:t>18/01/2013</a:t>
            </a:fld>
            <a:endParaRPr lang="en-GB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fld id="{8E898A04-E7B8-479E-8F63-18005C2EBD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11437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8" name="Date Placeholder 6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fld id="{DBFFB06B-892E-419C-B564-9DB6459E7E2D}" type="datetimeFigureOut">
              <a:rPr lang="en-GB" smtClean="0"/>
              <a:t>18/01/2013</a:t>
            </a:fld>
            <a:endParaRPr lang="en-GB"/>
          </a:p>
        </p:txBody>
      </p:sp>
      <p:sp>
        <p:nvSpPr>
          <p:cNvPr id="9" name="Footer Placeholder 7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10" name="Slide Number Placeholder 8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fld id="{8E898A04-E7B8-479E-8F63-18005C2EBD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30690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BFFB06B-892E-419C-B564-9DB6459E7E2D}" type="datetimeFigureOut">
              <a:rPr lang="en-GB" smtClean="0"/>
              <a:t>18/01/2013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E898A04-E7B8-479E-8F63-18005C2EBD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0345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BFFB06B-892E-419C-B564-9DB6459E7E2D}" type="datetimeFigureOut">
              <a:rPr lang="en-GB" smtClean="0"/>
              <a:t>18/01/2013</a:t>
            </a:fld>
            <a:endParaRPr lang="en-GB"/>
          </a:p>
        </p:txBody>
      </p:sp>
      <p:sp>
        <p:nvSpPr>
          <p:cNvPr id="4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E898A04-E7B8-479E-8F63-18005C2EBD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29100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BFFB06B-892E-419C-B564-9DB6459E7E2D}" type="datetimeFigureOut">
              <a:rPr lang="en-GB" smtClean="0"/>
              <a:t>18/01/2013</a:t>
            </a:fld>
            <a:endParaRPr lang="en-GB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E898A04-E7B8-479E-8F63-18005C2EBD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79632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BFFB06B-892E-419C-B564-9DB6459E7E2D}" type="datetimeFigureOut">
              <a:rPr lang="en-GB" smtClean="0"/>
              <a:t>18/01/2013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E898A04-E7B8-479E-8F63-18005C2EBD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1430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BFFB06B-892E-419C-B564-9DB6459E7E2D}" type="datetimeFigureOut">
              <a:rPr lang="en-GB" smtClean="0"/>
              <a:t>18/01/2013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E898A04-E7B8-479E-8F63-18005C2EBD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413344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6325" y="5961063"/>
            <a:ext cx="2384425" cy="900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BFFB06B-892E-419C-B564-9DB6459E7E2D}" type="datetimeFigureOut">
              <a:rPr lang="en-GB" smtClean="0"/>
              <a:t>18/01/2013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E898A04-E7B8-479E-8F63-18005C2EBD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202948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7563" y="6215063"/>
            <a:ext cx="2786062" cy="60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BFFB06B-892E-419C-B564-9DB6459E7E2D}" type="datetimeFigureOut">
              <a:rPr lang="en-GB" smtClean="0"/>
              <a:t>18/01/2013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E898A04-E7B8-479E-8F63-18005C2EBD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67132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88"/>
            <a:ext cx="8229600" cy="83978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341438"/>
            <a:ext cx="8229600" cy="4784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2700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DBFFB06B-892E-419C-B564-9DB6459E7E2D}" type="datetimeFigureOut">
              <a:rPr lang="en-GB" smtClean="0"/>
              <a:t>18/01/2013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8813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925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8E898A04-E7B8-479E-8F63-18005C2EBD2B}" type="slidenum">
              <a:rPr lang="en-GB" smtClean="0"/>
              <a:t>‹#›</a:t>
            </a:fld>
            <a:endParaRPr lang="en-GB"/>
          </a:p>
        </p:txBody>
      </p:sp>
      <p:sp>
        <p:nvSpPr>
          <p:cNvPr id="7" name="Oval 6"/>
          <p:cNvSpPr/>
          <p:nvPr/>
        </p:nvSpPr>
        <p:spPr>
          <a:xfrm>
            <a:off x="8458200" y="6499225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569913" y="6499225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33" name="TextovéPole 9"/>
          <p:cNvSpPr txBox="1">
            <a:spLocks noChangeArrowheads="1"/>
          </p:cNvSpPr>
          <p:nvPr/>
        </p:nvSpPr>
        <p:spPr bwMode="auto">
          <a:xfrm>
            <a:off x="1355725" y="44450"/>
            <a:ext cx="6672263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140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</a:p>
        </p:txBody>
      </p:sp>
      <p:sp>
        <p:nvSpPr>
          <p:cNvPr id="1034" name="TextovéPole 10"/>
          <p:cNvSpPr txBox="1">
            <a:spLocks noChangeArrowheads="1"/>
          </p:cNvSpPr>
          <p:nvPr/>
        </p:nvSpPr>
        <p:spPr bwMode="auto">
          <a:xfrm>
            <a:off x="1355725" y="44450"/>
            <a:ext cx="6672263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140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iming>
    <p:tnLst>
      <p:par>
        <p:cTn id="1" dur="indefinite" restart="never" nodeType="tmRoot"/>
      </p:par>
    </p:tnLst>
  </p:timing>
  <p:txStyles>
    <p:titleStyle>
      <a:lvl1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  <a:lvl2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2pPr>
      <a:lvl3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3pPr>
      <a:lvl4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4pPr>
      <a:lvl5pPr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5pPr>
      <a:lvl6pPr marL="4572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6pPr>
      <a:lvl7pPr marL="9144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7pPr>
      <a:lvl8pPr marL="13716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8pPr>
      <a:lvl9pPr marL="1828800" algn="ctr" rtl="0" eaLnBrk="1" fontAlgn="base" hangingPunct="1">
        <a:lnSpc>
          <a:spcPts val="5800"/>
        </a:lnSpc>
        <a:spcBef>
          <a:spcPct val="0"/>
        </a:spcBef>
        <a:spcAft>
          <a:spcPct val="0"/>
        </a:spcAft>
        <a:defRPr sz="2800">
          <a:solidFill>
            <a:schemeClr val="tx2"/>
          </a:solidFill>
          <a:latin typeface="Bookman Old Style" pitchFamily="18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rgbClr val="182C4B"/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Courier New" pitchFamily="49" charset="0"/>
        <a:buChar char="o"/>
        <a:defRPr sz="2400" kern="1200">
          <a:solidFill>
            <a:srgbClr val="182C4B"/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rgbClr val="182C4B"/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Courier New" pitchFamily="49" charset="0"/>
        <a:buChar char="o"/>
        <a:defRPr sz="2400" kern="1200">
          <a:solidFill>
            <a:srgbClr val="182C4B"/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rgbClr val="182C4B"/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vCbRsGMb1fs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9.png"/><Relationship Id="rId4" Type="http://schemas.openxmlformats.org/officeDocument/2006/relationships/image" Target="../media/image10.pn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/index.php?title=File:Coat_of_arms_of_the_Czech_Republic.svg&amp;page=1" TargetMode="External"/><Relationship Id="rId2" Type="http://schemas.openxmlformats.org/officeDocument/2006/relationships/hyperlink" Target="http://commons.wikimedia.org/wiki/File:N%C3%A1m%C4%9Bst%C3%AD_Republiky_-_Tyl_-_hymna.jpg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://commons.wikimedia.org/wiki/File:Knedlo_zelo_vep%C5%99o_(3).jpg" TargetMode="External"/><Relationship Id="rId5" Type="http://schemas.openxmlformats.org/officeDocument/2006/relationships/hyperlink" Target="http://commons.wikimedia.org/wiki/File:Poln%C3%AD_Chr%C4%8Dice,_Lime_Tree.jpg" TargetMode="External"/><Relationship Id="rId4" Type="http://schemas.openxmlformats.org/officeDocument/2006/relationships/hyperlink" Target="http://commons.wikimedia.org/wiki/File:Flag_of_the_Czech_Republic.svg" TargetMode="Externa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National symbols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Mgr. Zuzana Hnátová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7994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>
              <a:buNone/>
            </a:pPr>
            <a:r>
              <a:rPr lang="cs-CZ" dirty="0"/>
              <a:t>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Kód Dumu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:  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VY_32_INOVACE_1.AJ.03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Číslo projektu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:  CZ.1.07/1.5.00/34.0114</a:t>
            </a:r>
          </a:p>
          <a:p>
            <a:pPr lvl="0"/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Vytvořeno: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říjen 2012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Ročník: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   3. ročník  a 4. ročník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- čtyřleté gymnázium (RVP-G)</a:t>
            </a:r>
          </a:p>
          <a:p>
            <a:pPr lvl="0"/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                               Septima a Oktáva - osmileté gymnázium (RVP-G)</a:t>
            </a:r>
          </a:p>
          <a:p>
            <a:pPr marL="0" lvl="0" indent="0">
              <a:buNone/>
            </a:pP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      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Vzdělávací oblast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: Jazyk a jazyková komunikace</a:t>
            </a:r>
          </a:p>
          <a:p>
            <a:pPr marL="0" lvl="0" indent="0">
              <a:buNone/>
            </a:pP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      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Vzdělávací obor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: Anglický jazyk</a:t>
            </a:r>
          </a:p>
          <a:p>
            <a:pPr lvl="0"/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Tematický okruh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:  </a:t>
            </a:r>
            <a:r>
              <a:rPr lang="cs-CZ" sz="1200" b="1" dirty="0" err="1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 Czech Republic – </a:t>
            </a:r>
            <a:r>
              <a:rPr lang="en-GB" sz="1200" b="1" dirty="0" err="1" smtClean="0">
                <a:latin typeface="Times New Roman" pitchFamily="18" charset="0"/>
                <a:cs typeface="Times New Roman" pitchFamily="18" charset="0"/>
              </a:rPr>
              <a:t>Nationsl</a:t>
            </a:r>
            <a:r>
              <a:rPr lang="en-GB" sz="1200" b="1" dirty="0" smtClean="0">
                <a:latin typeface="Times New Roman" pitchFamily="18" charset="0"/>
                <a:cs typeface="Times New Roman" pitchFamily="18" charset="0"/>
              </a:rPr>
              <a:t> symbols </a:t>
            </a:r>
            <a:endParaRPr lang="en-GB" sz="1200" dirty="0" smtClean="0"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Anotace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: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          Tento materiál byl vytvořen jako téma pro maturitní okruh: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Česká republika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na Gymnáziu a </a:t>
            </a:r>
          </a:p>
          <a:p>
            <a:pPr lvl="0"/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          JŠ Svitavy přibližně na jednu, popřípadě více vyučovacích hodin (pro výklad i opakování – </a:t>
            </a:r>
          </a:p>
          <a:p>
            <a:pPr lvl="0"/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         shrnutí učiva). Obsahuje jednak přehled faktografických údajů, tak i anglickou ustálenou </a:t>
            </a:r>
          </a:p>
          <a:p>
            <a:pPr lvl="0"/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         terminologii, doplněné o interaktivní cvičení: 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kvíz  - identifikace a popis obrázků, </a:t>
            </a:r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otázky, 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 poslech</a:t>
            </a: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         Je primárně zaměřen na dva poslední ročníky gymnázia, i přesto se dá využít i v nižších ročnících </a:t>
            </a:r>
          </a:p>
          <a:p>
            <a:pPr lvl="0"/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         osmiletého i čtyřletého studia vcelku nebo jeho jednotlivé části</a:t>
            </a:r>
          </a:p>
          <a:p>
            <a:pPr lvl="0"/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   Pomůcky: interaktivní tabule, </a:t>
            </a:r>
            <a:r>
              <a:rPr lang="cs-CZ" sz="1200" b="1" dirty="0" smtClean="0">
                <a:latin typeface="Times New Roman" pitchFamily="18" charset="0"/>
                <a:cs typeface="Times New Roman" pitchFamily="18" charset="0"/>
              </a:rPr>
              <a:t>internet</a:t>
            </a:r>
            <a:r>
              <a:rPr lang="cs-CZ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6549288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Contents 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Anthem</a:t>
            </a:r>
          </a:p>
          <a:p>
            <a:r>
              <a:rPr lang="en-GB" dirty="0" smtClean="0"/>
              <a:t>Coats of arms </a:t>
            </a:r>
          </a:p>
          <a:p>
            <a:r>
              <a:rPr lang="en-GB" dirty="0" smtClean="0"/>
              <a:t>Small state coat of arms</a:t>
            </a:r>
          </a:p>
          <a:p>
            <a:r>
              <a:rPr lang="en-GB" dirty="0" smtClean="0"/>
              <a:t>Flag</a:t>
            </a:r>
          </a:p>
          <a:p>
            <a:r>
              <a:rPr lang="en-GB" dirty="0" smtClean="0"/>
              <a:t>Flag of the president </a:t>
            </a:r>
          </a:p>
          <a:p>
            <a:r>
              <a:rPr lang="en-GB" dirty="0" smtClean="0"/>
              <a:t>Currency </a:t>
            </a:r>
          </a:p>
          <a:p>
            <a:r>
              <a:rPr lang="en-GB" dirty="0" smtClean="0"/>
              <a:t>National tree </a:t>
            </a:r>
          </a:p>
          <a:p>
            <a:r>
              <a:rPr lang="en-GB" dirty="0" smtClean="0"/>
              <a:t>National seal </a:t>
            </a:r>
            <a:endParaRPr lang="cs-CZ" dirty="0" smtClean="0"/>
          </a:p>
          <a:p>
            <a:r>
              <a:rPr lang="en-GB" dirty="0" smtClean="0"/>
              <a:t>Czech cuisine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19686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Anthem </a:t>
            </a:r>
            <a:endParaRPr lang="en-GB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70022" y="1340768"/>
            <a:ext cx="3564397" cy="4752528"/>
          </a:xfrm>
        </p:spPr>
      </p:pic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Where is My home by J.K. </a:t>
            </a:r>
            <a:r>
              <a:rPr lang="en-GB" dirty="0" err="1" smtClean="0"/>
              <a:t>Tyl</a:t>
            </a:r>
            <a:r>
              <a:rPr lang="en-GB" dirty="0" smtClean="0"/>
              <a:t> 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en-GB" dirty="0">
                <a:hlinkClick r:id="rId3"/>
              </a:rPr>
              <a:t>http://www.youtube.com/watch?v=vCbRsGMb1fs</a:t>
            </a:r>
            <a:endParaRPr lang="cs-CZ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23928" y="1268760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289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Coats of arms </a:t>
            </a:r>
            <a:endParaRPr lang="en-GB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smtClean="0"/>
              <a:t>Is divided into quarters </a:t>
            </a:r>
          </a:p>
          <a:p>
            <a:r>
              <a:rPr lang="en-GB" dirty="0" smtClean="0"/>
              <a:t>A silver, two-tailed rampant lion with a golden crown</a:t>
            </a:r>
          </a:p>
          <a:p>
            <a:r>
              <a:rPr lang="en-GB" dirty="0" smtClean="0"/>
              <a:t>The Moravian eagle in the second field </a:t>
            </a:r>
          </a:p>
          <a:p>
            <a:r>
              <a:rPr lang="en-GB" dirty="0" smtClean="0"/>
              <a:t>The Silesian eagle in the third field </a:t>
            </a:r>
            <a:endParaRPr lang="en-GB" dirty="0"/>
          </a:p>
        </p:txBody>
      </p:sp>
      <p:sp>
        <p:nvSpPr>
          <p:cNvPr id="6" name="TextovéPole 5"/>
          <p:cNvSpPr txBox="1"/>
          <p:nvPr/>
        </p:nvSpPr>
        <p:spPr>
          <a:xfrm>
            <a:off x="4139952" y="1628800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29461" y="1600200"/>
            <a:ext cx="3337990" cy="3998913"/>
          </a:xfrm>
        </p:spPr>
      </p:pic>
    </p:spTree>
    <p:extLst>
      <p:ext uri="{BB962C8B-B14F-4D97-AF65-F5344CB8AC3E}">
        <p14:creationId xmlns:p14="http://schemas.microsoft.com/office/powerpoint/2010/main" val="1898474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Small coat of arms </a:t>
            </a:r>
            <a:endParaRPr lang="en-GB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07704" y="1628800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6890" y="1600200"/>
            <a:ext cx="3279108" cy="3998913"/>
          </a:xfrm>
        </p:spPr>
      </p:pic>
    </p:spTree>
    <p:extLst>
      <p:ext uri="{BB962C8B-B14F-4D97-AF65-F5344CB8AC3E}">
        <p14:creationId xmlns:p14="http://schemas.microsoft.com/office/powerpoint/2010/main" val="2162608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Flag</a:t>
            </a:r>
            <a:endParaRPr lang="en-GB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smtClean="0"/>
              <a:t>Consists of a white stripe, a red stripe and a blue triangle </a:t>
            </a:r>
          </a:p>
          <a:p>
            <a:r>
              <a:rPr lang="en-GB" dirty="0" smtClean="0"/>
              <a:t>White = cleanliness </a:t>
            </a:r>
          </a:p>
          <a:p>
            <a:r>
              <a:rPr lang="en-GB" dirty="0" smtClean="0"/>
              <a:t>Red = blood shed for freedom </a:t>
            </a:r>
          </a:p>
          <a:p>
            <a:r>
              <a:rPr lang="en-GB" dirty="0" smtClean="0"/>
              <a:t>Blue = sky</a:t>
            </a:r>
            <a:endParaRPr lang="en-GB" dirty="0"/>
          </a:p>
        </p:txBody>
      </p:sp>
      <p:sp>
        <p:nvSpPr>
          <p:cNvPr id="6" name="TextovéPole 5"/>
          <p:cNvSpPr txBox="1"/>
          <p:nvPr/>
        </p:nvSpPr>
        <p:spPr>
          <a:xfrm>
            <a:off x="4860032" y="1700808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2233673"/>
            <a:ext cx="4100513" cy="2731966"/>
          </a:xfrm>
        </p:spPr>
      </p:pic>
    </p:spTree>
    <p:extLst>
      <p:ext uri="{BB962C8B-B14F-4D97-AF65-F5344CB8AC3E}">
        <p14:creationId xmlns:p14="http://schemas.microsoft.com/office/powerpoint/2010/main" val="1156898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84176"/>
            <a:ext cx="8229600" cy="839787"/>
          </a:xfrm>
        </p:spPr>
        <p:txBody>
          <a:bodyPr/>
          <a:lstStyle/>
          <a:p>
            <a:r>
              <a:rPr lang="en-GB" dirty="0" smtClean="0"/>
              <a:t>Flag of the president </a:t>
            </a:r>
            <a:endParaRPr lang="en-GB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66987" y="1600200"/>
            <a:ext cx="3998913" cy="3998913"/>
          </a:xfrm>
        </p:spPr>
      </p:pic>
      <p:sp>
        <p:nvSpPr>
          <p:cNvPr id="6" name="TextovéPole 5"/>
          <p:cNvSpPr txBox="1"/>
          <p:nvPr/>
        </p:nvSpPr>
        <p:spPr>
          <a:xfrm>
            <a:off x="395536" y="98072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4562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Currency </a:t>
            </a:r>
            <a:endParaRPr lang="en-GB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912" y="1988840"/>
            <a:ext cx="5076813" cy="3807609"/>
          </a:xfrm>
        </p:spPr>
      </p:pic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smtClean="0"/>
              <a:t>The Czech Crown </a:t>
            </a:r>
            <a:endParaRPr lang="en-GB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95936" y="1412776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30969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national tree</a:t>
            </a:r>
            <a:endParaRPr lang="en-GB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Lime </a:t>
            </a:r>
            <a:endParaRPr lang="en-GB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1322330"/>
            <a:ext cx="3528275" cy="4665424"/>
          </a:xfrm>
        </p:spPr>
      </p:pic>
      <p:sp>
        <p:nvSpPr>
          <p:cNvPr id="8" name="TextovéPole 7"/>
          <p:cNvSpPr txBox="1"/>
          <p:nvPr/>
        </p:nvSpPr>
        <p:spPr>
          <a:xfrm>
            <a:off x="3707904" y="1556792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233912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/>
            </a:r>
            <a:br>
              <a:rPr lang="en-GB" dirty="0"/>
            </a:br>
            <a:r>
              <a:rPr lang="cs-CZ" dirty="0"/>
              <a:t>Czech </a:t>
            </a:r>
            <a:r>
              <a:rPr lang="cs-CZ" dirty="0" err="1"/>
              <a:t>cuisine</a:t>
            </a:r>
            <a:r>
              <a:rPr lang="cs-CZ" dirty="0"/>
              <a:t> 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Pickled sausage, pickled cheese </a:t>
            </a:r>
          </a:p>
          <a:p>
            <a:r>
              <a:rPr lang="en-GB" dirty="0" smtClean="0"/>
              <a:t>Sirloin </a:t>
            </a:r>
          </a:p>
          <a:p>
            <a:r>
              <a:rPr lang="en-GB" dirty="0" smtClean="0"/>
              <a:t>Goulash </a:t>
            </a:r>
          </a:p>
          <a:p>
            <a:r>
              <a:rPr lang="en-GB" dirty="0" smtClean="0"/>
              <a:t>Roasted pork</a:t>
            </a:r>
          </a:p>
          <a:p>
            <a:r>
              <a:rPr lang="en-GB" dirty="0" smtClean="0"/>
              <a:t>Steak, schnitzel </a:t>
            </a:r>
          </a:p>
          <a:p>
            <a:r>
              <a:rPr lang="en-GB" dirty="0" smtClean="0"/>
              <a:t>Open sandwiches </a:t>
            </a:r>
          </a:p>
          <a:p>
            <a:r>
              <a:rPr lang="en-GB" dirty="0" smtClean="0"/>
              <a:t>Beer</a:t>
            </a:r>
          </a:p>
          <a:p>
            <a:r>
              <a:rPr lang="en-GB" dirty="0" smtClean="0"/>
              <a:t>Wine </a:t>
            </a:r>
          </a:p>
          <a:p>
            <a:r>
              <a:rPr lang="en-GB" dirty="0" smtClean="0"/>
              <a:t>Plum brandy</a:t>
            </a:r>
            <a:r>
              <a:rPr lang="cs-CZ" dirty="0" smtClean="0"/>
              <a:t> </a:t>
            </a:r>
          </a:p>
          <a:p>
            <a:r>
              <a:rPr lang="en-GB" dirty="0" smtClean="0"/>
              <a:t>Sweet dishes </a:t>
            </a:r>
          </a:p>
        </p:txBody>
      </p:sp>
    </p:spTree>
    <p:extLst>
      <p:ext uri="{BB962C8B-B14F-4D97-AF65-F5344CB8AC3E}">
        <p14:creationId xmlns:p14="http://schemas.microsoft.com/office/powerpoint/2010/main" val="992106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Pickled sausage </a:t>
            </a:r>
            <a:r>
              <a:rPr lang="cs-CZ" dirty="0" smtClean="0"/>
              <a:t>and </a:t>
            </a:r>
            <a:r>
              <a:rPr lang="en-GB" dirty="0" smtClean="0"/>
              <a:t>pickled cheese</a:t>
            </a:r>
            <a:endParaRPr lang="en-GB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smtClean="0"/>
              <a:t>Pickled sausage: typical fare, served with onions</a:t>
            </a:r>
          </a:p>
          <a:p>
            <a:endParaRPr lang="en-GB" dirty="0" smtClean="0"/>
          </a:p>
          <a:p>
            <a:r>
              <a:rPr lang="en-GB" dirty="0" smtClean="0"/>
              <a:t>Pickled cheese: served with peppers </a:t>
            </a:r>
            <a:endParaRPr lang="en-GB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7984" y="1638092"/>
            <a:ext cx="4640064" cy="3480048"/>
          </a:xfrm>
        </p:spPr>
      </p:pic>
      <p:sp>
        <p:nvSpPr>
          <p:cNvPr id="7" name="TextovéPole 6"/>
          <p:cNvSpPr txBox="1"/>
          <p:nvPr/>
        </p:nvSpPr>
        <p:spPr>
          <a:xfrm>
            <a:off x="4211960" y="1268760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70901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Sirloin</a:t>
            </a:r>
            <a:endParaRPr lang="en-GB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smtClean="0"/>
              <a:t>Covered in a sweet creamy sauce, served with sour cream on a slice of lemon, cranberry sauce and dumplings </a:t>
            </a:r>
            <a:endParaRPr lang="en-GB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66456" y="2075656"/>
            <a:ext cx="4064000" cy="3048000"/>
          </a:xfrm>
        </p:spPr>
      </p:pic>
      <p:sp>
        <p:nvSpPr>
          <p:cNvPr id="7" name="TextovéPole 6"/>
          <p:cNvSpPr txBox="1"/>
          <p:nvPr/>
        </p:nvSpPr>
        <p:spPr>
          <a:xfrm>
            <a:off x="3995936" y="1268760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40134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Goulash </a:t>
            </a:r>
            <a:endParaRPr lang="en-GB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smtClean="0"/>
              <a:t>Beef and onions </a:t>
            </a:r>
            <a:r>
              <a:rPr lang="en-GB" dirty="0" err="1" smtClean="0"/>
              <a:t>cooke</a:t>
            </a:r>
            <a:r>
              <a:rPr lang="cs-CZ" dirty="0" smtClean="0"/>
              <a:t>d</a:t>
            </a:r>
            <a:r>
              <a:rPr lang="en-GB" dirty="0" smtClean="0"/>
              <a:t> with spices, served with dumplings or bread </a:t>
            </a:r>
            <a:endParaRPr lang="en-GB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2061964"/>
            <a:ext cx="4100513" cy="3075384"/>
          </a:xfrm>
        </p:spPr>
      </p:pic>
      <p:sp>
        <p:nvSpPr>
          <p:cNvPr id="7" name="TextovéPole 6"/>
          <p:cNvSpPr txBox="1"/>
          <p:nvPr/>
        </p:nvSpPr>
        <p:spPr>
          <a:xfrm>
            <a:off x="3995936" y="1268760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48342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Roasted pork </a:t>
            </a:r>
            <a:endParaRPr lang="en-GB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smtClean="0"/>
              <a:t>National dish </a:t>
            </a:r>
          </a:p>
          <a:p>
            <a:r>
              <a:rPr lang="en-GB" dirty="0" smtClean="0"/>
              <a:t>Pork served with sauerkraut and dumplings </a:t>
            </a:r>
            <a:endParaRPr lang="en-GB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2061964"/>
            <a:ext cx="4100513" cy="3075384"/>
          </a:xfrm>
        </p:spPr>
      </p:pic>
      <p:sp>
        <p:nvSpPr>
          <p:cNvPr id="7" name="TextovéPole 6"/>
          <p:cNvSpPr txBox="1"/>
          <p:nvPr/>
        </p:nvSpPr>
        <p:spPr>
          <a:xfrm>
            <a:off x="3995936" y="1340768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485206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Steak, schnitzel </a:t>
            </a:r>
            <a:endParaRPr lang="en-GB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smtClean="0"/>
              <a:t>Breaded and fried </a:t>
            </a:r>
          </a:p>
          <a:p>
            <a:r>
              <a:rPr lang="en-GB" dirty="0" smtClean="0"/>
              <a:t>Can be pork, chicken or veal </a:t>
            </a:r>
            <a:endParaRPr lang="en-GB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66456" y="2075656"/>
            <a:ext cx="4064000" cy="3048000"/>
          </a:xfrm>
        </p:spPr>
      </p:pic>
      <p:sp>
        <p:nvSpPr>
          <p:cNvPr id="7" name="TextovéPole 6"/>
          <p:cNvSpPr txBox="1"/>
          <p:nvPr/>
        </p:nvSpPr>
        <p:spPr>
          <a:xfrm>
            <a:off x="3995936" y="1268760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79505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Open sandwiches </a:t>
            </a:r>
            <a:endParaRPr lang="en-GB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smtClean="0"/>
              <a:t>Served usually during the birthday parties or New Years‘ Eve </a:t>
            </a:r>
            <a:endParaRPr lang="en-GB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2061964"/>
            <a:ext cx="4100513" cy="3075384"/>
          </a:xfrm>
        </p:spPr>
      </p:pic>
      <p:sp>
        <p:nvSpPr>
          <p:cNvPr id="7" name="TextovéPole 6"/>
          <p:cNvSpPr txBox="1"/>
          <p:nvPr/>
        </p:nvSpPr>
        <p:spPr>
          <a:xfrm>
            <a:off x="4211960" y="1196752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58401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Beer and wine </a:t>
            </a:r>
            <a:endParaRPr lang="en-GB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Beer = Czech </a:t>
            </a:r>
            <a:endParaRPr lang="en-GB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 smtClean="0"/>
              <a:t>Wine = Moravian </a:t>
            </a:r>
            <a:endParaRPr lang="en-GB" dirty="0"/>
          </a:p>
        </p:txBody>
      </p:sp>
      <p:sp>
        <p:nvSpPr>
          <p:cNvPr id="9" name="TextovéPole 8"/>
          <p:cNvSpPr txBox="1"/>
          <p:nvPr/>
        </p:nvSpPr>
        <p:spPr>
          <a:xfrm>
            <a:off x="4283968" y="1700808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15. </a:t>
            </a:r>
            <a:endParaRPr lang="cs-CZ" dirty="0"/>
          </a:p>
        </p:txBody>
      </p:sp>
      <p:pic>
        <p:nvPicPr>
          <p:cNvPr id="12" name="Zástupný symbol pro obsah 11"/>
          <p:cNvPicPr>
            <a:picLocks noGrp="1" noChangeAspect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1844824"/>
            <a:ext cx="2791073" cy="4186610"/>
          </a:xfrm>
        </p:spPr>
      </p:pic>
      <p:pic>
        <p:nvPicPr>
          <p:cNvPr id="13" name="Zástupný symbol pro obsah 12"/>
          <p:cNvPicPr>
            <a:picLocks noGrp="1" noChangeAspect="1"/>
          </p:cNvPicPr>
          <p:nvPr>
            <p:ph sz="quarter" idx="1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1885474"/>
            <a:ext cx="3150096" cy="4200128"/>
          </a:xfrm>
        </p:spPr>
      </p:pic>
      <p:sp>
        <p:nvSpPr>
          <p:cNvPr id="11" name="TextovéPole 10"/>
          <p:cNvSpPr txBox="1"/>
          <p:nvPr/>
        </p:nvSpPr>
        <p:spPr>
          <a:xfrm>
            <a:off x="323528" y="1196752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14.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85603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Plum brandy </a:t>
            </a:r>
            <a:endParaRPr lang="en-GB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smtClean="0"/>
              <a:t>Very strong (60%</a:t>
            </a:r>
            <a:r>
              <a:rPr lang="cs-CZ" dirty="0" smtClean="0"/>
              <a:t> </a:t>
            </a:r>
            <a:r>
              <a:rPr lang="en-GB" dirty="0" smtClean="0"/>
              <a:t>or even more) alcoholic beverage</a:t>
            </a:r>
            <a:endParaRPr lang="en-GB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23928" y="1196752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16.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90612" y="1381418"/>
            <a:ext cx="3531840" cy="4709120"/>
          </a:xfrm>
        </p:spPr>
      </p:pic>
    </p:spTree>
    <p:extLst>
      <p:ext uri="{BB962C8B-B14F-4D97-AF65-F5344CB8AC3E}">
        <p14:creationId xmlns:p14="http://schemas.microsoft.com/office/powerpoint/2010/main" val="194689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Sweet dishes 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Semolina pudding </a:t>
            </a:r>
            <a:endParaRPr lang="cs-CZ" dirty="0" smtClean="0"/>
          </a:p>
          <a:p>
            <a:r>
              <a:rPr lang="en-GB" dirty="0" smtClean="0"/>
              <a:t>Rice pudding</a:t>
            </a:r>
            <a:r>
              <a:rPr lang="cs-CZ" dirty="0" smtClean="0"/>
              <a:t> </a:t>
            </a:r>
            <a:endParaRPr lang="en-GB" dirty="0" smtClean="0"/>
          </a:p>
          <a:p>
            <a:r>
              <a:rPr lang="en-GB" dirty="0" smtClean="0"/>
              <a:t>Brown betty </a:t>
            </a:r>
          </a:p>
          <a:p>
            <a:r>
              <a:rPr lang="en-GB" dirty="0" smtClean="0"/>
              <a:t>Small yeast buns in custard </a:t>
            </a:r>
          </a:p>
          <a:p>
            <a:r>
              <a:rPr lang="en-GB" dirty="0" smtClean="0"/>
              <a:t>Christmas, Easter Cake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8298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Identification and description of pictures 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Identify and describe the following pictures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232126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492px-Small_coat_of_arms_of_the_Czech_Republic_by_IR.svg"/>
          <p:cNvPicPr>
            <a:picLocks noGrp="1" noChangeAspect="1"/>
          </p:cNvPicPr>
          <p:nvPr isPhoto="1"/>
        </p:nvPicPr>
        <p:blipFill>
          <a:blip r:embed="rId2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6111" y="1124744"/>
            <a:ext cx="1795764" cy="2189956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Obrázek 2" descr="500px-Coat_of_arms_of_the_Czech_Republic.svg"/>
          <p:cNvPicPr>
            <a:picLocks noGrp="1" noChangeAspect="1"/>
          </p:cNvPicPr>
          <p:nvPr isPhoto="1"/>
        </p:nvPicPr>
        <p:blipFill>
          <a:blip r:embed="rId3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4168" y="1097042"/>
            <a:ext cx="1851745" cy="2217658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Obrázek 3" descr="526px-Flag_of_the_president_of_the_Czech_Republic.svg"/>
          <p:cNvPicPr>
            <a:picLocks noGrp="1" noChangeAspect="1"/>
          </p:cNvPicPr>
          <p:nvPr isPhoto="1"/>
        </p:nvPicPr>
        <p:blipFill>
          <a:blip r:embed="rId4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3645024"/>
            <a:ext cx="2395736" cy="2395736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4" descr="800px-Flag_of_the_Czech_Republic.svg"/>
          <p:cNvPicPr>
            <a:picLocks noGrp="1" noChangeAspect="1"/>
          </p:cNvPicPr>
          <p:nvPr isPhoto="1"/>
        </p:nvPicPr>
        <p:blipFill>
          <a:blip r:embed="rId5" cstate="print">
            <a:lum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8" y="3854412"/>
            <a:ext cx="2967155" cy="1976959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94036182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Questions 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Are there any special dishes in the Czech Republic?</a:t>
            </a:r>
            <a:r>
              <a:rPr lang="cs-CZ" dirty="0" smtClean="0"/>
              <a:t> </a:t>
            </a:r>
          </a:p>
          <a:p>
            <a:r>
              <a:rPr lang="en-GB" dirty="0" smtClean="0"/>
              <a:t>What would you recommend your friend </a:t>
            </a:r>
            <a:r>
              <a:rPr lang="cs-CZ" dirty="0" smtClean="0"/>
              <a:t>to </a:t>
            </a:r>
            <a:r>
              <a:rPr lang="en-GB" dirty="0" smtClean="0"/>
              <a:t>order in a restaurant/ a pub if </a:t>
            </a:r>
            <a:r>
              <a:rPr lang="cs-CZ" dirty="0" smtClean="0"/>
              <a:t>he/</a:t>
            </a:r>
            <a:r>
              <a:rPr lang="en-GB" dirty="0" smtClean="0"/>
              <a:t>she want</a:t>
            </a:r>
            <a:r>
              <a:rPr lang="cs-CZ" dirty="0" smtClean="0"/>
              <a:t>s</a:t>
            </a:r>
            <a:r>
              <a:rPr lang="en-GB" dirty="0" smtClean="0"/>
              <a:t> to try Czech cuisine</a:t>
            </a:r>
            <a:r>
              <a:rPr lang="cs-CZ" dirty="0" smtClean="0"/>
              <a:t>?</a:t>
            </a:r>
          </a:p>
          <a:p>
            <a:r>
              <a:rPr lang="en-GB" dirty="0" smtClean="0"/>
              <a:t>Can you name any sweet dishes that are served in the Czech Republic</a:t>
            </a:r>
            <a:r>
              <a:rPr lang="cs-CZ" dirty="0" smtClean="0"/>
              <a:t>?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171199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a seznam použité literatury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200" dirty="0" err="1" smtClean="0"/>
              <a:t>Pictures</a:t>
            </a:r>
            <a:r>
              <a:rPr lang="cs-CZ" sz="1200" dirty="0" smtClean="0"/>
              <a:t>:</a:t>
            </a:r>
          </a:p>
          <a:p>
            <a:r>
              <a:rPr lang="cs-CZ" sz="1000" dirty="0"/>
              <a:t>KOVÁŘ, Luděk. </a:t>
            </a:r>
            <a:r>
              <a:rPr lang="cs-CZ" sz="1000" i="1" dirty="0"/>
              <a:t>commons.wikimedia.org</a:t>
            </a:r>
            <a:r>
              <a:rPr lang="cs-CZ" sz="1000" dirty="0"/>
              <a:t> [online]. [cit. </a:t>
            </a:r>
            <a:r>
              <a:rPr lang="cs-CZ" sz="1000" dirty="0" smtClean="0"/>
              <a:t>10.10.2012]. </a:t>
            </a:r>
            <a:r>
              <a:rPr lang="cs-CZ" sz="1000" dirty="0"/>
              <a:t>Dostupný na WWW: </a:t>
            </a:r>
            <a:r>
              <a:rPr lang="cs-CZ" sz="1000" dirty="0">
                <a:hlinkClick r:id="rId2"/>
              </a:rPr>
              <a:t>http://commons.wikimedia.org/wiki/File:N%C3%A1m%C4%9Bst%C3%AD_Republiky_-_Tyl_-_</a:t>
            </a:r>
            <a:r>
              <a:rPr lang="cs-CZ" sz="1000" dirty="0" smtClean="0">
                <a:hlinkClick r:id="rId2"/>
              </a:rPr>
              <a:t>hymna.jpg</a:t>
            </a:r>
            <a:endParaRPr lang="cs-CZ" sz="1000" dirty="0" smtClean="0"/>
          </a:p>
          <a:p>
            <a:r>
              <a:rPr lang="cs-CZ" sz="1000" dirty="0"/>
              <a:t>LOUDA, Jiří. </a:t>
            </a:r>
            <a:r>
              <a:rPr lang="cs-CZ" sz="1000" i="1" dirty="0"/>
              <a:t>commons.wikimedia.org</a:t>
            </a:r>
            <a:r>
              <a:rPr lang="cs-CZ" sz="1000" dirty="0"/>
              <a:t> [online]. </a:t>
            </a:r>
            <a:r>
              <a:rPr lang="cs-CZ" sz="1000" dirty="0" smtClean="0"/>
              <a:t>[</a:t>
            </a:r>
            <a:r>
              <a:rPr lang="cs-CZ" sz="1000" dirty="0"/>
              <a:t>10.10.2012</a:t>
            </a:r>
            <a:r>
              <a:rPr lang="cs-CZ" sz="1000" dirty="0" smtClean="0"/>
              <a:t>]. </a:t>
            </a:r>
            <a:r>
              <a:rPr lang="cs-CZ" sz="1000" dirty="0"/>
              <a:t>Dostupný na WWW: </a:t>
            </a:r>
            <a:r>
              <a:rPr lang="cs-CZ" sz="1000" dirty="0">
                <a:hlinkClick r:id="rId3"/>
              </a:rPr>
              <a:t>http://</a:t>
            </a:r>
            <a:r>
              <a:rPr lang="cs-CZ" sz="1000" dirty="0" smtClean="0">
                <a:hlinkClick r:id="rId3"/>
              </a:rPr>
              <a:t>commons.wikimedia.org/w/</a:t>
            </a:r>
            <a:r>
              <a:rPr lang="cs-CZ" sz="1000" dirty="0" err="1" smtClean="0">
                <a:hlinkClick r:id="rId3"/>
              </a:rPr>
              <a:t>index.php?title</a:t>
            </a:r>
            <a:r>
              <a:rPr lang="cs-CZ" sz="1000" dirty="0" smtClean="0">
                <a:hlinkClick r:id="rId3"/>
              </a:rPr>
              <a:t>=File:Coat_of_arms_of_the_Czech_Republic.svg&amp;page=1</a:t>
            </a:r>
            <a:r>
              <a:rPr lang="cs-CZ" sz="1000" dirty="0" smtClean="0">
                <a:latin typeface="Times New Roman" pitchFamily="18" charset="0"/>
                <a:cs typeface="Times New Roman" pitchFamily="18" charset="0"/>
              </a:rPr>
              <a:t>. </a:t>
            </a:r>
          </a:p>
          <a:p>
            <a:r>
              <a:rPr lang="cs-CZ" sz="1000" dirty="0"/>
              <a:t>LOUDA, Jiří. </a:t>
            </a:r>
            <a:r>
              <a:rPr lang="cs-CZ" sz="1000" i="1" dirty="0"/>
              <a:t>commons.wikimedia.org</a:t>
            </a:r>
            <a:r>
              <a:rPr lang="cs-CZ" sz="1000" dirty="0"/>
              <a:t> [online]. [cit. </a:t>
            </a:r>
            <a:r>
              <a:rPr lang="cs-CZ" sz="1000" dirty="0" smtClean="0"/>
              <a:t>10.10.2012]. Dostupný </a:t>
            </a:r>
            <a:r>
              <a:rPr lang="cs-CZ" sz="1000" dirty="0"/>
              <a:t>na WWW: http://commons.wikimedia.org/wiki/File:Small_coat_of_arms_of_the_Czech_Republic.svg </a:t>
            </a:r>
            <a:endParaRPr lang="cs-CZ" sz="1000" dirty="0" smtClean="0"/>
          </a:p>
          <a:p>
            <a:r>
              <a:rPr lang="cs-CZ" sz="1000" dirty="0"/>
              <a:t>SPECIAL COMMISSION. </a:t>
            </a:r>
            <a:r>
              <a:rPr lang="cs-CZ" sz="1000" i="1" dirty="0"/>
              <a:t>commons.wikimedia.org</a:t>
            </a:r>
            <a:r>
              <a:rPr lang="cs-CZ" sz="1000" dirty="0"/>
              <a:t> [online]. </a:t>
            </a:r>
            <a:r>
              <a:rPr lang="cs-CZ" sz="1000" dirty="0" smtClean="0"/>
              <a:t>[</a:t>
            </a:r>
            <a:r>
              <a:rPr lang="cs-CZ" sz="1000" dirty="0"/>
              <a:t>cit. 10.10.2012</a:t>
            </a:r>
            <a:r>
              <a:rPr lang="cs-CZ" sz="1000" dirty="0" smtClean="0"/>
              <a:t>]. </a:t>
            </a:r>
            <a:r>
              <a:rPr lang="cs-CZ" sz="1000" dirty="0"/>
              <a:t>Dostupný na WWW: </a:t>
            </a:r>
            <a:r>
              <a:rPr lang="cs-CZ" sz="1000" dirty="0">
                <a:hlinkClick r:id="rId4"/>
              </a:rPr>
              <a:t>http://</a:t>
            </a:r>
            <a:r>
              <a:rPr lang="cs-CZ" sz="1000" dirty="0" smtClean="0">
                <a:hlinkClick r:id="rId4"/>
              </a:rPr>
              <a:t>commons.wikimedia.org/wiki/File:Flag_of_the_Czech_Republic.svg</a:t>
            </a:r>
            <a:r>
              <a:rPr lang="it-IT" sz="1000" dirty="0" smtClean="0"/>
              <a:t> </a:t>
            </a:r>
            <a:endParaRPr lang="cs-CZ" sz="1000" dirty="0" smtClean="0"/>
          </a:p>
          <a:p>
            <a:r>
              <a:rPr lang="cs-CZ" sz="1000" dirty="0"/>
              <a:t>UNKNOWN. </a:t>
            </a:r>
            <a:r>
              <a:rPr lang="cs-CZ" sz="1000" i="1" dirty="0"/>
              <a:t>commons.wikimedia.org</a:t>
            </a:r>
            <a:r>
              <a:rPr lang="cs-CZ" sz="1000" dirty="0"/>
              <a:t> [online]. </a:t>
            </a:r>
            <a:r>
              <a:rPr lang="cs-CZ" sz="1000" dirty="0" smtClean="0"/>
              <a:t>[</a:t>
            </a:r>
            <a:r>
              <a:rPr lang="cs-CZ" sz="1000" dirty="0"/>
              <a:t>cit. 10.10.2012</a:t>
            </a:r>
            <a:r>
              <a:rPr lang="cs-CZ" sz="1000" dirty="0" smtClean="0"/>
              <a:t>]. </a:t>
            </a:r>
            <a:r>
              <a:rPr lang="cs-CZ" sz="1000" dirty="0"/>
              <a:t>Dostupný na WWW: http://commons.wikimedia.org/wiki/File:Flag_of_the_president_of_the_Czech_Republic.svg </a:t>
            </a:r>
            <a:r>
              <a:rPr lang="cs-CZ" sz="1000" dirty="0" smtClean="0"/>
              <a:t>&gt;. </a:t>
            </a:r>
            <a:endParaRPr lang="cs-CZ" sz="1000" dirty="0" smtClean="0"/>
          </a:p>
          <a:p>
            <a:r>
              <a:rPr lang="cs-CZ" sz="1000" dirty="0" smtClean="0"/>
              <a:t>Zdroj: vlastní </a:t>
            </a:r>
          </a:p>
          <a:p>
            <a:r>
              <a:rPr lang="cs-CZ" sz="1000" dirty="0"/>
              <a:t>CZECH WIKIPEDIA USER PACKA. </a:t>
            </a:r>
            <a:r>
              <a:rPr lang="cs-CZ" sz="1000" i="1" dirty="0"/>
              <a:t>commons.wikimedia.org</a:t>
            </a:r>
            <a:r>
              <a:rPr lang="cs-CZ" sz="1000" dirty="0"/>
              <a:t> [online]. </a:t>
            </a:r>
            <a:r>
              <a:rPr lang="cs-CZ" sz="1000" dirty="0" smtClean="0"/>
              <a:t>[</a:t>
            </a:r>
            <a:r>
              <a:rPr lang="cs-CZ" sz="1000" dirty="0"/>
              <a:t>cit. 10.10.2012</a:t>
            </a:r>
            <a:r>
              <a:rPr lang="cs-CZ" sz="1000" dirty="0" smtClean="0"/>
              <a:t>]. </a:t>
            </a:r>
            <a:r>
              <a:rPr lang="cs-CZ" sz="1000" dirty="0"/>
              <a:t>Dostupný na WWW: </a:t>
            </a:r>
            <a:r>
              <a:rPr lang="cs-CZ" sz="1000" dirty="0">
                <a:hlinkClick r:id="rId5"/>
              </a:rPr>
              <a:t>http://commons.wikimedia.org/wiki/File:Poln%C3%AD_Chr%C4%8Dice,_</a:t>
            </a:r>
            <a:r>
              <a:rPr lang="cs-CZ" sz="1000" dirty="0" smtClean="0">
                <a:hlinkClick r:id="rId5"/>
              </a:rPr>
              <a:t>Lime_Tree.jpg</a:t>
            </a:r>
            <a:endParaRPr lang="cs-CZ" sz="1000" dirty="0"/>
          </a:p>
          <a:p>
            <a:r>
              <a:rPr lang="cs-CZ" sz="1000" dirty="0" smtClean="0"/>
              <a:t>DEZIDOR</a:t>
            </a:r>
            <a:r>
              <a:rPr lang="cs-CZ" sz="1000" dirty="0"/>
              <a:t>. </a:t>
            </a:r>
            <a:r>
              <a:rPr lang="cs-CZ" sz="1000" i="1" dirty="0"/>
              <a:t>commons.wikimedia.org</a:t>
            </a:r>
            <a:r>
              <a:rPr lang="cs-CZ" sz="1000" dirty="0"/>
              <a:t> [online]. </a:t>
            </a:r>
            <a:r>
              <a:rPr lang="cs-CZ" sz="1000" dirty="0" smtClean="0"/>
              <a:t>[</a:t>
            </a:r>
            <a:r>
              <a:rPr lang="cs-CZ" sz="1000" dirty="0"/>
              <a:t>cit. 10.10.2012</a:t>
            </a:r>
            <a:r>
              <a:rPr lang="cs-CZ" sz="1000" dirty="0" smtClean="0"/>
              <a:t>]. </a:t>
            </a:r>
            <a:r>
              <a:rPr lang="cs-CZ" sz="1000" dirty="0"/>
              <a:t>Dostupný na WWW: http://commons.wikimedia.org/wiki/File:Utopenec.jpg </a:t>
            </a:r>
          </a:p>
          <a:p>
            <a:r>
              <a:rPr lang="cs-CZ" sz="1000" dirty="0" smtClean="0"/>
              <a:t>DEZIDOR</a:t>
            </a:r>
            <a:r>
              <a:rPr lang="cs-CZ" sz="1000" dirty="0"/>
              <a:t>. </a:t>
            </a:r>
            <a:r>
              <a:rPr lang="cs-CZ" sz="1000" i="1" dirty="0"/>
              <a:t>commons.wikimedia.org</a:t>
            </a:r>
            <a:r>
              <a:rPr lang="cs-CZ" sz="1000" dirty="0"/>
              <a:t> [online]. </a:t>
            </a:r>
            <a:r>
              <a:rPr lang="cs-CZ" sz="1000" dirty="0" smtClean="0"/>
              <a:t>[</a:t>
            </a:r>
            <a:r>
              <a:rPr lang="cs-CZ" sz="1000" dirty="0"/>
              <a:t>cit. 10.10.2012</a:t>
            </a:r>
            <a:r>
              <a:rPr lang="cs-CZ" sz="1000" dirty="0" smtClean="0"/>
              <a:t>]. </a:t>
            </a:r>
            <a:r>
              <a:rPr lang="cs-CZ" sz="1000" dirty="0"/>
              <a:t>Dostupný na WWW: http://commons.wikimedia.org/wiki/File:Sv%C3%AD%C4%8Dkov%C3%A1_v_Peci_pod_Sn% </a:t>
            </a:r>
          </a:p>
          <a:p>
            <a:r>
              <a:rPr lang="cs-CZ" sz="1000" dirty="0" smtClean="0"/>
              <a:t>USER:NILLERDK</a:t>
            </a:r>
            <a:r>
              <a:rPr lang="cs-CZ" sz="1000" dirty="0"/>
              <a:t>. </a:t>
            </a:r>
            <a:r>
              <a:rPr lang="cs-CZ" sz="1000" i="1" dirty="0"/>
              <a:t>commons.wikimedia.org</a:t>
            </a:r>
            <a:r>
              <a:rPr lang="cs-CZ" sz="1000" dirty="0"/>
              <a:t> [online]. </a:t>
            </a:r>
            <a:r>
              <a:rPr lang="cs-CZ" sz="1000" dirty="0" smtClean="0"/>
              <a:t>[</a:t>
            </a:r>
            <a:r>
              <a:rPr lang="cs-CZ" sz="1000" dirty="0"/>
              <a:t>cit. 10.10.2012</a:t>
            </a:r>
            <a:r>
              <a:rPr lang="cs-CZ" sz="1000" dirty="0" smtClean="0"/>
              <a:t>]. </a:t>
            </a:r>
            <a:r>
              <a:rPr lang="cs-CZ" sz="1000" dirty="0"/>
              <a:t>Dostupný na WWW: http://commons.wikimedia.org/wiki/File:Gul%C3%A1%C5%A1_Na%C4%8Det%C3%ADn.jpg </a:t>
            </a:r>
          </a:p>
          <a:p>
            <a:r>
              <a:rPr lang="cs-CZ" sz="1000" dirty="0" smtClean="0"/>
              <a:t>ŠEVELA</a:t>
            </a:r>
            <a:r>
              <a:rPr lang="cs-CZ" sz="1000" dirty="0"/>
              <a:t>, Pavel. </a:t>
            </a:r>
            <a:r>
              <a:rPr lang="cs-CZ" sz="1000" i="1" dirty="0"/>
              <a:t>commons.wikimedia.org</a:t>
            </a:r>
            <a:r>
              <a:rPr lang="cs-CZ" sz="1000" dirty="0"/>
              <a:t> [online]. </a:t>
            </a:r>
            <a:r>
              <a:rPr lang="cs-CZ" sz="1000" dirty="0" smtClean="0"/>
              <a:t>[</a:t>
            </a:r>
            <a:r>
              <a:rPr lang="cs-CZ" sz="1000" dirty="0"/>
              <a:t>cit. 10.10.2012</a:t>
            </a:r>
            <a:r>
              <a:rPr lang="cs-CZ" sz="1000" dirty="0" smtClean="0"/>
              <a:t>]. </a:t>
            </a:r>
            <a:r>
              <a:rPr lang="cs-CZ" sz="1000" dirty="0"/>
              <a:t>Dostupný na WWW: </a:t>
            </a:r>
            <a:r>
              <a:rPr lang="cs-CZ" sz="1000" dirty="0">
                <a:hlinkClick r:id="rId6"/>
              </a:rPr>
              <a:t>http://commons.wikimedia.org/wiki/File:Knedlo_zelo_vep%C5%99o_%283%29.jpg</a:t>
            </a:r>
            <a:endParaRPr lang="cs-CZ" sz="1000" dirty="0"/>
          </a:p>
          <a:p>
            <a:r>
              <a:rPr lang="cs-CZ" sz="1000" dirty="0" smtClean="0"/>
              <a:t>DEZIDOR</a:t>
            </a:r>
            <a:r>
              <a:rPr lang="cs-CZ" sz="1000" dirty="0"/>
              <a:t>. </a:t>
            </a:r>
            <a:r>
              <a:rPr lang="cs-CZ" sz="1000" i="1" dirty="0"/>
              <a:t>commons.wikimedia.org</a:t>
            </a:r>
            <a:r>
              <a:rPr lang="cs-CZ" sz="1000" dirty="0"/>
              <a:t> [online]. </a:t>
            </a:r>
            <a:r>
              <a:rPr lang="cs-CZ" sz="1000" dirty="0" smtClean="0"/>
              <a:t>[</a:t>
            </a:r>
            <a:r>
              <a:rPr lang="cs-CZ" sz="1000" dirty="0"/>
              <a:t>cit. 10.10.2012</a:t>
            </a:r>
            <a:r>
              <a:rPr lang="cs-CZ" sz="1000" dirty="0" smtClean="0"/>
              <a:t>]. </a:t>
            </a:r>
            <a:r>
              <a:rPr lang="cs-CZ" sz="1000" dirty="0"/>
              <a:t>Dostupný na WWW: http://commons.wikimedia.org/wiki/File:Sma%C5%BEen%C3%BD_%C5%99%C3%ADzek,_b</a:t>
            </a:r>
            <a:endParaRPr lang="cs-CZ" sz="1000" dirty="0">
              <a:latin typeface="Times New Roman" pitchFamily="18" charset="0"/>
              <a:cs typeface="Times New Roman" pitchFamily="18" charset="0"/>
            </a:endParaRPr>
          </a:p>
          <a:p>
            <a:endParaRPr lang="cs-CZ" sz="1000" dirty="0" smtClean="0"/>
          </a:p>
          <a:p>
            <a:endParaRPr lang="cs-CZ" sz="1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1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1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4499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Zdroje a seznam použité literatury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219256" cy="418640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13</a:t>
            </a:r>
            <a:r>
              <a:rPr lang="cs-CZ" sz="1200" dirty="0"/>
              <a:t> DEZIDOR. </a:t>
            </a:r>
            <a:r>
              <a:rPr lang="cs-CZ" sz="1200" i="1" dirty="0"/>
              <a:t>commons.wikimedia.org</a:t>
            </a:r>
            <a:r>
              <a:rPr lang="cs-CZ" sz="1200" dirty="0"/>
              <a:t> [online]. </a:t>
            </a:r>
            <a:r>
              <a:rPr lang="cs-CZ" sz="1200" dirty="0" smtClean="0"/>
              <a:t>[</a:t>
            </a:r>
            <a:r>
              <a:rPr lang="cs-CZ" sz="1200" dirty="0"/>
              <a:t>cit. 10.10.2012</a:t>
            </a:r>
            <a:r>
              <a:rPr lang="cs-CZ" sz="1200" dirty="0" smtClean="0"/>
              <a:t>]. </a:t>
            </a:r>
            <a:r>
              <a:rPr lang="cs-CZ" sz="1200" dirty="0"/>
              <a:t>Dostupný na WWW: http://commons.wikimedia.org/wiki/File:Sma%C5%BEen%C3%BD_%C5%99%C3%ADzek,_b 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14</a:t>
            </a:r>
            <a:r>
              <a:rPr lang="cs-CZ" sz="1200" dirty="0"/>
              <a:t> KARELJ. </a:t>
            </a:r>
            <a:r>
              <a:rPr lang="cs-CZ" sz="1200" i="1" dirty="0"/>
              <a:t>commons.wikimedia.org</a:t>
            </a:r>
            <a:r>
              <a:rPr lang="cs-CZ" sz="1200" dirty="0"/>
              <a:t> [online]. </a:t>
            </a:r>
            <a:r>
              <a:rPr lang="cs-CZ" sz="1200" dirty="0" smtClean="0"/>
              <a:t>[</a:t>
            </a:r>
            <a:r>
              <a:rPr lang="cs-CZ" sz="1200" dirty="0"/>
              <a:t>cit. 10.10.2012</a:t>
            </a:r>
            <a:r>
              <a:rPr lang="cs-CZ" sz="1200" dirty="0" smtClean="0"/>
              <a:t>]. </a:t>
            </a:r>
            <a:r>
              <a:rPr lang="cs-CZ" sz="1200" dirty="0"/>
              <a:t>Dostupný na WWW: http://commons.wikimedia.org/wiki/File:Beer_Bernard_1.jpg 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15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1200" dirty="0"/>
              <a:t>DEZIDOR. </a:t>
            </a:r>
            <a:r>
              <a:rPr lang="cs-CZ" sz="1200" i="1" dirty="0"/>
              <a:t>commons.wikimedia.org</a:t>
            </a:r>
            <a:r>
              <a:rPr lang="cs-CZ" sz="1200" dirty="0"/>
              <a:t> [online]. </a:t>
            </a:r>
            <a:r>
              <a:rPr lang="cs-CZ" sz="1200" dirty="0" smtClean="0"/>
              <a:t>[</a:t>
            </a:r>
            <a:r>
              <a:rPr lang="cs-CZ" sz="1200" dirty="0"/>
              <a:t>cit. 10.10.2012</a:t>
            </a:r>
            <a:r>
              <a:rPr lang="cs-CZ" sz="1200" dirty="0" smtClean="0"/>
              <a:t>]. </a:t>
            </a:r>
            <a:r>
              <a:rPr lang="cs-CZ" sz="1200" dirty="0"/>
              <a:t>Dostupný na WWW: http://commons.wikimedia.org/wiki/File:B%C3%ADl%C3%A9_v%C3%ADno.jpg 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16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1200" dirty="0"/>
              <a:t>JUREFF. </a:t>
            </a:r>
            <a:r>
              <a:rPr lang="cs-CZ" sz="1200" i="1" dirty="0"/>
              <a:t>commons.wikimedia.org</a:t>
            </a:r>
            <a:r>
              <a:rPr lang="cs-CZ" sz="1200" dirty="0"/>
              <a:t> [online]. </a:t>
            </a:r>
            <a:r>
              <a:rPr lang="cs-CZ" sz="1200" dirty="0" smtClean="0"/>
              <a:t>[</a:t>
            </a:r>
            <a:r>
              <a:rPr lang="cs-CZ" sz="1200" dirty="0"/>
              <a:t>cit. 10.10.2012</a:t>
            </a:r>
            <a:r>
              <a:rPr lang="cs-CZ" sz="1200" dirty="0" smtClean="0"/>
              <a:t>]. </a:t>
            </a:r>
            <a:r>
              <a:rPr lang="cs-CZ" sz="1200" dirty="0"/>
              <a:t>Dostupný na WWW: http://commons.wikimedia.org/wiki/File:Rudolf_Jelinek_slivovice_bottle.jpg</a:t>
            </a:r>
            <a:endParaRPr lang="cs-CZ" sz="1200" dirty="0" smtClean="0"/>
          </a:p>
          <a:p>
            <a:pPr marL="0" indent="0">
              <a:buNone/>
            </a:pPr>
            <a:endParaRPr lang="cs-CZ" sz="12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Books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r>
              <a:rPr lang="cs-CZ" sz="1200" dirty="0" smtClean="0"/>
              <a:t>AUTOR </a:t>
            </a:r>
            <a:r>
              <a:rPr lang="cs-CZ" sz="1200" dirty="0"/>
              <a:t>NEUVEDEN. </a:t>
            </a:r>
            <a:r>
              <a:rPr lang="cs-CZ" sz="1200" i="1" dirty="0"/>
              <a:t>Maturita </a:t>
            </a:r>
            <a:r>
              <a:rPr lang="cs-CZ" sz="1200" i="1" dirty="0" err="1"/>
              <a:t>Card</a:t>
            </a:r>
            <a:r>
              <a:rPr lang="cs-CZ" sz="1200" i="1" dirty="0"/>
              <a:t> 25: </a:t>
            </a:r>
            <a:r>
              <a:rPr lang="cs-CZ" sz="1200" i="1" dirty="0" err="1"/>
              <a:t>the</a:t>
            </a:r>
            <a:r>
              <a:rPr lang="cs-CZ" sz="1200" i="1" dirty="0"/>
              <a:t> Czech Republic</a:t>
            </a:r>
            <a:r>
              <a:rPr lang="cs-CZ" sz="1200" dirty="0"/>
              <a:t> [online]. [cit. 22.10.2012]. Dostupný na WWW: &lt;http://www.bridge-online.cz/maturita/</a:t>
            </a:r>
            <a:r>
              <a:rPr lang="cs-CZ" sz="1200" dirty="0" err="1"/>
              <a:t>maturitni</a:t>
            </a:r>
            <a:r>
              <a:rPr lang="cs-CZ" sz="1200" dirty="0"/>
              <a:t>-karty</a:t>
            </a:r>
            <a:r>
              <a:rPr lang="cs-CZ" sz="1200" dirty="0" smtClean="0"/>
              <a:t>&gt;.</a:t>
            </a:r>
          </a:p>
          <a:p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EL-HMOUDOVÁ. </a:t>
            </a:r>
            <a:r>
              <a:rPr lang="cs-CZ" sz="1200" i="1" dirty="0">
                <a:latin typeface="Times New Roman" pitchFamily="18" charset="0"/>
                <a:cs typeface="Times New Roman" pitchFamily="18" charset="0"/>
              </a:rPr>
              <a:t>Maturitní témata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. Třebíč: Petra </a:t>
            </a:r>
            <a:r>
              <a:rPr lang="cs-CZ" sz="1200" dirty="0" err="1">
                <a:latin typeface="Times New Roman" pitchFamily="18" charset="0"/>
                <a:cs typeface="Times New Roman" pitchFamily="18" charset="0"/>
              </a:rPr>
              <a:t>Velanová</a:t>
            </a:r>
            <a:r>
              <a:rPr lang="cs-CZ" sz="1200" dirty="0">
                <a:latin typeface="Times New Roman" pitchFamily="18" charset="0"/>
                <a:cs typeface="Times New Roman" pitchFamily="18" charset="0"/>
              </a:rPr>
              <a:t>, 2006, ISBN 978-80-86873-04-6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sz="1200" dirty="0"/>
              <a:t>SMITH-DLOUHÁ a kol. </a:t>
            </a:r>
            <a:r>
              <a:rPr lang="cs-CZ" sz="1200" i="1" dirty="0"/>
              <a:t>Angličtina – otázky a odpovědi .. Nejen k maturitě</a:t>
            </a:r>
            <a:r>
              <a:rPr lang="cs-CZ" sz="1200" dirty="0"/>
              <a:t>. Dubicko: INFOA, 2008, ISBN 978-80-7240-489-6. </a:t>
            </a:r>
          </a:p>
          <a:p>
            <a:r>
              <a:rPr lang="cs-CZ" sz="1200" dirty="0"/>
              <a:t>AUTOR NEUVEDEN. </a:t>
            </a:r>
            <a:r>
              <a:rPr lang="cs-CZ" sz="1200" i="1" dirty="0" err="1"/>
              <a:t>The</a:t>
            </a:r>
            <a:r>
              <a:rPr lang="cs-CZ" sz="1200" i="1" dirty="0"/>
              <a:t> Czech Republic</a:t>
            </a:r>
            <a:r>
              <a:rPr lang="cs-CZ" sz="1200" dirty="0"/>
              <a:t> [online]. [cit. 22.10.2012]. Dostupný na WWW: &lt;http://skola.amoskadan.cz/</a:t>
            </a:r>
            <a:r>
              <a:rPr lang="cs-CZ" sz="1200" dirty="0" err="1"/>
              <a:t>s_aj</a:t>
            </a:r>
            <a:r>
              <a:rPr lang="cs-CZ" sz="1200" dirty="0"/>
              <a:t>/</a:t>
            </a:r>
            <a:r>
              <a:rPr lang="cs-CZ" sz="1200" dirty="0" err="1"/>
              <a:t>ajhtm</a:t>
            </a:r>
            <a:r>
              <a:rPr lang="cs-CZ" sz="1200" dirty="0"/>
              <a:t>/</a:t>
            </a:r>
            <a:r>
              <a:rPr lang="cs-CZ" sz="1200" dirty="0" err="1"/>
              <a:t>at</a:t>
            </a:r>
            <a:r>
              <a:rPr lang="cs-CZ" sz="1200" dirty="0"/>
              <a:t>/at24.htm&gt;. </a:t>
            </a:r>
          </a:p>
          <a:p>
            <a:r>
              <a:rPr lang="cs-CZ" sz="1200" dirty="0"/>
              <a:t>AUTOR NEUVEDEN. </a:t>
            </a:r>
            <a:r>
              <a:rPr lang="cs-CZ" sz="1200" i="1" dirty="0"/>
              <a:t>Food, gastronomy</a:t>
            </a:r>
            <a:r>
              <a:rPr lang="cs-CZ" sz="1200" dirty="0"/>
              <a:t> [online]. [cit. 22.10.2012]. Dostupný na WWW: &lt;http://skola.amoskadan.cz/</a:t>
            </a:r>
            <a:r>
              <a:rPr lang="cs-CZ" sz="1200" dirty="0" err="1"/>
              <a:t>s_aj</a:t>
            </a:r>
            <a:r>
              <a:rPr lang="cs-CZ" sz="1200" dirty="0"/>
              <a:t>/</a:t>
            </a:r>
            <a:r>
              <a:rPr lang="cs-CZ" sz="1200" dirty="0" err="1"/>
              <a:t>ajhtm</a:t>
            </a:r>
            <a:r>
              <a:rPr lang="cs-CZ" sz="1200" dirty="0"/>
              <a:t>/</a:t>
            </a:r>
            <a:r>
              <a:rPr lang="cs-CZ" sz="1200" dirty="0" err="1"/>
              <a:t>at</a:t>
            </a:r>
            <a:r>
              <a:rPr lang="cs-CZ" sz="1200" dirty="0"/>
              <a:t>/at13.htm#CZECH_CUISINE</a:t>
            </a:r>
            <a:r>
              <a:rPr lang="cs-CZ" sz="1200" dirty="0" smtClean="0"/>
              <a:t>_&gt;.</a:t>
            </a:r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r>
              <a:rPr lang="cs-CZ" sz="1200" dirty="0"/>
              <a:t> </a:t>
            </a:r>
            <a:r>
              <a:rPr lang="cs-CZ" sz="1200" dirty="0" smtClean="0"/>
              <a:t>                             Veškeré </a:t>
            </a:r>
            <a:r>
              <a:rPr lang="cs-CZ" sz="1200" dirty="0"/>
              <a:t>hypertextové odkazy jsou platné ke dni vytvoření díla.</a:t>
            </a:r>
          </a:p>
          <a:p>
            <a:endParaRPr lang="cs-CZ" sz="12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375473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1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Motiv1</Template>
  <TotalTime>258</TotalTime>
  <Words>521</Words>
  <Application>Microsoft Office PowerPoint</Application>
  <PresentationFormat>Předvádění na obrazovce (4:3)</PresentationFormat>
  <Paragraphs>142</Paragraphs>
  <Slides>25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Motiv1</vt:lpstr>
      <vt:lpstr>National symbols</vt:lpstr>
      <vt:lpstr>Anotace</vt:lpstr>
      <vt:lpstr>Contents </vt:lpstr>
      <vt:lpstr>Anthem </vt:lpstr>
      <vt:lpstr>Coats of arms </vt:lpstr>
      <vt:lpstr>Small coat of arms </vt:lpstr>
      <vt:lpstr>Flag</vt:lpstr>
      <vt:lpstr>Flag of the president </vt:lpstr>
      <vt:lpstr>Currency </vt:lpstr>
      <vt:lpstr>The national tree</vt:lpstr>
      <vt:lpstr> Czech cuisine </vt:lpstr>
      <vt:lpstr>Pickled sausage and pickled cheese</vt:lpstr>
      <vt:lpstr>Sirloin</vt:lpstr>
      <vt:lpstr>Goulash </vt:lpstr>
      <vt:lpstr>Roasted pork </vt:lpstr>
      <vt:lpstr>Steak, schnitzel </vt:lpstr>
      <vt:lpstr>Open sandwiches </vt:lpstr>
      <vt:lpstr>Beer and wine </vt:lpstr>
      <vt:lpstr>Plum brandy </vt:lpstr>
      <vt:lpstr>Sweet dishes </vt:lpstr>
      <vt:lpstr>Identification and description of pictures </vt:lpstr>
      <vt:lpstr>Prezentace aplikace PowerPoint</vt:lpstr>
      <vt:lpstr>Questions </vt:lpstr>
      <vt:lpstr>Zdroje a seznam použité literatury</vt:lpstr>
      <vt:lpstr>Zdroje a seznam použité literatury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czech republic</dc:title>
  <dc:creator>pc</dc:creator>
  <cp:lastModifiedBy>ht</cp:lastModifiedBy>
  <cp:revision>32</cp:revision>
  <dcterms:created xsi:type="dcterms:W3CDTF">2012-08-01T12:39:24Z</dcterms:created>
  <dcterms:modified xsi:type="dcterms:W3CDTF">2013-01-18T13:22:32Z</dcterms:modified>
</cp:coreProperties>
</file>