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14" r:id="rId1"/>
  </p:sldMasterIdLst>
  <p:notesMasterIdLst>
    <p:notesMasterId r:id="rId12"/>
  </p:notesMasterIdLst>
  <p:sldIdLst>
    <p:sldId id="265" r:id="rId2"/>
    <p:sldId id="275" r:id="rId3"/>
    <p:sldId id="266" r:id="rId4"/>
    <p:sldId id="268" r:id="rId5"/>
    <p:sldId id="270" r:id="rId6"/>
    <p:sldId id="274" r:id="rId7"/>
    <p:sldId id="273" r:id="rId8"/>
    <p:sldId id="271" r:id="rId9"/>
    <p:sldId id="272" r:id="rId10"/>
    <p:sldId id="267" r:id="rId11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Arial Unicode MS" pitchFamily="34" charset="-128"/>
        <a:cs typeface="Arial Unicode MS" pitchFamily="34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DDDDDD"/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1428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</p:spTree>
    <p:extLst>
      <p:ext uri="{BB962C8B-B14F-4D97-AF65-F5344CB8AC3E}">
        <p14:creationId xmlns:p14="http://schemas.microsoft.com/office/powerpoint/2010/main" val="19603004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67035" y="5897277"/>
            <a:ext cx="9513590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420026" y="5349987"/>
            <a:ext cx="9324578" cy="1347442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20026" y="4283816"/>
            <a:ext cx="9324578" cy="1007957"/>
          </a:xfrm>
        </p:spPr>
        <p:txBody>
          <a:bodyPr anchor="b"/>
          <a:lstStyle>
            <a:lvl1pPr marL="0" indent="0" algn="l">
              <a:buNone/>
              <a:defRPr sz="2600">
                <a:solidFill>
                  <a:schemeClr val="tx2">
                    <a:shade val="75000"/>
                  </a:schemeClr>
                </a:solidFill>
              </a:defRPr>
            </a:lvl1pPr>
            <a:lvl2pPr marL="503972" indent="0" algn="ctr">
              <a:buNone/>
            </a:lvl2pPr>
            <a:lvl3pPr marL="1007943" indent="0" algn="ctr">
              <a:buNone/>
            </a:lvl3pPr>
            <a:lvl4pPr marL="1511915" indent="0" algn="ctr">
              <a:buNone/>
            </a:lvl4pPr>
            <a:lvl5pPr marL="2015886" indent="0" algn="ctr">
              <a:buNone/>
            </a:lvl5pPr>
            <a:lvl6pPr marL="2519858" indent="0" algn="ctr">
              <a:buNone/>
            </a:lvl6pPr>
            <a:lvl7pPr marL="3023829" indent="0" algn="ctr">
              <a:buNone/>
            </a:lvl7pPr>
            <a:lvl8pPr marL="3527801" indent="0" algn="ctr">
              <a:buNone/>
            </a:lvl8pPr>
            <a:lvl9pPr marL="4031772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B2C721-55DC-4FF9-A6BB-010CC2FAB482}" type="datetimeFigureOut">
              <a:rPr lang="cs-CZ" smtClean="0"/>
              <a:pPr>
                <a:defRPr/>
              </a:pPr>
              <a:t>27.1.2013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9072562" y="7136333"/>
            <a:ext cx="836692" cy="272148"/>
          </a:xfrm>
        </p:spPr>
        <p:txBody>
          <a:bodyPr/>
          <a:lstStyle/>
          <a:p>
            <a:pPr>
              <a:defRPr/>
            </a:pPr>
            <a:fld id="{6959CF7B-D1DD-444C-AD61-6E8FFBB4770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13ABA6-9896-4F85-BFE9-59EEC0AF5E00}" type="datetimeFigureOut">
              <a:rPr lang="cs-CZ" smtClean="0"/>
              <a:pPr>
                <a:defRPr/>
              </a:pPr>
              <a:t>27.1.2013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948245" y="83997"/>
            <a:ext cx="3192198" cy="318486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9072562" y="7136333"/>
            <a:ext cx="836692" cy="272148"/>
          </a:xfrm>
        </p:spPr>
        <p:txBody>
          <a:bodyPr/>
          <a:lstStyle/>
          <a:p>
            <a:pPr>
              <a:defRPr/>
            </a:pPr>
            <a:fld id="{9030FBAB-30AB-4902-B51E-2FA854A83EF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67035" y="3797367"/>
            <a:ext cx="9513590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420026" y="1847921"/>
            <a:ext cx="9324578" cy="1343942"/>
          </a:xfrm>
        </p:spPr>
        <p:txBody>
          <a:bodyPr anchor="b"/>
          <a:lstStyle>
            <a:lvl1pPr marL="0" indent="0" algn="r">
              <a:buNone/>
              <a:defRPr sz="22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DCE79D-69B2-4545-B8F2-629FB286916C}" type="datetimeFigureOut">
              <a:rPr lang="cs-CZ" smtClean="0"/>
              <a:pPr>
                <a:defRPr/>
              </a:pPr>
              <a:t>27.1.2013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88C6E5-113C-46EB-B692-94214976AB8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98961" y="3248616"/>
            <a:ext cx="9576594" cy="1306050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32661" y="503978"/>
            <a:ext cx="9576594" cy="92732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36021" y="1763924"/>
            <a:ext cx="4620286" cy="520777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5124318" y="1763924"/>
            <a:ext cx="4788297" cy="520777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DF8098-0CC4-4C50-8A3C-85B9553D1731}" type="datetimeFigureOut">
              <a:rPr lang="cs-CZ" smtClean="0"/>
              <a:pPr>
                <a:defRPr/>
              </a:pPr>
              <a:t>27.1.2013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E16014-F6E5-4A45-B196-DB7356C6959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36021" y="5963744"/>
            <a:ext cx="9492589" cy="97295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10272" y="734968"/>
            <a:ext cx="4730040" cy="705219"/>
          </a:xfrm>
        </p:spPr>
        <p:txBody>
          <a:bodyPr anchor="ctr"/>
          <a:lstStyle>
            <a:lvl1pPr marL="0" indent="0">
              <a:buNone/>
              <a:defRPr sz="20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5120818" y="734968"/>
            <a:ext cx="4731898" cy="705219"/>
          </a:xfrm>
        </p:spPr>
        <p:txBody>
          <a:bodyPr anchor="ctr"/>
          <a:lstStyle>
            <a:lvl1pPr marL="0" indent="0">
              <a:buNone/>
              <a:defRPr sz="20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310272" y="1450688"/>
            <a:ext cx="4730040" cy="43450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5124902" y="1450688"/>
            <a:ext cx="4727813" cy="43450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B07387-9EDA-4FEB-AB8D-53C6C82B6CC3}" type="datetimeFigureOut">
              <a:rPr lang="cs-CZ" smtClean="0"/>
              <a:pPr>
                <a:defRPr/>
              </a:pPr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9072563" y="7139693"/>
            <a:ext cx="840052" cy="272148"/>
          </a:xfrm>
        </p:spPr>
        <p:txBody>
          <a:bodyPr/>
          <a:lstStyle/>
          <a:p>
            <a:pPr>
              <a:defRPr/>
            </a:pPr>
            <a:fld id="{EC7B5A3B-303C-4778-826D-0C399660087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67035" y="6635715"/>
            <a:ext cx="9513590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32661" y="503978"/>
            <a:ext cx="9576594" cy="92732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A18D64-7E03-4E2B-802E-BCA420D57253}" type="datetimeFigureOut">
              <a:rPr lang="cs-CZ" smtClean="0"/>
              <a:pPr>
                <a:defRPr/>
              </a:pPr>
              <a:t>27.1.2013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5B8FCA-C488-44E1-9349-01EE70FCF50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6F37FD-3048-4BF6-A0B3-373E0AF9B424}" type="datetimeFigureOut">
              <a:rPr lang="cs-CZ" smtClean="0"/>
              <a:pPr>
                <a:defRPr/>
              </a:pPr>
              <a:t>27.1.2013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5DB1FD-29A1-4FCA-A698-92DFFBDF6BB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67035" y="6447569"/>
            <a:ext cx="9513590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504031" y="6047740"/>
            <a:ext cx="9324578" cy="573975"/>
          </a:xfrm>
        </p:spPr>
        <p:txBody>
          <a:bodyPr anchor="ctr"/>
          <a:lstStyle>
            <a:lvl1pPr algn="l">
              <a:buNone/>
              <a:defRPr sz="22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504032" y="671971"/>
            <a:ext cx="3316456" cy="5291773"/>
          </a:xfrm>
        </p:spPr>
        <p:txBody>
          <a:bodyPr/>
          <a:lstStyle>
            <a:lvl1pPr marL="0" indent="0">
              <a:buNone/>
              <a:defRPr sz="15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941244" y="671971"/>
            <a:ext cx="5887365" cy="52917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FA95CD-D143-489D-AB1E-2266272198D4}" type="datetimeFigureOut">
              <a:rPr lang="cs-CZ" smtClean="0"/>
              <a:pPr>
                <a:defRPr/>
              </a:pPr>
              <a:t>27.1.2013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5B2C4A-BAD5-4F52-925A-9A11065E9F8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864239" y="679725"/>
            <a:ext cx="5544344" cy="4031827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5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C9E5F0-88B7-451F-AC54-E89426FEE0A1}" type="datetimeFigureOut">
              <a:rPr lang="cs-CZ" smtClean="0"/>
              <a:pPr>
                <a:defRPr/>
              </a:pPr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8D3A73-9D9C-49DD-94FB-A7A376B9857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420026" y="5504696"/>
            <a:ext cx="6468401" cy="575726"/>
          </a:xfrm>
        </p:spPr>
        <p:txBody>
          <a:bodyPr anchor="ctr"/>
          <a:lstStyle>
            <a:lvl1pPr algn="l">
              <a:buNone/>
              <a:defRPr sz="22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420026" y="6099348"/>
            <a:ext cx="6468401" cy="846964"/>
          </a:xfrm>
        </p:spPr>
        <p:txBody>
          <a:bodyPr lIns="120953" tIns="0"/>
          <a:lstStyle>
            <a:lvl1pPr marL="0" indent="0">
              <a:buNone/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7F853FD-D533-4B67-82BE-502BD85A4961}" type="datetimeFigureOut">
              <a:rPr lang="cs-CZ" smtClean="0"/>
              <a:pPr>
                <a:defRPr/>
              </a:pPr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6F699-BAE7-436A-B7AE-DB9C06BD2C8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560469" y="605475"/>
            <a:ext cx="2016125" cy="645022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4031" y="605475"/>
            <a:ext cx="6888427" cy="645022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FD5792-38B0-42A1-98D6-E29FF39E28C0}" type="datetimeFigureOut">
              <a:rPr lang="cs-CZ" smtClean="0"/>
              <a:pPr>
                <a:defRPr/>
              </a:pPr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B13B87-B51E-4722-BA16-E8C3BE75FF0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504031" y="503979"/>
            <a:ext cx="9072563" cy="5963744"/>
          </a:xfrm>
        </p:spPr>
        <p:txBody>
          <a:bodyPr lIns="91430" tIns="45716" rIns="91430" bIns="45716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 lIns="91430" tIns="45716" rIns="91430" bIns="45716"/>
          <a:lstStyle>
            <a:lvl1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fld id="{303A73C6-C0A4-47B1-9A5D-B968BF3B0460}" type="datetimeFigureOut">
              <a:rPr lang="cs-CZ"/>
              <a:pPr>
                <a:defRPr/>
              </a:pPr>
              <a:t>27.1.2013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 lIns="91430" tIns="45716" rIns="91430" bIns="45716"/>
          <a:lstStyle>
            <a:lvl1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 lIns="91430" tIns="45716" rIns="91430" bIns="45716"/>
          <a:lstStyle>
            <a:lvl1pPr defTabSz="449263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fld id="{AEC126FD-846B-4767-8935-03B4E0A2E8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6946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67035" y="1158421"/>
            <a:ext cx="9513590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36021" y="1713176"/>
            <a:ext cx="9576594" cy="4989036"/>
          </a:xfrm>
          <a:prstGeom prst="rect">
            <a:avLst/>
          </a:prstGeom>
        </p:spPr>
        <p:txBody>
          <a:bodyPr vert="horz" lIns="100794" tIns="50397" rIns="100794" bIns="50397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7140443" y="83997"/>
            <a:ext cx="2772172" cy="318486"/>
          </a:xfrm>
          <a:prstGeom prst="rect">
            <a:avLst/>
          </a:prstGeom>
        </p:spPr>
        <p:txBody>
          <a:bodyPr vert="horz" lIns="100794" tIns="50397" rIns="100794" bIns="50397"/>
          <a:lstStyle>
            <a:lvl1pPr algn="l" eaLnBrk="1" latinLnBrk="0" hangingPunct="1">
              <a:defRPr kumimoji="0" sz="13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1/27/2013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444214" y="83997"/>
            <a:ext cx="3696229" cy="318486"/>
          </a:xfrm>
          <a:prstGeom prst="rect">
            <a:avLst/>
          </a:prstGeom>
        </p:spPr>
        <p:txBody>
          <a:bodyPr vert="horz" lIns="100794" tIns="50397" rIns="100794" bIns="50397"/>
          <a:lstStyle>
            <a:lvl1pPr algn="r" eaLnBrk="1" latinLnBrk="0" hangingPunct="1">
              <a:defRPr kumimoji="0" sz="13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9072563" y="7139694"/>
            <a:ext cx="840052" cy="269488"/>
          </a:xfrm>
          <a:prstGeom prst="rect">
            <a:avLst/>
          </a:prstGeom>
        </p:spPr>
        <p:txBody>
          <a:bodyPr vert="horz" lIns="100794" tIns="50397" rIns="100794" bIns="50397"/>
          <a:lstStyle>
            <a:lvl1pPr algn="r" eaLnBrk="1" latinLnBrk="0" hangingPunct="1">
              <a:defRPr kumimoji="0" sz="13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36021" y="503978"/>
            <a:ext cx="9576594" cy="923960"/>
          </a:xfrm>
          <a:prstGeom prst="rect">
            <a:avLst/>
          </a:prstGeom>
        </p:spPr>
        <p:txBody>
          <a:bodyPr vert="horz" lIns="100794" tIns="50397" rIns="100794" bIns="50397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67035" y="1158421"/>
            <a:ext cx="9513590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67035" y="1166234"/>
            <a:ext cx="9513590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77979" indent="-37797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500" kern="1200">
          <a:solidFill>
            <a:schemeClr val="tx2"/>
          </a:solidFill>
          <a:latin typeface="+mn-lt"/>
          <a:ea typeface="+mn-ea"/>
          <a:cs typeface="+mn-cs"/>
        </a:defRPr>
      </a:lvl1pPr>
      <a:lvl2pPr marL="818954" indent="-31498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100" kern="1200">
          <a:solidFill>
            <a:schemeClr val="tx2"/>
          </a:solidFill>
          <a:latin typeface="+mn-lt"/>
          <a:ea typeface="+mn-ea"/>
          <a:cs typeface="+mn-cs"/>
        </a:defRPr>
      </a:lvl2pPr>
      <a:lvl3pPr marL="1259929" indent="-251986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600" kern="1200">
          <a:solidFill>
            <a:schemeClr val="tx2"/>
          </a:solidFill>
          <a:latin typeface="+mn-lt"/>
          <a:ea typeface="+mn-ea"/>
          <a:cs typeface="+mn-cs"/>
        </a:defRPr>
      </a:lvl3pPr>
      <a:lvl4pPr marL="1763900" indent="-251986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4pPr>
      <a:lvl5pPr marL="2267872" indent="-251986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771844" indent="-251986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6pPr>
      <a:lvl7pPr marL="3275815" indent="-251986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7pPr>
      <a:lvl8pPr marL="3779787" indent="-251986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8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283758" indent="-251986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5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Harvardsk%C3%A1_architektura" TargetMode="External"/><Relationship Id="rId2" Type="http://schemas.openxmlformats.org/officeDocument/2006/relationships/hyperlink" Target="http://cs.wikipedia.org/wiki/Soubor:VonNeumann.sv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://cs.wikipedia.org/wiki/Von_Neumannova_architektur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4229936778"/>
              </p:ext>
            </p:extLst>
          </p:nvPr>
        </p:nvGraphicFramePr>
        <p:xfrm>
          <a:off x="357188" y="1398588"/>
          <a:ext cx="9388475" cy="4564063"/>
        </p:xfrm>
        <a:graphic>
          <a:graphicData uri="http://schemas.openxmlformats.org/drawingml/2006/table">
            <a:tbl>
              <a:tblPr/>
              <a:tblGrid>
                <a:gridCol w="2300031"/>
                <a:gridCol w="7088444"/>
              </a:tblGrid>
              <a:tr h="4057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CZ.1.07/1.5.00/34.0969</a:t>
                      </a: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711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Gymnázium Česká a Olympijských nadějí, České Budějovice, Česká 64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042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VY_32_INOVACE_IVT_1_KOT_06_</a:t>
                      </a:r>
                      <a:r>
                        <a:rPr lang="cs-CZ" sz="1600" cap="all" baseline="0" dirty="0" smtClean="0"/>
                        <a:t>Von_neumannova _architektura</a:t>
                      </a:r>
                      <a:endParaRPr kumimoji="0" lang="cs-CZ" sz="1500" b="0" i="0" u="none" strike="noStrike" cap="all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042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Miroslav Kotlas</a:t>
                      </a: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042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Tematický okruh</a:t>
                      </a: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Informatika 1. ročník</a:t>
                      </a: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042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 ročník</a:t>
                      </a: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042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tvorby</a:t>
                      </a: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15.09.2012</a:t>
                      </a: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5581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Von Neumannova architektura počítače, popis jednotlivých částí, výhody a srovnání s dnešní koncepcí počítačů.</a:t>
                      </a: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5039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Možnosti využití: promítání, samostudium  </a:t>
                      </a: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50396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Pokud není uvedeno jinak, použitý materiál je z vlastních zdrojů autora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00794" marR="100794" marT="50396" marB="503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396" name="Picture 46" descr="logo_pruh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0938" y="287338"/>
            <a:ext cx="946150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2182813" y="684213"/>
            <a:ext cx="5556250" cy="37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772" tIns="50387" rIns="100772" bIns="50387">
            <a:spAutoFit/>
          </a:bodyPr>
          <a:lstStyle/>
          <a:p>
            <a:pPr algn="ctr" defTabSz="1007838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r>
              <a:rPr lang="cs-CZ" b="1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DIGITÁLNÍ UČEBNÍ MATERIÁL</a:t>
            </a:r>
          </a:p>
        </p:txBody>
      </p:sp>
      <p:pic>
        <p:nvPicPr>
          <p:cNvPr id="153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8" y="5764213"/>
            <a:ext cx="6704012" cy="16383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Von </a:t>
            </a:r>
            <a:r>
              <a:rPr lang="cs-CZ" dirty="0" err="1" smtClean="0"/>
              <a:t>neumannova</a:t>
            </a:r>
            <a:r>
              <a:rPr lang="cs-CZ" dirty="0" smtClean="0"/>
              <a:t> architektura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696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Von Neumann</a:t>
            </a:r>
          </a:p>
          <a:p>
            <a:r>
              <a:rPr lang="cs-CZ" dirty="0" smtClean="0"/>
              <a:t>Von Neumannovo schéma</a:t>
            </a:r>
          </a:p>
          <a:p>
            <a:r>
              <a:rPr lang="cs-CZ" dirty="0" smtClean="0"/>
              <a:t>Jednotlivé části schéma</a:t>
            </a:r>
          </a:p>
          <a:p>
            <a:r>
              <a:rPr lang="cs-CZ" dirty="0"/>
              <a:t>Základní principy </a:t>
            </a:r>
            <a:r>
              <a:rPr lang="cs-CZ" dirty="0" err="1"/>
              <a:t>neumannovy</a:t>
            </a:r>
            <a:r>
              <a:rPr lang="cs-CZ" dirty="0"/>
              <a:t> arch.</a:t>
            </a:r>
            <a:endParaRPr lang="cs-CZ" dirty="0" smtClean="0"/>
          </a:p>
          <a:p>
            <a:r>
              <a:rPr lang="cs-CZ" dirty="0" err="1" smtClean="0"/>
              <a:t>Harwardská</a:t>
            </a:r>
            <a:r>
              <a:rPr lang="cs-CZ" dirty="0" smtClean="0"/>
              <a:t> architektura</a:t>
            </a:r>
          </a:p>
          <a:p>
            <a:r>
              <a:rPr lang="cs-CZ" dirty="0" smtClean="0"/>
              <a:t>Odlišnosti dnešních PC</a:t>
            </a:r>
          </a:p>
          <a:p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188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VON NEUMANN (1903 – 1957)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Americký </a:t>
            </a:r>
            <a:r>
              <a:rPr lang="cs-CZ" dirty="0"/>
              <a:t>matematik maďarského </a:t>
            </a:r>
            <a:r>
              <a:rPr lang="cs-CZ" dirty="0" smtClean="0"/>
              <a:t>původu</a:t>
            </a:r>
          </a:p>
          <a:p>
            <a:r>
              <a:rPr lang="cs-CZ" dirty="0" smtClean="0"/>
              <a:t>V roce 1945 navrhl model číslicového počítače</a:t>
            </a:r>
          </a:p>
          <a:p>
            <a:r>
              <a:rPr lang="cs-CZ" dirty="0" smtClean="0"/>
              <a:t>Zavrhl desítkovou soustavu</a:t>
            </a:r>
          </a:p>
          <a:p>
            <a:r>
              <a:rPr lang="cs-CZ" dirty="0"/>
              <a:t>M</a:t>
            </a:r>
            <a:r>
              <a:rPr lang="cs-CZ" dirty="0" smtClean="0"/>
              <a:t>odelu </a:t>
            </a:r>
            <a:r>
              <a:rPr lang="cs-CZ" dirty="0"/>
              <a:t>počítače, který s jistými výjimkami </a:t>
            </a:r>
            <a:r>
              <a:rPr lang="cs-CZ" dirty="0" smtClean="0"/>
              <a:t>zůstal zachován </a:t>
            </a:r>
            <a:r>
              <a:rPr lang="cs-CZ" dirty="0"/>
              <a:t>dodnes, říkáme </a:t>
            </a:r>
            <a:r>
              <a:rPr lang="cs-CZ" b="1" dirty="0"/>
              <a:t>von </a:t>
            </a:r>
            <a:r>
              <a:rPr lang="cs-CZ" b="1" dirty="0" smtClean="0"/>
              <a:t>Neumannova koncepce počítače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399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Von Neumannova Schéma</a:t>
            </a:r>
            <a:endParaRPr lang="cs-CZ" dirty="0"/>
          </a:p>
        </p:txBody>
      </p:sp>
      <p:pic>
        <p:nvPicPr>
          <p:cNvPr id="1026" name="Picture 2" descr="C:\Users\Kotli\Desktop\800px-VonNeumann.svg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848" y="1398532"/>
            <a:ext cx="8352928" cy="5909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82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Jednotlivé části Schéma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6021" y="1619597"/>
            <a:ext cx="9576594" cy="5760640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/>
              <a:t>Paměť </a:t>
            </a:r>
            <a:r>
              <a:rPr lang="cs-CZ" dirty="0"/>
              <a:t>(operační </a:t>
            </a:r>
            <a:r>
              <a:rPr lang="cs-CZ" dirty="0" smtClean="0"/>
              <a:t>paměť)</a:t>
            </a:r>
          </a:p>
          <a:p>
            <a:pPr lvl="1"/>
            <a:r>
              <a:rPr lang="cs-CZ" dirty="0" smtClean="0"/>
              <a:t>sloužící </a:t>
            </a:r>
            <a:r>
              <a:rPr lang="cs-CZ" dirty="0"/>
              <a:t>k uchování veškerých informací, tj. programů (systémových, </a:t>
            </a:r>
            <a:r>
              <a:rPr lang="cs-CZ" dirty="0" smtClean="0"/>
              <a:t>aplikačních, uživatelských</a:t>
            </a:r>
            <a:r>
              <a:rPr lang="cs-CZ" dirty="0"/>
              <a:t>) a dat (vstupních, pracovních a výsledků).</a:t>
            </a:r>
          </a:p>
          <a:p>
            <a:r>
              <a:rPr lang="cs-CZ" b="1" dirty="0" err="1" smtClean="0"/>
              <a:t>Aritmeticko</a:t>
            </a:r>
            <a:r>
              <a:rPr lang="cs-CZ" b="1" dirty="0" smtClean="0"/>
              <a:t>–logická </a:t>
            </a:r>
            <a:r>
              <a:rPr lang="cs-CZ" b="1" dirty="0"/>
              <a:t>jednotka</a:t>
            </a:r>
            <a:r>
              <a:rPr lang="cs-CZ" dirty="0"/>
              <a:t> (</a:t>
            </a:r>
            <a:r>
              <a:rPr lang="cs-CZ" b="1" dirty="0" smtClean="0"/>
              <a:t>ALU</a:t>
            </a:r>
            <a:r>
              <a:rPr lang="cs-CZ" dirty="0" smtClean="0"/>
              <a:t>)</a:t>
            </a:r>
          </a:p>
          <a:p>
            <a:pPr lvl="1"/>
            <a:r>
              <a:rPr lang="cs-CZ" dirty="0" smtClean="0"/>
              <a:t>provádí </a:t>
            </a:r>
            <a:r>
              <a:rPr lang="cs-CZ" dirty="0"/>
              <a:t>veškeré aritmetické a logické operace s </a:t>
            </a:r>
            <a:r>
              <a:rPr lang="cs-CZ" dirty="0" smtClean="0"/>
              <a:t>daty</a:t>
            </a:r>
            <a:endParaRPr lang="cs-CZ" dirty="0"/>
          </a:p>
          <a:p>
            <a:r>
              <a:rPr lang="cs-CZ" b="1" dirty="0"/>
              <a:t>Řídicí </a:t>
            </a:r>
            <a:r>
              <a:rPr lang="cs-CZ" b="1" dirty="0" smtClean="0"/>
              <a:t>jednotka </a:t>
            </a:r>
          </a:p>
          <a:p>
            <a:pPr lvl="1"/>
            <a:r>
              <a:rPr lang="cs-CZ" dirty="0" smtClean="0"/>
              <a:t>řídí </a:t>
            </a:r>
            <a:r>
              <a:rPr lang="cs-CZ" dirty="0"/>
              <a:t>a </a:t>
            </a:r>
            <a:r>
              <a:rPr lang="cs-CZ" dirty="0" smtClean="0"/>
              <a:t>koordinuje činnost </a:t>
            </a:r>
            <a:r>
              <a:rPr lang="cs-CZ" dirty="0"/>
              <a:t>spolupracujících </a:t>
            </a:r>
            <a:r>
              <a:rPr lang="cs-CZ" dirty="0" smtClean="0"/>
              <a:t>podsystémů</a:t>
            </a:r>
          </a:p>
          <a:p>
            <a:r>
              <a:rPr lang="cs-CZ" b="1" dirty="0" smtClean="0"/>
              <a:t>Vstup</a:t>
            </a:r>
          </a:p>
          <a:p>
            <a:pPr lvl="1"/>
            <a:r>
              <a:rPr lang="cs-CZ" dirty="0" smtClean="0"/>
              <a:t>řídí </a:t>
            </a:r>
            <a:r>
              <a:rPr lang="cs-CZ" dirty="0"/>
              <a:t>vstup dat z periferních zařízení do </a:t>
            </a:r>
            <a:r>
              <a:rPr lang="cs-CZ" dirty="0" smtClean="0"/>
              <a:t>paměti počítače</a:t>
            </a:r>
            <a:endParaRPr lang="cs-CZ" dirty="0"/>
          </a:p>
          <a:p>
            <a:r>
              <a:rPr lang="cs-CZ" sz="3600" b="1" dirty="0" smtClean="0"/>
              <a:t>Výstup</a:t>
            </a:r>
          </a:p>
          <a:p>
            <a:pPr lvl="1"/>
            <a:r>
              <a:rPr lang="cs-CZ" sz="3200" dirty="0" smtClean="0"/>
              <a:t>řídí </a:t>
            </a:r>
            <a:r>
              <a:rPr lang="cs-CZ" sz="3200" dirty="0"/>
              <a:t>výstup </a:t>
            </a:r>
            <a:r>
              <a:rPr lang="cs-CZ" dirty="0"/>
              <a:t>dat (výsledků) z </a:t>
            </a:r>
            <a:r>
              <a:rPr lang="cs-CZ" dirty="0" smtClean="0"/>
              <a:t>paměti počítače </a:t>
            </a:r>
            <a:r>
              <a:rPr lang="cs-CZ" dirty="0"/>
              <a:t>na periferní </a:t>
            </a:r>
            <a:r>
              <a:rPr lang="cs-CZ" dirty="0" smtClean="0"/>
              <a:t>zařízení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458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Základní principy </a:t>
            </a:r>
            <a:r>
              <a:rPr lang="cs-CZ" dirty="0" err="1" smtClean="0"/>
              <a:t>neumannovy</a:t>
            </a:r>
            <a:r>
              <a:rPr lang="cs-CZ" dirty="0" smtClean="0"/>
              <a:t> arch.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Dvojková </a:t>
            </a:r>
            <a:r>
              <a:rPr lang="cs-CZ" dirty="0"/>
              <a:t>soustava</a:t>
            </a:r>
          </a:p>
          <a:p>
            <a:r>
              <a:rPr lang="cs-CZ" dirty="0" smtClean="0"/>
              <a:t>Programy </a:t>
            </a:r>
            <a:r>
              <a:rPr lang="cs-CZ" dirty="0"/>
              <a:t>a data v operační </a:t>
            </a:r>
            <a:r>
              <a:rPr lang="cs-CZ" dirty="0" smtClean="0"/>
              <a:t>paměti</a:t>
            </a:r>
          </a:p>
          <a:p>
            <a:r>
              <a:rPr lang="cs-CZ" dirty="0" smtClean="0"/>
              <a:t>Rychlost </a:t>
            </a:r>
            <a:r>
              <a:rPr lang="cs-CZ" dirty="0"/>
              <a:t>vnitřní paměti srovnatelná s rychlostí výpočetní jednotky</a:t>
            </a:r>
          </a:p>
          <a:p>
            <a:r>
              <a:rPr lang="cs-CZ" dirty="0" smtClean="0"/>
              <a:t>Přímé </a:t>
            </a:r>
            <a:r>
              <a:rPr lang="cs-CZ" dirty="0"/>
              <a:t>adresování (přístup) – v libovolném okamžiku přístupná kterákoliv buňka paměti</a:t>
            </a:r>
          </a:p>
          <a:p>
            <a:r>
              <a:rPr lang="cs-CZ" dirty="0" smtClean="0"/>
              <a:t>Aritmeticko-logická </a:t>
            </a:r>
            <a:r>
              <a:rPr lang="cs-CZ" dirty="0"/>
              <a:t>jednotka – pouze obvody pro sčítání čísel (ostatní operace se dají převést na sčítání)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6414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Harwardská</a:t>
            </a:r>
            <a:r>
              <a:rPr lang="cs-CZ" dirty="0" smtClean="0"/>
              <a:t> architektura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Fyzicky </a:t>
            </a:r>
            <a:r>
              <a:rPr lang="cs-CZ" b="1" dirty="0"/>
              <a:t>odděluje paměť programu a </a:t>
            </a:r>
            <a:r>
              <a:rPr lang="cs-CZ" b="1" dirty="0" smtClean="0"/>
              <a:t>dat</a:t>
            </a:r>
          </a:p>
          <a:p>
            <a:r>
              <a:rPr lang="cs-CZ" dirty="0" smtClean="0"/>
              <a:t>Název </a:t>
            </a:r>
            <a:r>
              <a:rPr lang="cs-CZ" dirty="0"/>
              <a:t>pochází z počítače Harvard Mark </a:t>
            </a:r>
            <a:r>
              <a:rPr lang="cs-CZ" dirty="0" smtClean="0"/>
              <a:t>I </a:t>
            </a:r>
            <a:r>
              <a:rPr lang="cs-CZ" dirty="0"/>
              <a:t>který byl postaven na této </a:t>
            </a:r>
            <a:r>
              <a:rPr lang="cs-CZ" dirty="0" smtClean="0"/>
              <a:t>architektuře</a:t>
            </a:r>
          </a:p>
          <a:p>
            <a:r>
              <a:rPr lang="cs-CZ" dirty="0" smtClean="0"/>
              <a:t>Tento </a:t>
            </a:r>
            <a:r>
              <a:rPr lang="cs-CZ" dirty="0"/>
              <a:t>počítač měl strojové instrukce uloženy na děrované pásce (šířka 24 bit) a data na elektro-mechanických deskách (23 číslic široké).</a:t>
            </a:r>
          </a:p>
        </p:txBody>
      </p:sp>
    </p:spTree>
    <p:extLst>
      <p:ext uri="{BB962C8B-B14F-4D97-AF65-F5344CB8AC3E}">
        <p14:creationId xmlns:p14="http://schemas.microsoft.com/office/powerpoint/2010/main" val="292123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Odlišnosti dnešních PC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6021" y="1713175"/>
            <a:ext cx="9576594" cy="5379029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Počítač může pracovat i s </a:t>
            </a:r>
            <a:r>
              <a:rPr lang="cs-CZ" b="1" dirty="0"/>
              <a:t>více než jedním </a:t>
            </a:r>
            <a:r>
              <a:rPr lang="cs-CZ" b="1" dirty="0" smtClean="0"/>
              <a:t>procesorem</a:t>
            </a:r>
            <a:endParaRPr lang="cs-CZ" dirty="0"/>
          </a:p>
          <a:p>
            <a:r>
              <a:rPr lang="cs-CZ" dirty="0" smtClean="0"/>
              <a:t>Zpracování paralelně více </a:t>
            </a:r>
            <a:r>
              <a:rPr lang="cs-CZ" dirty="0"/>
              <a:t>programů zároveň (tzv. </a:t>
            </a:r>
            <a:r>
              <a:rPr lang="cs-CZ" b="1" dirty="0"/>
              <a:t>multitasking</a:t>
            </a:r>
            <a:r>
              <a:rPr lang="cs-CZ" dirty="0" smtClean="0"/>
              <a:t>)</a:t>
            </a:r>
            <a:endParaRPr lang="cs-CZ" dirty="0"/>
          </a:p>
          <a:p>
            <a:r>
              <a:rPr lang="cs-CZ" dirty="0"/>
              <a:t>Vstupní/výstupní podsystémy dnešních počítačů umožňují jak vstup, tak </a:t>
            </a:r>
            <a:r>
              <a:rPr lang="cs-CZ" dirty="0" smtClean="0"/>
              <a:t>výstup dat</a:t>
            </a:r>
            <a:r>
              <a:rPr lang="cs-CZ" dirty="0"/>
              <a:t>, a </a:t>
            </a:r>
            <a:r>
              <a:rPr lang="cs-CZ" dirty="0" smtClean="0"/>
              <a:t>jsou </a:t>
            </a:r>
            <a:r>
              <a:rPr lang="cs-CZ" dirty="0"/>
              <a:t>schopny vstupní/výstupní operaci samostatně </a:t>
            </a:r>
            <a:r>
              <a:rPr lang="cs-CZ" dirty="0" smtClean="0"/>
              <a:t>řídit</a:t>
            </a:r>
          </a:p>
          <a:p>
            <a:r>
              <a:rPr lang="cs-CZ" dirty="0" smtClean="0"/>
              <a:t>Program </a:t>
            </a:r>
            <a:r>
              <a:rPr lang="cs-CZ" dirty="0"/>
              <a:t>se do paměti nemusí zavádět celý, ale je možné zavést jen jeho část </a:t>
            </a:r>
            <a:r>
              <a:rPr lang="cs-CZ" dirty="0" smtClean="0"/>
              <a:t>a ostatní </a:t>
            </a:r>
            <a:r>
              <a:rPr lang="cs-CZ" dirty="0"/>
              <a:t>části zavádět až v případě jejich </a:t>
            </a:r>
            <a:r>
              <a:rPr lang="cs-CZ" dirty="0" smtClean="0"/>
              <a:t>potřeby</a:t>
            </a:r>
            <a:endParaRPr lang="cs-CZ" dirty="0"/>
          </a:p>
          <a:p>
            <a:r>
              <a:rPr lang="cs-CZ" dirty="0" smtClean="0"/>
              <a:t>Od roku </a:t>
            </a:r>
            <a:r>
              <a:rPr lang="cs-CZ" dirty="0"/>
              <a:t>1974 mají mikropočítače většinu elektroniky </a:t>
            </a:r>
            <a:r>
              <a:rPr lang="cs-CZ" dirty="0" smtClean="0"/>
              <a:t>zahrnutou na </a:t>
            </a:r>
            <a:r>
              <a:rPr lang="cs-CZ" dirty="0"/>
              <a:t>jedné desce plošných spojů zvané </a:t>
            </a:r>
            <a:r>
              <a:rPr lang="cs-CZ" b="1" dirty="0" smtClean="0"/>
              <a:t>základní deska (motherboard)</a:t>
            </a:r>
            <a:endParaRPr lang="cs-CZ" dirty="0"/>
          </a:p>
          <a:p>
            <a:r>
              <a:rPr lang="cs-CZ" dirty="0" smtClean="0"/>
              <a:t>V </a:t>
            </a:r>
            <a:r>
              <a:rPr lang="cs-CZ" dirty="0"/>
              <a:t>základní konfiguraci </a:t>
            </a:r>
            <a:r>
              <a:rPr lang="cs-CZ" dirty="0" smtClean="0"/>
              <a:t>bývají </a:t>
            </a:r>
            <a:r>
              <a:rPr lang="cs-CZ" dirty="0"/>
              <a:t>kromě vnitřní (operační) paměti </a:t>
            </a:r>
            <a:r>
              <a:rPr lang="cs-CZ" dirty="0" smtClean="0"/>
              <a:t>i tzv</a:t>
            </a:r>
            <a:r>
              <a:rPr lang="cs-CZ" dirty="0"/>
              <a:t>. </a:t>
            </a:r>
            <a:r>
              <a:rPr lang="cs-CZ" b="1" dirty="0"/>
              <a:t>vnější </a:t>
            </a:r>
            <a:r>
              <a:rPr lang="cs-CZ" b="1" dirty="0" smtClean="0"/>
              <a:t>paměti (</a:t>
            </a:r>
            <a:r>
              <a:rPr lang="cs-CZ" dirty="0" smtClean="0"/>
              <a:t>pevné disky)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489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SERYCH. </a:t>
            </a:r>
            <a:r>
              <a:rPr lang="cs-CZ" i="1" dirty="0"/>
              <a:t>Von Neumannova architektura</a:t>
            </a:r>
            <a:r>
              <a:rPr lang="cs-CZ" dirty="0"/>
              <a:t> [online]. [cit. </a:t>
            </a:r>
            <a:r>
              <a:rPr lang="cs-CZ" dirty="0" smtClean="0"/>
              <a:t>15.09.2012]. </a:t>
            </a:r>
            <a:r>
              <a:rPr lang="cs-CZ" dirty="0"/>
              <a:t>Dostupný pod licencí volné dílo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cs.wikipedia.org/wiki/Soubor:VonNeumann.svg</a:t>
            </a:r>
            <a:endParaRPr lang="cs-CZ" dirty="0" smtClean="0"/>
          </a:p>
          <a:p>
            <a:r>
              <a:rPr lang="cs-CZ" dirty="0"/>
              <a:t>Harvardská architektura.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2001-2012 [cit. </a:t>
            </a:r>
            <a:r>
              <a:rPr lang="cs-CZ" dirty="0" smtClean="0"/>
              <a:t>2012-09-15]. </a:t>
            </a:r>
            <a:r>
              <a:rPr lang="cs-CZ" dirty="0"/>
              <a:t>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cs.wikipedia.org/wiki/Harvardsk%C3%A1_architektura</a:t>
            </a:r>
            <a:endParaRPr lang="cs-CZ" dirty="0" smtClean="0"/>
          </a:p>
          <a:p>
            <a:r>
              <a:rPr lang="cs-CZ" dirty="0"/>
              <a:t>Von Neumannova architektura.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2001-2012 [cit. </a:t>
            </a:r>
            <a:r>
              <a:rPr lang="cs-CZ" dirty="0" smtClean="0"/>
              <a:t>2012-09-15]. </a:t>
            </a:r>
            <a:r>
              <a:rPr lang="cs-CZ" dirty="0"/>
              <a:t>Dostupné z: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cs.wikipedia.org/wiki/Von_Neumannova_architektura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" name="Picture 46" descr="logo_pruh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0938" y="287338"/>
            <a:ext cx="946150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381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830</TotalTime>
  <Words>520</Words>
  <Application>Microsoft Office PowerPoint</Application>
  <PresentationFormat>Vlastní</PresentationFormat>
  <Paragraphs>68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Prezentace aplikace PowerPoint</vt:lpstr>
      <vt:lpstr>Von neumannova architektura</vt:lpstr>
      <vt:lpstr>Obsah</vt:lpstr>
      <vt:lpstr>VON NEUMANN (1903 – 1957)</vt:lpstr>
      <vt:lpstr>Von Neumannova Schéma</vt:lpstr>
      <vt:lpstr>Jednotlivé části Schéma</vt:lpstr>
      <vt:lpstr>Základní principy neumannovy arch.</vt:lpstr>
      <vt:lpstr>Harwardská architektura</vt:lpstr>
      <vt:lpstr>Odlišnosti dnešních PC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Von Neumannovo schéma</dc:title>
  <dc:creator>Marie Poesová</dc:creator>
  <dc:description>Dostupné z Metodického portálu www.rvp.cz, ISSN: 1802-4785, financovaného z ESF a státního rozpočtu ČR. Provozováno Výzkumným ústavem pedagogickým v Praze.</dc:description>
  <cp:lastModifiedBy>Mirda Kotli</cp:lastModifiedBy>
  <cp:revision>38</cp:revision>
  <cp:lastPrinted>1601-01-01T00:00:00Z</cp:lastPrinted>
  <dcterms:created xsi:type="dcterms:W3CDTF">2009-10-05T13:35:31Z</dcterms:created>
  <dcterms:modified xsi:type="dcterms:W3CDTF">2013-01-27T18:10:36Z</dcterms:modified>
</cp:coreProperties>
</file>