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6" r:id="rId4"/>
    <p:sldId id="257" r:id="rId5"/>
    <p:sldId id="258" r:id="rId6"/>
    <p:sldId id="261" r:id="rId7"/>
    <p:sldId id="262" r:id="rId8"/>
    <p:sldId id="263" r:id="rId9"/>
    <p:sldId id="260" r:id="rId10"/>
    <p:sldId id="264" r:id="rId11"/>
    <p:sldId id="265" r:id="rId12"/>
    <p:sldId id="266" r:id="rId13"/>
    <p:sldId id="267" r:id="rId14"/>
    <p:sldId id="268" r:id="rId15"/>
    <p:sldId id="259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2277-1CC8-49AD-814B-6B64C9053F32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F48D22-7B23-49D5-9652-E13C53EA3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640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D1F3A8-66C2-4B65-AE10-D2148BAEBD7E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0F0C37-614F-4480-9CA9-99AB4A4CA3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17705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12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9B49EE-A8BF-40CF-B765-13536D9E4177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6E37D-FB33-466B-9715-BDD25A1585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6653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097D37-9371-4A7B-A860-B9C5254B8649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B497F6-0A5F-413D-BD25-408A178E30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3696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12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32DB19-3C5F-45B7-80BC-8E0A3442F4F3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F1D09-D741-462D-B4F9-821103EBC7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098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F28AF-D014-48C0-A795-87FC798EC5CC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B97C9-8BF4-4BA1-9860-A0F3EF361C9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7475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317483-01B2-4CAE-8EC9-49085001138D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D5B647-BE8F-4AAF-A769-5BCA6612D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96000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12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845032-CD07-4E89-8D39-6F8E37DC3B24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DB212-8AC0-411F-951E-B3A586059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84395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61DD3C-ADFD-473E-88DD-67E27B0684E3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B15305-45FE-47AD-BACC-9A496681B6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864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020B0-FA69-4C86-8EB3-AA36A1A6AC44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5A027-CC2C-4562-8D31-24CDE8BBA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97185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595F7-18DC-4C00-A29A-A347F7DB3189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36DA91-1666-4B4A-81D4-60D36D6EF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790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298BF04-D750-4B43-B76A-93DBFEED0C2C}" type="datetimeFigureOut">
              <a:rPr lang="cs-CZ"/>
              <a:pPr>
                <a:defRPr/>
              </a:pPr>
              <a:t>13.8.2013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8998455-40BC-46F7-AB48-6D1EB52E69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5" r:id="rId1"/>
    <p:sldLayoutId id="2147483836" r:id="rId2"/>
    <p:sldLayoutId id="2147483837" r:id="rId3"/>
    <p:sldLayoutId id="2147483832" r:id="rId4"/>
    <p:sldLayoutId id="2147483838" r:id="rId5"/>
    <p:sldLayoutId id="2147483833" r:id="rId6"/>
    <p:sldLayoutId id="2147483839" r:id="rId7"/>
    <p:sldLayoutId id="2147483840" r:id="rId8"/>
    <p:sldLayoutId id="2147483841" r:id="rId9"/>
    <p:sldLayoutId id="2147483834" r:id="rId10"/>
    <p:sldLayoutId id="2147483842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_Jesen%C3%ADky" TargetMode="External"/><Relationship Id="rId2" Type="http://schemas.openxmlformats.org/officeDocument/2006/relationships/hyperlink" Target="http://cs.wikipedia.org/wiki/Chr%C3%A1n%C4%9Bn%C3%A1_krajinn%C3%A1_oblast_%C5%BDelezn%C3%A9_hory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Chr%C3%A1n%C4%9Bn%C3%A1_krajinn%C3%A1_oblast_Beskydy" TargetMode="External"/><Relationship Id="rId4" Type="http://schemas.openxmlformats.org/officeDocument/2006/relationships/hyperlink" Target="http://cs.wikipedia.org/wiki/Chr%C3%A1n%C4%9Bn%C3%A1_krajinn%C3%A1_oblast_Koko%C5%99%C3%ADnsk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Chr%C3%A1n%C4%9Bn%C3%A1_krajinn%C3%A1_oblast_K%C5%99ivokl%C3%A1tsko" TargetMode="External"/><Relationship Id="rId2" Type="http://schemas.openxmlformats.org/officeDocument/2006/relationships/hyperlink" Target="http://cs.wikipedia.org/wiki/Chr%C3%A1n%C4%9Bn%C3%A1_krajinn%C3%A1_oblast_B%C3%ADl%C3%A9_Karpaty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CHKO%2BNP_Czech_map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Obdélník 3"/>
          <p:cNvSpPr>
            <a:spLocks noChangeArrowheads="1"/>
          </p:cNvSpPr>
          <p:nvPr/>
        </p:nvSpPr>
        <p:spPr bwMode="auto">
          <a:xfrm>
            <a:off x="468313" y="476250"/>
            <a:ext cx="4572000" cy="147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Projekt:</a:t>
            </a:r>
            <a:r>
              <a:rPr lang="cs-CZ"/>
              <a:t> Moderní škola 2010</a:t>
            </a:r>
          </a:p>
          <a:p>
            <a:endParaRPr lang="cs-CZ"/>
          </a:p>
          <a:p>
            <a:r>
              <a:rPr lang="cs-CZ" b="1"/>
              <a:t>registrační číslo</a:t>
            </a:r>
            <a:r>
              <a:rPr lang="cs-CZ"/>
              <a:t>: CZ.1.07/1.4.00/21.1091</a:t>
            </a:r>
          </a:p>
          <a:p>
            <a:endParaRPr lang="cs-CZ"/>
          </a:p>
          <a:p>
            <a:r>
              <a:rPr lang="cs-CZ" b="1"/>
              <a:t>Číslo DUM</a:t>
            </a:r>
            <a:r>
              <a:rPr lang="cs-CZ"/>
              <a:t>: </a:t>
            </a:r>
            <a:r>
              <a:rPr lang="cs-CZ" i="1"/>
              <a:t>VY_32_INOVACE_201</a:t>
            </a:r>
          </a:p>
        </p:txBody>
      </p:sp>
      <p:sp>
        <p:nvSpPr>
          <p:cNvPr id="10243" name="Obdélník 4"/>
          <p:cNvSpPr>
            <a:spLocks noChangeArrowheads="1"/>
          </p:cNvSpPr>
          <p:nvPr/>
        </p:nvSpPr>
        <p:spPr bwMode="auto">
          <a:xfrm>
            <a:off x="479425" y="2420938"/>
            <a:ext cx="45720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b="1"/>
              <a:t>Předmět: Ekologická výchova	          		</a:t>
            </a:r>
          </a:p>
          <a:p>
            <a:r>
              <a:rPr lang="cs-CZ" b="1"/>
              <a:t>Autor: Petra Morchová</a:t>
            </a:r>
            <a:r>
              <a:rPr lang="cs-CZ"/>
              <a:t>	           		</a:t>
            </a:r>
          </a:p>
        </p:txBody>
      </p:sp>
      <p:pic>
        <p:nvPicPr>
          <p:cNvPr id="1024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5" y="4438650"/>
            <a:ext cx="7931150" cy="1733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Obdélník 5"/>
          <p:cNvSpPr>
            <a:spLocks noChangeArrowheads="1"/>
          </p:cNvSpPr>
          <p:nvPr/>
        </p:nvSpPr>
        <p:spPr bwMode="auto">
          <a:xfrm>
            <a:off x="0" y="6278563"/>
            <a:ext cx="9144000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1400"/>
              <a:t>Tento výukový materiál vznikl v rámci Operačního programu Vzdělávání pro konkurenceschopnost.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250825" y="260350"/>
          <a:ext cx="8497888" cy="6280149"/>
        </p:xfrm>
        <a:graphic>
          <a:graphicData uri="http://schemas.openxmlformats.org/drawingml/2006/table">
            <a:tbl>
              <a:tblPr/>
              <a:tblGrid>
                <a:gridCol w="4105157"/>
                <a:gridCol w="71680"/>
                <a:gridCol w="431788"/>
                <a:gridCol w="73023"/>
                <a:gridCol w="3816240"/>
              </a:tblGrid>
              <a:tr h="48897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893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VY_32_INOVACE_201_ </a:t>
                      </a:r>
                      <a:r>
                        <a:rPr kumimoji="0" lang="cs-CZ" sz="1200" b="0" i="1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chranenauzemivcr</a:t>
                      </a:r>
                      <a:endParaRPr kumimoji="0" lang="cs-CZ" sz="12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1312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1" kern="120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EV Chráněná území v ČR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15946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program předkládá přehled našich nejvýznamnějších velkoplošných chráněných území a jejich rozčlenění podle významnosti, upevňuje orientaci na mapě ČR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321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vzniku: 2.3.2011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9">
                <a:tc gridSpan="4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2736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Jazyk: český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odpilotování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25.2.2011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577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prohloubení přehledu o druhové rozmanitosti jednotlivých chráněných území a o jejich poloze v ČR, pochopení významu jejich ochrany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potřeby: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560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národní park, chráněná krajinná oblast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4925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 PPT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0528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</a:t>
                      </a: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interaktivity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vyhledávání informací ze zadaných webových stránek, ústní 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09561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 8.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889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73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vzdělávání: základní – druhý stupeň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skupina: 13 – 14 let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3357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6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2935"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Celková velikost: 8,93 MB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23140" marR="2314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 descr="C:\Documents and Settings\Morčata\Dokumenty\Obrázky\Podzim 2010\Krkonoše\172.cesta na Krakonošovu snídan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88" y="1071563"/>
            <a:ext cx="8396287" cy="5597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Chráněná území v České republice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Jak se jmenují naše národní parky?</a:t>
            </a:r>
            <a:endParaRPr lang="cs-CZ" dirty="0"/>
          </a:p>
        </p:txBody>
      </p:sp>
      <p:pic>
        <p:nvPicPr>
          <p:cNvPr id="5" name="Picture 5" descr="E:\morchova\opravy-3-2-4B\np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196752"/>
            <a:ext cx="8280920" cy="535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52832" y="6274221"/>
            <a:ext cx="5451583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http://cs.wikipedia.org/wiki/Soubor:CHKO%2BNP_Czech_map.png</a:t>
            </a:r>
            <a:endParaRPr lang="cs-CZ" sz="1200" dirty="0">
              <a:solidFill>
                <a:prstClr val="blac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971536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1. Krkonošský národní park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4339" name="Zástupný symbol pro obsah 3" descr="143.cesta na Labskou boudu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1500" y="1295400"/>
            <a:ext cx="8072438" cy="538321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2. Národní park České Švýcarsko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5363" name="Zástupný symbol pro obsah 3" descr="401.na Pravčické bráně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857250" y="1141413"/>
            <a:ext cx="7358063" cy="5519737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3. Národní park Šumava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6387" name="Zástupný symbol pro obsah 3" descr="81.pohled z vyhlídky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4375" y="1195388"/>
            <a:ext cx="7715250" cy="55721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4. Národní park Podyjí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17411" name="Zástupný symbol pro obsah 3" descr="25.Dyje.jpg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85813" y="1112838"/>
            <a:ext cx="7643812" cy="56308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803704" cy="8382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2800" dirty="0" smtClean="0"/>
              <a:t>Přiřaď správný symbol ze znaku k názvu NP</a:t>
            </a:r>
            <a:endParaRPr lang="cs-CZ" sz="2800" dirty="0"/>
          </a:p>
        </p:txBody>
      </p:sp>
      <p:sp>
        <p:nvSpPr>
          <p:cNvPr id="18435" name="Zástupný symbol pro obsah 2"/>
          <p:cNvSpPr>
            <a:spLocks noGrp="1"/>
          </p:cNvSpPr>
          <p:nvPr>
            <p:ph idx="1"/>
          </p:nvPr>
        </p:nvSpPr>
        <p:spPr>
          <a:xfrm>
            <a:off x="285750" y="5929313"/>
            <a:ext cx="8686800" cy="5080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z="2400" smtClean="0"/>
              <a:t>NP Podyjí, NP České Švýcarsko, NP Šumava, Krkonošský NP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5616" y="1844824"/>
            <a:ext cx="2223686" cy="923330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smrky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214938" y="1838358"/>
            <a:ext cx="2069798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hořec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95536" y="3865984"/>
            <a:ext cx="4517583" cy="76944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4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Pravčická</a:t>
            </a:r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brána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364088" y="3789040"/>
            <a:ext cx="2993127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čáp černý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Řešení (</a:t>
            </a:r>
            <a:r>
              <a:rPr lang="cs-CZ" sz="2400" dirty="0" smtClean="0"/>
              <a:t>viz webové stránky </a:t>
            </a:r>
            <a:r>
              <a:rPr lang="cs-CZ" sz="2700" dirty="0"/>
              <a:t>– </a:t>
            </a:r>
            <a:r>
              <a:rPr lang="cs-CZ" sz="2200" dirty="0"/>
              <a:t>např.</a:t>
            </a:r>
            <a:r>
              <a:rPr lang="cs-CZ" sz="2700" dirty="0"/>
              <a:t> </a:t>
            </a:r>
            <a:r>
              <a:rPr lang="cs-CZ" sz="2200" dirty="0"/>
              <a:t>http://</a:t>
            </a:r>
            <a:r>
              <a:rPr lang="cs-CZ" sz="2200" dirty="0" smtClean="0"/>
              <a:t>josefstepanek.cz/538/loga-narodni-parky-cr.html)</a:t>
            </a:r>
            <a:r>
              <a:rPr lang="cs-CZ" dirty="0" smtClean="0"/>
              <a:t> 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50" y="3357563"/>
            <a:ext cx="8686800" cy="3160712"/>
          </a:xfrm>
        </p:spPr>
        <p:txBody>
          <a:bodyPr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NP Šumava                                   Krkonošský NP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NP České Švýcarsko                     NP Podyjí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99592" y="2077256"/>
            <a:ext cx="2223686" cy="923330"/>
          </a:xfrm>
          <a:prstGeom prst="rect">
            <a:avLst/>
          </a:prstGeom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smrky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14938" y="2060848"/>
            <a:ext cx="2069798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hořec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4988" y="4797152"/>
            <a:ext cx="4517583" cy="769441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4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Pravčická</a:t>
            </a:r>
            <a:r>
              <a:rPr lang="cs-CZ" sz="4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brána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214938" y="4741645"/>
            <a:ext cx="2993127" cy="92333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algn="ctr">
              <a:defRPr/>
            </a:pPr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čáp černý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Vylosujte si číslo jedné z těchto CHKO a zjistěte o ní co nejvíce informací.</a:t>
            </a:r>
            <a:endParaRPr lang="cs-CZ" dirty="0"/>
          </a:p>
        </p:txBody>
      </p:sp>
      <p:pic>
        <p:nvPicPr>
          <p:cNvPr id="20483" name="Picture 6" descr="E:\morchova\opravy-3-2-4B\chk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484313"/>
            <a:ext cx="8135938" cy="526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Obdélník 3"/>
          <p:cNvSpPr>
            <a:spLocks noChangeArrowheads="1"/>
          </p:cNvSpPr>
          <p:nvPr/>
        </p:nvSpPr>
        <p:spPr bwMode="auto">
          <a:xfrm>
            <a:off x="539750" y="6370638"/>
            <a:ext cx="725487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sz="1200" dirty="0"/>
              <a:t>http://cs.wikipedia.org/wiki/Soubor:CHKO%2BNP_Czech_map.png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Informace naleznete na následujících stránkách:</a:t>
            </a:r>
            <a:endParaRPr lang="cs-CZ" dirty="0"/>
          </a:p>
        </p:txBody>
      </p:sp>
      <p:sp>
        <p:nvSpPr>
          <p:cNvPr id="2150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http://cs.wikipedia.org/wiki/Chr%C3%A1n%C4%9Bn%C3%A1_krajinn%C3%A1_oblast_%C5%BDelezn%C3%A9_hory</a:t>
            </a:r>
            <a:endParaRPr lang="cs-CZ" sz="1800" smtClean="0"/>
          </a:p>
          <a:p>
            <a:pPr eaLnBrk="1" hangingPunct="1"/>
            <a:r>
              <a:rPr lang="cs-CZ" sz="1800" smtClean="0">
                <a:hlinkClick r:id="rId3"/>
              </a:rPr>
              <a:t>http://cs.wikipedia.org/wiki/Chr%C3%A1n%C4%9Bn%C3%A1_krajinn%C3%A1_oblast_Jesen%C3%ADky</a:t>
            </a:r>
            <a:endParaRPr lang="cs-CZ" sz="1800" smtClean="0"/>
          </a:p>
          <a:p>
            <a:pPr eaLnBrk="1" hangingPunct="1"/>
            <a:r>
              <a:rPr lang="cs-CZ" sz="1800" smtClean="0"/>
              <a:t>http://www.orlickehory.ochranaprirody.cz/wps/portal/cs/orlicke-hory/o-sprave-chko/!ut/p/c5/hc_LboMwEAXQL6o8QHgtDQYDScojQTw2FUmI5WDstlRVwteX7KJWUWeWR1czF7VoWdl9c9Z9cSU7gWrUWm_pJnfN0FwBdUsM8doNrGJHtNSBxZtH3xvm4qWBvdLXgWr_pBPUMqEOy52KHIcrUZiRgBTT7IGIDnqSxpQHyU7hYBuJl1Hat8wb4JgbDVNklHtuftZzlgtbQEylVvF-tblQmNa-3tRSO7U3R6ftfNWyiYfTx8kpiZ-JwmJne6uMEFX3vk8_BNv-7X_73R2eDAb0GqmxR-9jPfdD4fwAC-YNAA!!/dl3/d3/L2dBISEvZ0FBIS9nQSEh/  </a:t>
            </a:r>
          </a:p>
          <a:p>
            <a:pPr eaLnBrk="1" hangingPunct="1"/>
            <a:r>
              <a:rPr lang="cs-CZ" sz="1800" smtClean="0">
                <a:hlinkClick r:id="rId4"/>
              </a:rPr>
              <a:t>http://cs.wikipedia.org/wiki/Chr%C3%A1n%C4%9Bn%C3%A1_krajinn%C3%A1_oblast_Koko%C5%99%C3%ADnsko</a:t>
            </a:r>
            <a:endParaRPr lang="cs-CZ" sz="1800" smtClean="0"/>
          </a:p>
          <a:p>
            <a:pPr eaLnBrk="1" hangingPunct="1"/>
            <a:r>
              <a:rPr lang="cs-CZ" sz="1800" smtClean="0">
                <a:hlinkClick r:id="rId5"/>
              </a:rPr>
              <a:t>http://cs.wikipedia.org/wiki/Chr%C3%A1n%C4%9Bn%C3%A1_krajinn%C3%A1_oblast_Beskydy</a:t>
            </a:r>
            <a:r>
              <a:rPr lang="cs-CZ" sz="18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304800" y="571500"/>
            <a:ext cx="8686800" cy="5508625"/>
          </a:xfrm>
        </p:spPr>
        <p:txBody>
          <a:bodyPr/>
          <a:lstStyle/>
          <a:p>
            <a:pPr eaLnBrk="1" hangingPunct="1"/>
            <a:r>
              <a:rPr lang="cs-CZ" sz="1800" smtClean="0">
                <a:hlinkClick r:id="rId2"/>
              </a:rPr>
              <a:t>http://cs.wikipedia.org/wiki/Chr%C3%A1n%C4%9Bn%C3%A1_krajinn%C3%A1_oblast_B%C3%ADl%C3%A9_Karpaty</a:t>
            </a:r>
            <a:endParaRPr lang="cs-CZ" sz="1800" smtClean="0"/>
          </a:p>
          <a:p>
            <a:pPr eaLnBrk="1" hangingPunct="1"/>
            <a:r>
              <a:rPr lang="cs-CZ" sz="1800" smtClean="0"/>
              <a:t>http://www.palava.ochranaprirody.cz/wps/portal/cs/palava/o-sprave-chko/!ut/p/c5/hc_LboMwEAXQL6ps82ZpMBjIg0eCAG8qklDLxdhtqaqEry_ZVa2iziyPrmYuYGBd1X8J3n8KrXoJWsCc53xb-nZsW5D6NYbpxo-c6kBQnrurdz_9aNqr1yYO6tCAFP2TzgDjUp_WOw05j1eiMScRqeYlgDI5GVmeUhFlB42jXSKfJuXeimCE59LsuCaTOgr7o12KUroSplShRgzW9pXCeRMaXavQhd08g7LliopZxPP7xatJWMjK4S_uTpsxaO59H34I99Zv_9vv7vDBYAj2iZ4G8Da1yzBW3jfF6fMi/dl3/d3/L2dBISEvZ0FBIS9nQSEh/ </a:t>
            </a:r>
          </a:p>
          <a:p>
            <a:pPr eaLnBrk="1" hangingPunct="1"/>
            <a:r>
              <a:rPr lang="cs-CZ" sz="1800" smtClean="0">
                <a:hlinkClick r:id="rId3"/>
              </a:rPr>
              <a:t>http://cs.wikipedia.org/wiki/Chr%C3%A1n%C4%9Bn%C3%A1_krajinn%C3%A1_oblast_K%C5%99ivokl%C3%A1tsko</a:t>
            </a:r>
            <a:endParaRPr lang="cs-CZ" sz="1800" smtClean="0"/>
          </a:p>
          <a:p>
            <a:pPr eaLnBrk="1" hangingPunct="1"/>
            <a:r>
              <a:rPr lang="cs-CZ" sz="1800" smtClean="0"/>
              <a:t>http://www.moravskykras.ochranaprirody.cz/wps/portal/cs/moravsky-kras/o-sprave-chko/!ut/p/c5/hc_LboMwEAXQL6o85s0SMBhIUh4JArypSEKRi7HbUlUJX1-yi1pFnVkeXc1cxNC6svvmQ_fFlewEahCzXrJt4ZqRaQB1Kw-SjRta5Z7gDIzV23s_6Obqle75VaABxf-kU8QGoY7rnZqcxgtR3kBCUs6LDyI-ammWUB6me-WFu1g8TdK-5v4Ip0JvB0UmeeDmZ7PkhbAFJFTimvfG9o3CvAm0tpH4zK6ORtlywfnMo_nj7FQkyEVpDa_2TukRqm99H34INvz2v_1uDg_GA_Qcq6lH71Oz9GPp_AAkH3I5/dl3/d3/L2dBISEvZ0FBIS9nQSEh/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3" descr="C:\Documents and Settings\Morčata\Dokumenty\Obrázky\Jaro 2010\Velikonoce\28.Nové Losi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6513"/>
            <a:ext cx="9144000" cy="689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Železné hory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Jeseníky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Orlické hory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Křivoklátsko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Beskydy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Bílé Karpaty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Pálava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Kokořínsko</a:t>
            </a:r>
          </a:p>
          <a:p>
            <a:pPr eaLnBrk="1" hangingPunct="1">
              <a:buFont typeface="Wingdings 2" pitchFamily="18" charset="2"/>
              <a:buAutoNum type="arabicPeriod"/>
            </a:pPr>
            <a:r>
              <a:rPr lang="cs-CZ" sz="2800" smtClean="0">
                <a:solidFill>
                  <a:srgbClr val="FFC000"/>
                </a:solidFill>
              </a:rPr>
              <a:t>Moravský kras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428604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2400" dirty="0" smtClean="0"/>
              <a:t>Prezentuj nalezené informace ostatním skupinám podle pořadí daného čísly </a:t>
            </a:r>
            <a:r>
              <a:rPr lang="cs-CZ" sz="2400" dirty="0" err="1" smtClean="0"/>
              <a:t>chko</a:t>
            </a:r>
            <a:r>
              <a:rPr lang="cs-CZ" sz="2400" dirty="0" smtClean="0"/>
              <a:t> v mapě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dirty="0" smtClean="0"/>
              <a:t>Foto: </a:t>
            </a:r>
            <a:r>
              <a:rPr lang="cs-CZ" sz="1800" dirty="0" smtClean="0"/>
              <a:t>autor</a:t>
            </a:r>
          </a:p>
          <a:p>
            <a:pPr eaLnBrk="1" hangingPunct="1"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hlinkClick r:id="rId2"/>
              </a:rPr>
              <a:t>http</a:t>
            </a:r>
            <a:r>
              <a:rPr lang="cs-CZ" sz="1600" dirty="0">
                <a:solidFill>
                  <a:prstClr val="black"/>
                </a:solidFill>
                <a:latin typeface="Arial" charset="0"/>
                <a:hlinkClick r:id="rId2"/>
              </a:rPr>
              <a:t>://</a:t>
            </a:r>
            <a:r>
              <a:rPr lang="cs-CZ" sz="1600" dirty="0" smtClean="0">
                <a:solidFill>
                  <a:prstClr val="black"/>
                </a:solidFill>
                <a:latin typeface="Arial" charset="0"/>
                <a:hlinkClick r:id="rId2"/>
              </a:rPr>
              <a:t>cs.wikipedia.org/wiki/Soubor:CHKO%2BNP_Czech_map.png</a:t>
            </a:r>
            <a:endParaRPr lang="cs-CZ" sz="1600" dirty="0" smtClean="0">
              <a:solidFill>
                <a:prstClr val="black"/>
              </a:solidFill>
              <a:latin typeface="Arial" charset="0"/>
            </a:endParaRPr>
          </a:p>
          <a:p>
            <a:pPr eaLnBrk="1" hangingPunct="1">
              <a:defRPr/>
            </a:pPr>
            <a:endParaRPr lang="cs-CZ" sz="1800" dirty="0" smtClean="0"/>
          </a:p>
          <a:p>
            <a:pPr eaLnBrk="1" hangingPunct="1">
              <a:defRPr/>
            </a:pPr>
            <a:r>
              <a:rPr lang="cs-CZ" sz="1800" dirty="0" smtClean="0"/>
              <a:t>KVASNIČKOVÁ</a:t>
            </a:r>
            <a:r>
              <a:rPr lang="cs-CZ" sz="1800" dirty="0" smtClean="0"/>
              <a:t>, Danuše. </a:t>
            </a:r>
            <a:r>
              <a:rPr lang="cs-CZ" sz="1800" i="1" dirty="0" smtClean="0"/>
              <a:t>Základy ekologie : Učebnice pro 9. ročník základní školy a pro střední školy</a:t>
            </a:r>
            <a:r>
              <a:rPr lang="cs-CZ" sz="1800" dirty="0" smtClean="0"/>
              <a:t>. První vydání. Praha : Fortuna, 1997. 104 s. ISBN 80-7168-418-X.</a:t>
            </a:r>
          </a:p>
          <a:p>
            <a:pPr eaLnBrk="1" hangingPunct="1">
              <a:defRPr/>
            </a:pPr>
            <a:r>
              <a:rPr lang="cs-CZ" sz="1800" dirty="0" smtClean="0"/>
              <a:t>JEŘÁBEK, Milan, et al. </a:t>
            </a:r>
            <a:r>
              <a:rPr lang="cs-CZ" sz="1800" i="1" dirty="0" smtClean="0"/>
              <a:t>Zeměpis 8 : učebnice pro základní školy a víceletá gymnázia</a:t>
            </a:r>
            <a:r>
              <a:rPr lang="cs-CZ" sz="1800" dirty="0" smtClean="0"/>
              <a:t>. 1. vydání. Plzeň : Nakladatelství Fraus, 2006. 128 s. ISBN 80-7238-486-4.</a:t>
            </a:r>
          </a:p>
          <a:p>
            <a:pPr eaLnBrk="1" hangingPunct="1">
              <a:defRPr/>
            </a:pPr>
            <a:endParaRPr lang="cs-CZ" sz="1800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</p:txBody>
      </p:sp>
      <p:sp>
        <p:nvSpPr>
          <p:cNvPr id="24580" name="Obdélník 3"/>
          <p:cNvSpPr>
            <a:spLocks noChangeArrowheads="1"/>
          </p:cNvSpPr>
          <p:nvPr/>
        </p:nvSpPr>
        <p:spPr bwMode="auto">
          <a:xfrm>
            <a:off x="1357313" y="4357688"/>
            <a:ext cx="6500812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/>
              <a:t>Materiály jsou určeny pro bezplatné používání pro potřeby</a:t>
            </a:r>
          </a:p>
          <a:p>
            <a:r>
              <a:rPr lang="cs-CZ"/>
              <a:t>výuky na všech typech škol. Jakékoliv další využití podléhá</a:t>
            </a:r>
          </a:p>
          <a:p>
            <a:r>
              <a:rPr lang="cs-CZ"/>
              <a:t>Autorskému zákonu.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lunovrat">
    <a:dk1>
      <a:sysClr val="windowText" lastClr="000000"/>
    </a:dk1>
    <a:lt1>
      <a:sysClr val="window" lastClr="FFFFFF"/>
    </a:lt1>
    <a:dk2>
      <a:srgbClr val="4F271C"/>
    </a:dk2>
    <a:lt2>
      <a:srgbClr val="E7DEC9"/>
    </a:lt2>
    <a:accent1>
      <a:srgbClr val="3891A7"/>
    </a:accent1>
    <a:accent2>
      <a:srgbClr val="FEB80A"/>
    </a:accent2>
    <a:accent3>
      <a:srgbClr val="C32D2E"/>
    </a:accent3>
    <a:accent4>
      <a:srgbClr val="84AA33"/>
    </a:accent4>
    <a:accent5>
      <a:srgbClr val="964305"/>
    </a:accent5>
    <a:accent6>
      <a:srgbClr val="475A8D"/>
    </a:accent6>
    <a:hlink>
      <a:srgbClr val="8DC765"/>
    </a:hlink>
    <a:folHlink>
      <a:srgbClr val="AA8A1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419</TotalTime>
  <Words>379</Words>
  <Application>Microsoft Office PowerPoint</Application>
  <PresentationFormat>Předvádění na obrazovce (4:3)</PresentationFormat>
  <Paragraphs>96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2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Cesta</vt:lpstr>
      <vt:lpstr>Prezentace aplikace PowerPoint</vt:lpstr>
      <vt:lpstr>Prezentace aplikace PowerPoint</vt:lpstr>
      <vt:lpstr>Chráněná území v České republice</vt:lpstr>
      <vt:lpstr>Jak se jmenují naše národní parky?</vt:lpstr>
      <vt:lpstr>1. Krkonošský národní park </vt:lpstr>
      <vt:lpstr>2. Národní park České Švýcarsko </vt:lpstr>
      <vt:lpstr>3. Národní park Šumava </vt:lpstr>
      <vt:lpstr>4. Národní park Podyjí </vt:lpstr>
      <vt:lpstr>Přiřaď správný symbol ze znaku k názvu NP</vt:lpstr>
      <vt:lpstr>Řešení (viz webové stránky – např. http://josefstepanek.cz/538/loga-narodni-parky-cr.html)  :</vt:lpstr>
      <vt:lpstr>Vylosujte si číslo jedné z těchto CHKO a zjistěte o ní co nejvíce informací.</vt:lpstr>
      <vt:lpstr>Informace naleznete na následujících stránkách:</vt:lpstr>
      <vt:lpstr>Prezentace aplikace PowerPoint</vt:lpstr>
      <vt:lpstr>Prezentuj nalezené informace ostatním skupinám podle pořadí daného čísly chko v mapě.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Chráněná území v České republice</dc:title>
  <dc:creator>Morchová Petra</dc:creator>
  <cp:lastModifiedBy>pavlik</cp:lastModifiedBy>
  <cp:revision>50</cp:revision>
  <dcterms:created xsi:type="dcterms:W3CDTF">2011-03-01T16:34:16Z</dcterms:created>
  <dcterms:modified xsi:type="dcterms:W3CDTF">2013-08-13T09:31:13Z</dcterms:modified>
</cp:coreProperties>
</file>