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78" r:id="rId2"/>
    <p:sldId id="279" r:id="rId3"/>
    <p:sldId id="266" r:id="rId4"/>
    <p:sldId id="267" r:id="rId5"/>
    <p:sldId id="270" r:id="rId6"/>
    <p:sldId id="271" r:id="rId7"/>
    <p:sldId id="272" r:id="rId8"/>
    <p:sldId id="273" r:id="rId9"/>
    <p:sldId id="274" r:id="rId10"/>
    <p:sldId id="28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2" d="100"/>
          <a:sy n="72" d="100"/>
        </p:scale>
        <p:origin x="-1242" y="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C8F2987-9BD8-4F18-9EAB-3365BD1455A4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C50B0CB-AAEB-4E44-BE03-86AB21E342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40212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614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1D4A687-3886-421A-9E0C-DF61D8E443E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424891B-6729-412C-9586-292DEBD5448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9398E-183F-4F2E-91A4-73264005A021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EUpenízeškolám číslo projektu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28995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42CA9-CB67-43D1-915A-FDF5E5A58216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EUpenízeškolám číslo projektu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86940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5289E5-20DE-4F0A-A5CF-054615056867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EUpenízeškolám číslo projektu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24581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D55363-5E92-4A16-B0F5-A3A0FD15C61F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EUpenízeškolám číslo projektu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73683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DAED3B-C572-468D-AB74-6A1CB7456EF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EUpenízeškolám číslo projektu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24513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B69FEA-7FAF-40B2-B5FE-DC64644CD85A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EUpenízeškolám číslo projektu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73775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518D1-1C8B-4D04-A79F-401E8D2CE70C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EUpenízeškolám číslo projektu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77072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9B4B2-2DA0-4BB1-BF33-F5F22D4DC9B3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EUpenízeškolám číslo projektu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10290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4FB950-8E5B-4163-8BBA-83614EB018F3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EUpenízeškolám číslo projektu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6148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D9B2B6-DC9C-4FBF-9B17-EAD1B90970B7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EUpenízeškolám číslo projektu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29710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38576-E3C8-40FE-8AD6-BBA385569912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EUpenízeškolám číslo projektu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8625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38A016-2EA6-4901-8712-D9FD72D15194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EUpenízeškolám číslo projektu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D5AC20-5635-427A-9EE3-0B5EC5F563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35764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8494" y="2132856"/>
            <a:ext cx="7772400" cy="1585913"/>
          </a:xfrm>
        </p:spPr>
        <p:txBody>
          <a:bodyPr rtlCol="0">
            <a:normAutofit fontScale="90000"/>
          </a:bodyPr>
          <a:lstStyle/>
          <a:p>
            <a:pPr>
              <a:spcBef>
                <a:spcPts val="1800"/>
              </a:spcBef>
              <a:defRPr/>
            </a:pPr>
            <a:r>
              <a:rPr lang="cs-CZ" dirty="0" smtClean="0"/>
              <a:t>Části těla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VY_52_INOVACE_02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4149725"/>
            <a:ext cx="6400800" cy="17526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Sada </a:t>
            </a:r>
            <a:r>
              <a:rPr lang="cs-CZ" dirty="0" smtClean="0"/>
              <a:t>2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Člověk a jeho svět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31917418"/>
              </p:ext>
            </p:extLst>
          </p:nvPr>
        </p:nvGraphicFramePr>
        <p:xfrm>
          <a:off x="539750" y="1052513"/>
          <a:ext cx="8280920" cy="4642555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Žáci procvičují těla.</a:t>
                      </a:r>
                    </a:p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Úvodní list je určen pro opakování jednotlivých částí těla– žáci společně říkají básničku, ukazují části těla na obrázku i na sobě.</a:t>
                      </a:r>
                    </a:p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 druhé části žáci postupně vytvářejí tělo přetahováním jednotlivých jeho částí – úryvek básničky napoví, kterou část těla mají přesouvat.</a:t>
                      </a:r>
                    </a:p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Poslední list je určen k opakování.</a:t>
                      </a:r>
                    </a:p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Po správně dokončeném úkolu učitel pustí „potlesk“.</a:t>
                      </a: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M. Fixová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srpen 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dyskalkulie, Autismus, MP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851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Člověk a jeho svět</a:t>
                      </a: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 středně těžkým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speciální – 1. stupeň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6 –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11 let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 1. – 6.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106" name="TextovéPole 4"/>
          <p:cNvSpPr txBox="1">
            <a:spLocks noChangeArrowheads="1"/>
          </p:cNvSpPr>
          <p:nvPr/>
        </p:nvSpPr>
        <p:spPr bwMode="auto">
          <a:xfrm>
            <a:off x="517525" y="477838"/>
            <a:ext cx="82819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V/2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Inovace a zkvalitnění výuky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oblasti přírodních věd, 02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 rot="1852177">
            <a:off x="6819502" y="2687132"/>
            <a:ext cx="1346448" cy="36104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 rot="19944318">
            <a:off x="4741057" y="2658595"/>
            <a:ext cx="1346448" cy="36104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51520" y="764704"/>
            <a:ext cx="3240360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TĚLO</a:t>
            </a:r>
          </a:p>
          <a:p>
            <a:endParaRPr lang="cs-CZ" sz="2400" b="1" dirty="0"/>
          </a:p>
          <a:p>
            <a:r>
              <a:rPr lang="cs-CZ" b="1" dirty="0" smtClean="0"/>
              <a:t>Hlavu</a:t>
            </a:r>
            <a:r>
              <a:rPr lang="cs-CZ" dirty="0">
                <a:solidFill>
                  <a:srgbClr val="C00000"/>
                </a:solidFill>
              </a:rPr>
              <a:t>, tu už všichni známe,</a:t>
            </a:r>
          </a:p>
          <a:p>
            <a:r>
              <a:rPr lang="cs-CZ" dirty="0">
                <a:solidFill>
                  <a:srgbClr val="C00000"/>
                </a:solidFill>
              </a:rPr>
              <a:t>velké kolo uděláme</a:t>
            </a:r>
            <a:r>
              <a:rPr lang="cs-CZ" dirty="0" smtClean="0">
                <a:solidFill>
                  <a:srgbClr val="C00000"/>
                </a:solidFill>
              </a:rPr>
              <a:t>.</a:t>
            </a:r>
          </a:p>
          <a:p>
            <a:endParaRPr lang="cs-CZ" dirty="0">
              <a:solidFill>
                <a:srgbClr val="C00000"/>
              </a:solidFill>
            </a:endParaRPr>
          </a:p>
          <a:p>
            <a:r>
              <a:rPr lang="cs-CZ" dirty="0">
                <a:solidFill>
                  <a:srgbClr val="00B050"/>
                </a:solidFill>
              </a:rPr>
              <a:t>Pod hlavu teď dáme </a:t>
            </a:r>
            <a:r>
              <a:rPr lang="cs-CZ" b="1" dirty="0"/>
              <a:t>krk</a:t>
            </a:r>
            <a:r>
              <a:rPr lang="cs-CZ" dirty="0">
                <a:solidFill>
                  <a:srgbClr val="00B050"/>
                </a:solidFill>
              </a:rPr>
              <a:t>,</a:t>
            </a:r>
          </a:p>
          <a:p>
            <a:r>
              <a:rPr lang="cs-CZ" dirty="0">
                <a:solidFill>
                  <a:srgbClr val="00B050"/>
                </a:solidFill>
              </a:rPr>
              <a:t>který spojí: hlavu – trup</a:t>
            </a:r>
            <a:r>
              <a:rPr lang="cs-CZ" dirty="0" smtClean="0">
                <a:solidFill>
                  <a:srgbClr val="00B050"/>
                </a:solidFill>
              </a:rPr>
              <a:t>.</a:t>
            </a:r>
          </a:p>
          <a:p>
            <a:endParaRPr lang="cs-CZ" dirty="0">
              <a:solidFill>
                <a:srgbClr val="00B050"/>
              </a:solidFill>
            </a:endParaRPr>
          </a:p>
          <a:p>
            <a:r>
              <a:rPr lang="cs-CZ" b="1" dirty="0"/>
              <a:t>Trup</a:t>
            </a: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je jako velké vejce</a:t>
            </a:r>
          </a:p>
          <a:p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</a:rPr>
              <a:t>oválu se nesmíš bát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.</a:t>
            </a:r>
          </a:p>
          <a:p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r>
              <a:rPr lang="cs-CZ" dirty="0">
                <a:solidFill>
                  <a:schemeClr val="accent4"/>
                </a:solidFill>
              </a:rPr>
              <a:t>A teď </a:t>
            </a:r>
            <a:r>
              <a:rPr lang="cs-CZ" b="1" dirty="0"/>
              <a:t>ruce</a:t>
            </a:r>
            <a:r>
              <a:rPr lang="cs-CZ" dirty="0">
                <a:solidFill>
                  <a:schemeClr val="accent4"/>
                </a:solidFill>
              </a:rPr>
              <a:t> – to je snadné ,                </a:t>
            </a:r>
          </a:p>
          <a:p>
            <a:r>
              <a:rPr lang="cs-CZ" dirty="0">
                <a:solidFill>
                  <a:schemeClr val="accent4"/>
                </a:solidFill>
              </a:rPr>
              <a:t>my už víme, kam je dát.  </a:t>
            </a:r>
            <a:endParaRPr lang="cs-CZ" dirty="0" smtClean="0">
              <a:solidFill>
                <a:schemeClr val="accent4"/>
              </a:solidFill>
            </a:endParaRPr>
          </a:p>
          <a:p>
            <a:r>
              <a:rPr lang="cs-CZ" dirty="0" smtClean="0">
                <a:solidFill>
                  <a:schemeClr val="accent4"/>
                </a:solidFill>
              </a:rPr>
              <a:t>                     </a:t>
            </a:r>
            <a:endParaRPr lang="cs-CZ" dirty="0">
              <a:solidFill>
                <a:schemeClr val="accent4"/>
              </a:solidFill>
            </a:endParaRPr>
          </a:p>
          <a:p>
            <a:r>
              <a:rPr lang="cs-CZ" dirty="0">
                <a:solidFill>
                  <a:srgbClr val="FF0000"/>
                </a:solidFill>
              </a:rPr>
              <a:t>Na běhání </a:t>
            </a:r>
            <a:r>
              <a:rPr lang="cs-CZ" b="1" dirty="0"/>
              <a:t>nohy</a:t>
            </a:r>
            <a:r>
              <a:rPr lang="cs-CZ" dirty="0">
                <a:solidFill>
                  <a:srgbClr val="FF0000"/>
                </a:solidFill>
              </a:rPr>
              <a:t> máme,</a:t>
            </a:r>
          </a:p>
          <a:p>
            <a:r>
              <a:rPr lang="cs-CZ" dirty="0">
                <a:solidFill>
                  <a:srgbClr val="FF0000"/>
                </a:solidFill>
              </a:rPr>
              <a:t>pod trup je teď obě dáme.</a:t>
            </a:r>
          </a:p>
        </p:txBody>
      </p:sp>
      <p:sp>
        <p:nvSpPr>
          <p:cNvPr id="5" name="Vývojový diagram: spojnice 4"/>
          <p:cNvSpPr/>
          <p:nvPr/>
        </p:nvSpPr>
        <p:spPr>
          <a:xfrm>
            <a:off x="5958154" y="1052736"/>
            <a:ext cx="1008112" cy="93610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372200" y="2003796"/>
            <a:ext cx="180020" cy="17254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 rot="16575406">
            <a:off x="5178459" y="4643879"/>
            <a:ext cx="1793096" cy="36104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 rot="15858992">
            <a:off x="5938548" y="4615412"/>
            <a:ext cx="1793096" cy="36104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5675548" y="2202860"/>
            <a:ext cx="1573324" cy="187421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73678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39552" y="332656"/>
            <a:ext cx="626469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/>
              <a:t>Hlavu</a:t>
            </a:r>
            <a:r>
              <a:rPr lang="cs-CZ" sz="2400" dirty="0">
                <a:solidFill>
                  <a:srgbClr val="C00000"/>
                </a:solidFill>
              </a:rPr>
              <a:t>, tu už všichni </a:t>
            </a:r>
            <a:r>
              <a:rPr lang="cs-CZ" sz="2400" dirty="0" smtClean="0">
                <a:solidFill>
                  <a:srgbClr val="C00000"/>
                </a:solidFill>
              </a:rPr>
              <a:t>známe, velké </a:t>
            </a:r>
            <a:r>
              <a:rPr lang="cs-CZ" sz="2400" dirty="0">
                <a:solidFill>
                  <a:srgbClr val="C00000"/>
                </a:solidFill>
              </a:rPr>
              <a:t>kolo uděláme.</a:t>
            </a:r>
          </a:p>
        </p:txBody>
      </p:sp>
      <p:sp>
        <p:nvSpPr>
          <p:cNvPr id="11" name="Vývojový diagram: spojnice 10"/>
          <p:cNvSpPr/>
          <p:nvPr/>
        </p:nvSpPr>
        <p:spPr>
          <a:xfrm>
            <a:off x="251520" y="4797152"/>
            <a:ext cx="1008112" cy="93610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619672" y="5290944"/>
            <a:ext cx="180020" cy="17254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2267744" y="4221088"/>
            <a:ext cx="1573324" cy="187421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 rot="19944318">
            <a:off x="4060795" y="4977672"/>
            <a:ext cx="1346448" cy="36104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 rot="1852177">
            <a:off x="5649371" y="5196694"/>
            <a:ext cx="1346448" cy="36104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 rot="16575406">
            <a:off x="6776570" y="4740072"/>
            <a:ext cx="1793096" cy="36104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 rot="15858992">
            <a:off x="7607223" y="4732977"/>
            <a:ext cx="1793096" cy="36104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09071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Vývojový diagram: spojnice 10"/>
          <p:cNvSpPr/>
          <p:nvPr/>
        </p:nvSpPr>
        <p:spPr>
          <a:xfrm>
            <a:off x="3610058" y="1196752"/>
            <a:ext cx="1008112" cy="93610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619672" y="5290944"/>
            <a:ext cx="180020" cy="17254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2267744" y="4221088"/>
            <a:ext cx="1573324" cy="187421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 rot="19944318">
            <a:off x="4060795" y="4977672"/>
            <a:ext cx="1346448" cy="36104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 rot="1852177">
            <a:off x="5649371" y="5196694"/>
            <a:ext cx="1346448" cy="36104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 rot="16575406">
            <a:off x="6776570" y="4740072"/>
            <a:ext cx="1793096" cy="36104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 rot="15858992">
            <a:off x="7607223" y="4732977"/>
            <a:ext cx="1793096" cy="36104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93022" y="332656"/>
            <a:ext cx="6486193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solidFill>
                  <a:srgbClr val="00B050"/>
                </a:solidFill>
              </a:rPr>
              <a:t>Pod hlavu teď dáme </a:t>
            </a:r>
            <a:r>
              <a:rPr lang="cs-CZ" sz="2400" b="1" dirty="0" smtClean="0"/>
              <a:t>krk</a:t>
            </a:r>
            <a:r>
              <a:rPr lang="cs-CZ" sz="2400" dirty="0" smtClean="0">
                <a:solidFill>
                  <a:srgbClr val="00B050"/>
                </a:solidFill>
              </a:rPr>
              <a:t>, který </a:t>
            </a:r>
            <a:r>
              <a:rPr lang="cs-CZ" sz="2400" dirty="0">
                <a:solidFill>
                  <a:srgbClr val="00B050"/>
                </a:solidFill>
              </a:rPr>
              <a:t>spojí: hlavu – trup.</a:t>
            </a:r>
          </a:p>
        </p:txBody>
      </p:sp>
    </p:spTree>
    <p:extLst>
      <p:ext uri="{BB962C8B-B14F-4D97-AF65-F5344CB8AC3E}">
        <p14:creationId xmlns:p14="http://schemas.microsoft.com/office/powerpoint/2010/main" val="32469186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Vývojový diagram: spojnice 10"/>
          <p:cNvSpPr/>
          <p:nvPr/>
        </p:nvSpPr>
        <p:spPr>
          <a:xfrm>
            <a:off x="3610058" y="1196752"/>
            <a:ext cx="1008112" cy="93610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045474" y="2132856"/>
            <a:ext cx="180020" cy="17254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2267744" y="4221088"/>
            <a:ext cx="1573324" cy="187421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 rot="19944318">
            <a:off x="4060795" y="4977672"/>
            <a:ext cx="1346448" cy="36104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 rot="1852177">
            <a:off x="5649371" y="5196694"/>
            <a:ext cx="1346448" cy="36104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 rot="16575406">
            <a:off x="6776570" y="4740072"/>
            <a:ext cx="1793096" cy="36104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 rot="15858992">
            <a:off x="7607223" y="4732977"/>
            <a:ext cx="1793096" cy="36104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360846" y="260648"/>
            <a:ext cx="622737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/>
              <a:t>Trup</a:t>
            </a:r>
            <a:r>
              <a:rPr lang="cs-CZ" sz="24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je jako velké 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vejce, oválu </a:t>
            </a:r>
            <a:r>
              <a:rPr lang="cs-CZ" sz="24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se nesmíš bát.</a:t>
            </a:r>
          </a:p>
        </p:txBody>
      </p:sp>
    </p:spTree>
    <p:extLst>
      <p:ext uri="{BB962C8B-B14F-4D97-AF65-F5344CB8AC3E}">
        <p14:creationId xmlns:p14="http://schemas.microsoft.com/office/powerpoint/2010/main" val="9467699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Vývojový diagram: spojnice 10"/>
          <p:cNvSpPr/>
          <p:nvPr/>
        </p:nvSpPr>
        <p:spPr>
          <a:xfrm>
            <a:off x="3610058" y="1196752"/>
            <a:ext cx="1008112" cy="93610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045474" y="2132856"/>
            <a:ext cx="180020" cy="17254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 rot="19944318">
            <a:off x="4298633" y="5448504"/>
            <a:ext cx="1346448" cy="36104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 rot="1852177">
            <a:off x="5649371" y="5196694"/>
            <a:ext cx="1346448" cy="36104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 rot="16575406">
            <a:off x="6776570" y="4740072"/>
            <a:ext cx="1793096" cy="36104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 rot="15858992">
            <a:off x="7607223" y="4732977"/>
            <a:ext cx="1793096" cy="36104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06818" y="188640"/>
            <a:ext cx="660648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solidFill>
                  <a:schemeClr val="accent4"/>
                </a:solidFill>
              </a:rPr>
              <a:t>A teď </a:t>
            </a:r>
            <a:r>
              <a:rPr lang="cs-CZ" sz="2400" b="1" dirty="0"/>
              <a:t>ruce</a:t>
            </a:r>
            <a:r>
              <a:rPr lang="cs-CZ" sz="2400" dirty="0">
                <a:solidFill>
                  <a:schemeClr val="accent4"/>
                </a:solidFill>
              </a:rPr>
              <a:t> – to je snadné , </a:t>
            </a:r>
            <a:r>
              <a:rPr lang="cs-CZ" sz="2400" dirty="0" smtClean="0">
                <a:solidFill>
                  <a:schemeClr val="accent4"/>
                </a:solidFill>
              </a:rPr>
              <a:t>my </a:t>
            </a:r>
            <a:r>
              <a:rPr lang="cs-CZ" sz="2400" dirty="0">
                <a:solidFill>
                  <a:schemeClr val="accent4"/>
                </a:solidFill>
              </a:rPr>
              <a:t>už víme, kam je dát.  </a:t>
            </a:r>
          </a:p>
        </p:txBody>
      </p:sp>
      <p:sp>
        <p:nvSpPr>
          <p:cNvPr id="13" name="Ovál 12"/>
          <p:cNvSpPr/>
          <p:nvPr/>
        </p:nvSpPr>
        <p:spPr>
          <a:xfrm>
            <a:off x="3348822" y="2328024"/>
            <a:ext cx="1573324" cy="187421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17321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Vývojový diagram: spojnice 10"/>
          <p:cNvSpPr/>
          <p:nvPr/>
        </p:nvSpPr>
        <p:spPr>
          <a:xfrm>
            <a:off x="3610058" y="1196752"/>
            <a:ext cx="1008112" cy="93610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045474" y="2132856"/>
            <a:ext cx="180020" cy="17254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 rot="19944318">
            <a:off x="2490805" y="2784207"/>
            <a:ext cx="1346448" cy="36104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 rot="1852177">
            <a:off x="4396469" y="2812744"/>
            <a:ext cx="1346448" cy="36104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 rot="16575406">
            <a:off x="5657071" y="5126475"/>
            <a:ext cx="1793096" cy="36104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 rot="15858992">
            <a:off x="6608169" y="5094600"/>
            <a:ext cx="1793096" cy="36104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3348822" y="2328024"/>
            <a:ext cx="1573324" cy="187421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350146" y="260648"/>
            <a:ext cx="652611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Na běhání </a:t>
            </a:r>
            <a:r>
              <a:rPr lang="cs-CZ" sz="2400" b="1" dirty="0"/>
              <a:t>nohy</a:t>
            </a:r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máme, pod </a:t>
            </a:r>
            <a:r>
              <a:rPr lang="cs-CZ" sz="2400" dirty="0">
                <a:solidFill>
                  <a:srgbClr val="FF0000"/>
                </a:solidFill>
              </a:rPr>
              <a:t>trup je teď obě dáme.</a:t>
            </a:r>
          </a:p>
        </p:txBody>
      </p:sp>
    </p:spTree>
    <p:extLst>
      <p:ext uri="{BB962C8B-B14F-4D97-AF65-F5344CB8AC3E}">
        <p14:creationId xmlns:p14="http://schemas.microsoft.com/office/powerpoint/2010/main" val="40478901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 rot="1852177">
            <a:off x="6819502" y="2687132"/>
            <a:ext cx="1346448" cy="36104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 rot="19944318">
            <a:off x="4741057" y="2658595"/>
            <a:ext cx="1346448" cy="36104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51520" y="764704"/>
            <a:ext cx="3240360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TĚLO</a:t>
            </a:r>
          </a:p>
          <a:p>
            <a:endParaRPr lang="cs-CZ" sz="2400" b="1" dirty="0"/>
          </a:p>
          <a:p>
            <a:r>
              <a:rPr lang="cs-CZ" b="1" dirty="0" smtClean="0"/>
              <a:t>Hlavu</a:t>
            </a:r>
            <a:r>
              <a:rPr lang="cs-CZ" dirty="0">
                <a:solidFill>
                  <a:srgbClr val="C00000"/>
                </a:solidFill>
              </a:rPr>
              <a:t>, tu už všichni známe,</a:t>
            </a:r>
          </a:p>
          <a:p>
            <a:r>
              <a:rPr lang="cs-CZ" dirty="0">
                <a:solidFill>
                  <a:srgbClr val="C00000"/>
                </a:solidFill>
              </a:rPr>
              <a:t>velké kolo uděláme</a:t>
            </a:r>
            <a:r>
              <a:rPr lang="cs-CZ" dirty="0" smtClean="0">
                <a:solidFill>
                  <a:srgbClr val="C00000"/>
                </a:solidFill>
              </a:rPr>
              <a:t>.</a:t>
            </a:r>
          </a:p>
          <a:p>
            <a:endParaRPr lang="cs-CZ" dirty="0">
              <a:solidFill>
                <a:srgbClr val="C00000"/>
              </a:solidFill>
            </a:endParaRPr>
          </a:p>
          <a:p>
            <a:r>
              <a:rPr lang="cs-CZ" dirty="0">
                <a:solidFill>
                  <a:srgbClr val="00B050"/>
                </a:solidFill>
              </a:rPr>
              <a:t>Pod hlavu teď dáme </a:t>
            </a:r>
            <a:r>
              <a:rPr lang="cs-CZ" b="1" dirty="0"/>
              <a:t>krk</a:t>
            </a:r>
            <a:r>
              <a:rPr lang="cs-CZ" dirty="0">
                <a:solidFill>
                  <a:srgbClr val="00B050"/>
                </a:solidFill>
              </a:rPr>
              <a:t>,</a:t>
            </a:r>
          </a:p>
          <a:p>
            <a:r>
              <a:rPr lang="cs-CZ" dirty="0">
                <a:solidFill>
                  <a:srgbClr val="00B050"/>
                </a:solidFill>
              </a:rPr>
              <a:t>který spojí: hlavu – trup</a:t>
            </a:r>
            <a:r>
              <a:rPr lang="cs-CZ" dirty="0" smtClean="0">
                <a:solidFill>
                  <a:srgbClr val="00B050"/>
                </a:solidFill>
              </a:rPr>
              <a:t>.</a:t>
            </a:r>
          </a:p>
          <a:p>
            <a:endParaRPr lang="cs-CZ" dirty="0">
              <a:solidFill>
                <a:srgbClr val="00B050"/>
              </a:solidFill>
            </a:endParaRPr>
          </a:p>
          <a:p>
            <a:r>
              <a:rPr lang="cs-CZ" b="1" dirty="0"/>
              <a:t>Trup</a:t>
            </a: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je jako velké vejce</a:t>
            </a:r>
          </a:p>
          <a:p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</a:rPr>
              <a:t>oválu se nesmíš bát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.</a:t>
            </a:r>
          </a:p>
          <a:p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r>
              <a:rPr lang="cs-CZ" dirty="0">
                <a:solidFill>
                  <a:schemeClr val="accent4"/>
                </a:solidFill>
              </a:rPr>
              <a:t>A teď </a:t>
            </a:r>
            <a:r>
              <a:rPr lang="cs-CZ" b="1" dirty="0"/>
              <a:t>ruce</a:t>
            </a:r>
            <a:r>
              <a:rPr lang="cs-CZ" dirty="0">
                <a:solidFill>
                  <a:schemeClr val="accent4"/>
                </a:solidFill>
              </a:rPr>
              <a:t> – to je snadné ,                </a:t>
            </a:r>
          </a:p>
          <a:p>
            <a:r>
              <a:rPr lang="cs-CZ" dirty="0">
                <a:solidFill>
                  <a:schemeClr val="accent4"/>
                </a:solidFill>
              </a:rPr>
              <a:t>my už víme, kam je dát.  </a:t>
            </a:r>
            <a:endParaRPr lang="cs-CZ" dirty="0" smtClean="0">
              <a:solidFill>
                <a:schemeClr val="accent4"/>
              </a:solidFill>
            </a:endParaRPr>
          </a:p>
          <a:p>
            <a:r>
              <a:rPr lang="cs-CZ" dirty="0" smtClean="0">
                <a:solidFill>
                  <a:schemeClr val="accent4"/>
                </a:solidFill>
              </a:rPr>
              <a:t>                     </a:t>
            </a:r>
            <a:endParaRPr lang="cs-CZ" dirty="0">
              <a:solidFill>
                <a:schemeClr val="accent4"/>
              </a:solidFill>
            </a:endParaRPr>
          </a:p>
          <a:p>
            <a:r>
              <a:rPr lang="cs-CZ" dirty="0">
                <a:solidFill>
                  <a:srgbClr val="FF0000"/>
                </a:solidFill>
              </a:rPr>
              <a:t>Na běhání </a:t>
            </a:r>
            <a:r>
              <a:rPr lang="cs-CZ" b="1" dirty="0"/>
              <a:t>nohy</a:t>
            </a:r>
            <a:r>
              <a:rPr lang="cs-CZ" dirty="0">
                <a:solidFill>
                  <a:srgbClr val="FF0000"/>
                </a:solidFill>
              </a:rPr>
              <a:t> máme,</a:t>
            </a:r>
          </a:p>
          <a:p>
            <a:r>
              <a:rPr lang="cs-CZ" dirty="0">
                <a:solidFill>
                  <a:srgbClr val="FF0000"/>
                </a:solidFill>
              </a:rPr>
              <a:t>pod trup je teď obě dáme.</a:t>
            </a:r>
          </a:p>
        </p:txBody>
      </p:sp>
      <p:sp>
        <p:nvSpPr>
          <p:cNvPr id="5" name="Vývojový diagram: spojnice 4"/>
          <p:cNvSpPr/>
          <p:nvPr/>
        </p:nvSpPr>
        <p:spPr>
          <a:xfrm>
            <a:off x="5958154" y="1052736"/>
            <a:ext cx="1008112" cy="93610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372200" y="2003796"/>
            <a:ext cx="180020" cy="17254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 rot="16575406">
            <a:off x="5178459" y="4643879"/>
            <a:ext cx="1793096" cy="36104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 rot="15858992">
            <a:off x="5938548" y="4615412"/>
            <a:ext cx="1793096" cy="36104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5675548" y="2202860"/>
            <a:ext cx="1573324" cy="187421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4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172400" y="5877272"/>
            <a:ext cx="648072" cy="6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705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1897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284</TotalTime>
  <Words>372</Words>
  <Application>Microsoft Office PowerPoint</Application>
  <PresentationFormat>Předvádění na obrazovce (4:3)</PresentationFormat>
  <Paragraphs>70</Paragraphs>
  <Slides>10</Slides>
  <Notes>2</Notes>
  <HiddenSlides>1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Části těla VY_52_INOVACE_02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uzivatel</cp:lastModifiedBy>
  <cp:revision>38</cp:revision>
  <dcterms:created xsi:type="dcterms:W3CDTF">2011-06-18T11:40:45Z</dcterms:created>
  <dcterms:modified xsi:type="dcterms:W3CDTF">2013-01-21T12:09:03Z</dcterms:modified>
</cp:coreProperties>
</file>