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5"/>
  </p:notesMasterIdLst>
  <p:sldIdLst>
    <p:sldId id="274" r:id="rId4"/>
    <p:sldId id="275" r:id="rId5"/>
    <p:sldId id="261" r:id="rId6"/>
    <p:sldId id="262" r:id="rId7"/>
    <p:sldId id="269" r:id="rId8"/>
    <p:sldId id="268" r:id="rId9"/>
    <p:sldId id="265" r:id="rId10"/>
    <p:sldId id="276" r:id="rId11"/>
    <p:sldId id="271" r:id="rId12"/>
    <p:sldId id="272" r:id="rId13"/>
    <p:sldId id="277" r:id="rId14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Odčítání v oboru do 6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Odčítání v oboru do 6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počítají po jedné a přesunují  správný počet do rámečků. Na dalších pracovních listech žáci odčítají v oboru do 6 pomocí názoru. V následující části žáci přesouvají vypočítaný příklad pod rámeček se znázorněním. Na posledních listech žáci pracují stejným způsobem, jen výpočet musejí doplnit přetažením čísla za =.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084168" y="1052736"/>
            <a:ext cx="2664296" cy="3449981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1052736"/>
            <a:ext cx="2710626" cy="34499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19" y="1052736"/>
            <a:ext cx="2700559" cy="34499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509" y="188640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Vlož správný počet do rámečků.</a:t>
            </a:r>
            <a:endParaRPr lang="cs-CZ" sz="2800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3235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1876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051720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9878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251520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1187624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2051720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3059832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39239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995936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47880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57241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4932040" y="5301208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5796136" y="5301208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65882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6660232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7380312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678016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22169" y="4149080"/>
            <a:ext cx="4159849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4305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3" y="717525"/>
            <a:ext cx="4159849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4567" y="1916832"/>
            <a:ext cx="4159849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2591" y="3068960"/>
            <a:ext cx="4159849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6803" y="5212755"/>
            <a:ext cx="4159849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3" name="Vývojový diagram: spojnice 12"/>
          <p:cNvSpPr/>
          <p:nvPr/>
        </p:nvSpPr>
        <p:spPr>
          <a:xfrm>
            <a:off x="666023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810039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7452320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5868144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6732240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8172400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594015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8028384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7452320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810039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666023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738031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8028384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732240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7380312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21"/>
          <p:cNvSpPr/>
          <p:nvPr/>
        </p:nvSpPr>
        <p:spPr>
          <a:xfrm>
            <a:off x="7452320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21"/>
          <p:cNvSpPr/>
          <p:nvPr/>
        </p:nvSpPr>
        <p:spPr>
          <a:xfrm>
            <a:off x="666023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21"/>
          <p:cNvSpPr/>
          <p:nvPr/>
        </p:nvSpPr>
        <p:spPr>
          <a:xfrm>
            <a:off x="594015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21"/>
          <p:cNvSpPr/>
          <p:nvPr/>
        </p:nvSpPr>
        <p:spPr>
          <a:xfrm>
            <a:off x="594015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21"/>
          <p:cNvSpPr/>
          <p:nvPr/>
        </p:nvSpPr>
        <p:spPr>
          <a:xfrm>
            <a:off x="5940152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21"/>
          <p:cNvSpPr/>
          <p:nvPr/>
        </p:nvSpPr>
        <p:spPr>
          <a:xfrm>
            <a:off x="5940152" y="40770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05264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468" y="602839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819" y="275301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5453" y="3535644"/>
            <a:ext cx="4588595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1602" y="1303396"/>
            <a:ext cx="4572446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215062"/>
            <a:ext cx="831682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Počítej pomocí názoru. Nepotřebné mráčky dej do koše.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Doplň správný výsledek.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8427" y="1362893"/>
            <a:ext cx="3380125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 - 1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8426" y="3535644"/>
            <a:ext cx="3380125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>
                <a:solidFill>
                  <a:schemeClr val="tx1"/>
                </a:solidFill>
              </a:rPr>
              <a:t>-</a:t>
            </a:r>
            <a:r>
              <a:rPr lang="cs-CZ" sz="4800" b="1" dirty="0" smtClean="0">
                <a:solidFill>
                  <a:schemeClr val="tx1"/>
                </a:solidFill>
              </a:rPr>
              <a:t> 2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028384" y="213285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8028384" y="980728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0" name="Mrak 9"/>
          <p:cNvSpPr/>
          <p:nvPr/>
        </p:nvSpPr>
        <p:spPr>
          <a:xfrm>
            <a:off x="251520" y="6237312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1115616" y="5517232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012160" y="6165304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5292080" y="6165304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3203848" y="6165304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1907704" y="5517232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3923928" y="6165304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4644008" y="6237312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2483768" y="6165304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1763688" y="6165304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1043608" y="6165304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323528" y="5445224"/>
            <a:ext cx="572616" cy="487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172400" y="5877272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868" y="2826979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19759" y="3257688"/>
            <a:ext cx="3964209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9759" y="1088425"/>
            <a:ext cx="3964209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188640"/>
            <a:ext cx="32063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9759" y="1052090"/>
            <a:ext cx="3964209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 </a:t>
            </a:r>
            <a:r>
              <a:rPr lang="cs-CZ" sz="4400" b="1" dirty="0">
                <a:solidFill>
                  <a:schemeClr val="tx1"/>
                </a:solidFill>
              </a:rPr>
              <a:t>-</a:t>
            </a:r>
            <a:r>
              <a:rPr lang="cs-CZ" sz="4400" b="1" dirty="0" smtClean="0">
                <a:solidFill>
                  <a:schemeClr val="tx1"/>
                </a:solidFill>
              </a:rPr>
              <a:t> 3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9759" y="3243388"/>
            <a:ext cx="3964209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  <a:r>
              <a:rPr lang="cs-CZ" sz="4800" b="1" dirty="0" smtClean="0">
                <a:solidFill>
                  <a:schemeClr val="tx1"/>
                </a:solidFill>
              </a:rPr>
              <a:t> - 4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042968" y="1340768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7740352" y="286747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3</a:t>
            </a:r>
          </a:p>
        </p:txBody>
      </p:sp>
      <p:pic>
        <p:nvPicPr>
          <p:cNvPr id="1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76" y="77802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Mrak 19"/>
          <p:cNvSpPr/>
          <p:nvPr/>
        </p:nvSpPr>
        <p:spPr>
          <a:xfrm>
            <a:off x="910079" y="5235211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347864" y="5235211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2505504" y="5235211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4165104" y="5271375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932040" y="5235211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661860" y="5215975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78031" y="6093296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915816" y="6093296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2073456" y="6093296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3733056" y="6129460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4499992" y="6093296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1229812" y="6074060"/>
            <a:ext cx="432048" cy="49804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244408" y="5894040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59824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Přiřaď správný příklad vedle znázornění.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858" y="721760"/>
            <a:ext cx="5122238" cy="7630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2636912"/>
            <a:ext cx="5184576" cy="8050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2482" y="4499605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1 = </a:t>
            </a:r>
            <a:r>
              <a:rPr lang="cs-CZ" sz="44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9" name="Slunce 18"/>
          <p:cNvSpPr/>
          <p:nvPr/>
        </p:nvSpPr>
        <p:spPr>
          <a:xfrm>
            <a:off x="1115616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627784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491880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3025" y="5500631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 – 2 = </a:t>
            </a:r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9" name="Slunce 28"/>
          <p:cNvSpPr/>
          <p:nvPr/>
        </p:nvSpPr>
        <p:spPr>
          <a:xfrm>
            <a:off x="3419872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756593" y="3585205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44588" y="767807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1907704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2627784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23528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1115616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1835696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435597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4355976" y="836712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4355976" y="980728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355976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347864" y="2852936"/>
            <a:ext cx="743523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38056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3206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124744"/>
            <a:ext cx="5122238" cy="7630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2636912"/>
            <a:ext cx="5184576" cy="8050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2482" y="4499605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4 = </a:t>
            </a:r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" name="Slunce 18"/>
          <p:cNvSpPr/>
          <p:nvPr/>
        </p:nvSpPr>
        <p:spPr>
          <a:xfrm>
            <a:off x="1053278" y="1167688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627784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429542" y="1167688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3025" y="5500631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 –3= </a:t>
            </a:r>
            <a:r>
              <a:rPr lang="cs-CZ" sz="4400" b="1" dirty="0" smtClean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9" name="Slunce 28"/>
          <p:cNvSpPr/>
          <p:nvPr/>
        </p:nvSpPr>
        <p:spPr>
          <a:xfrm>
            <a:off x="3419872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756593" y="3585205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282250" y="1170791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1845366" y="1167688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2565446" y="1167688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23528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1115616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1835696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435597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4293638" y="1239696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4283968" y="141277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355976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347864" y="2852936"/>
            <a:ext cx="743523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31"/>
          <p:cNvCxnSpPr/>
          <p:nvPr/>
        </p:nvCxnSpPr>
        <p:spPr>
          <a:xfrm flipV="1">
            <a:off x="2483768" y="1340768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31"/>
          <p:cNvCxnSpPr/>
          <p:nvPr/>
        </p:nvCxnSpPr>
        <p:spPr>
          <a:xfrm flipV="1">
            <a:off x="3419872" y="1340768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31"/>
          <p:cNvCxnSpPr/>
          <p:nvPr/>
        </p:nvCxnSpPr>
        <p:spPr>
          <a:xfrm flipV="1">
            <a:off x="1763688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1"/>
          <p:cNvCxnSpPr/>
          <p:nvPr/>
        </p:nvCxnSpPr>
        <p:spPr>
          <a:xfrm flipV="1">
            <a:off x="2555776" y="2924944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894040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408543" y="4339133"/>
            <a:ext cx="3365422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5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46494" y="5373216"/>
            <a:ext cx="336542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6 – 2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6229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jednou. Za = doplň výsledek.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268760"/>
            <a:ext cx="4536503" cy="9315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9" y="2712690"/>
            <a:ext cx="4536504" cy="8603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07706" y="4326632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185992" y="4339133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8" name="Slunce 17"/>
          <p:cNvSpPr/>
          <p:nvPr/>
        </p:nvSpPr>
        <p:spPr>
          <a:xfrm>
            <a:off x="111561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115616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467544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183569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835696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255577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-828600" y="3637647"/>
            <a:ext cx="10873208" cy="914400"/>
          </a:xfrm>
          <a:prstGeom prst="mathMinus">
            <a:avLst>
              <a:gd name="adj1" fmla="val 23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9553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483768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3203848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3923928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923928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27585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26"/>
          <p:cNvCxnSpPr/>
          <p:nvPr/>
        </p:nvCxnSpPr>
        <p:spPr>
          <a:xfrm flipV="1">
            <a:off x="3635896" y="1340768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987824" y="126876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635896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915816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26"/>
          <p:cNvCxnSpPr/>
          <p:nvPr/>
        </p:nvCxnSpPr>
        <p:spPr>
          <a:xfrm flipV="1">
            <a:off x="2267744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26"/>
          <p:cNvCxnSpPr/>
          <p:nvPr/>
        </p:nvCxnSpPr>
        <p:spPr>
          <a:xfrm flipV="1">
            <a:off x="1547664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26"/>
          <p:cNvCxnSpPr/>
          <p:nvPr/>
        </p:nvCxnSpPr>
        <p:spPr>
          <a:xfrm flipV="1">
            <a:off x="827584" y="2708920"/>
            <a:ext cx="1141174" cy="88154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949280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40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9581" y="4544859"/>
            <a:ext cx="3024336" cy="73767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 –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64993" y="4603396"/>
            <a:ext cx="3024336" cy="72167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8679" y="5512947"/>
            <a:ext cx="3024336" cy="68327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 – 4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96508" y="5531538"/>
            <a:ext cx="3024336" cy="72167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6</a:t>
            </a:r>
            <a:r>
              <a:rPr lang="cs-CZ" sz="4400" b="1" dirty="0" smtClean="0">
                <a:solidFill>
                  <a:schemeClr val="tx1"/>
                </a:solidFill>
              </a:rPr>
              <a:t> – </a:t>
            </a:r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39952" y="2708920"/>
            <a:ext cx="3600400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67944" y="692696"/>
            <a:ext cx="3600400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2708920"/>
            <a:ext cx="3600400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692696"/>
            <a:ext cx="3600400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61220" y="2492896"/>
            <a:ext cx="7451140" cy="2265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8028384" y="620689"/>
            <a:ext cx="72008" cy="5400599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6985" y="4293096"/>
            <a:ext cx="7599391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149358" y="2016167"/>
            <a:ext cx="79208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71346" y="771704"/>
            <a:ext cx="6701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303977" y="3017140"/>
            <a:ext cx="73635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192902" y="4218676"/>
            <a:ext cx="7050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4843" y="159023"/>
            <a:ext cx="6386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 </a:t>
            </a:r>
            <a:r>
              <a:rPr lang="cs-CZ" sz="2400" dirty="0"/>
              <a:t>znázornění </a:t>
            </a:r>
            <a:r>
              <a:rPr lang="cs-CZ" sz="2400" dirty="0" smtClean="0"/>
              <a:t>přilož příklad, pak doplň výsledek.</a:t>
            </a:r>
            <a:endParaRPr lang="cs-CZ" sz="2400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467544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1043608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1619672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7164288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4932040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2267744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6660232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6012160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5508104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8197923" y="715527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0" name="Vývojový diagram: spojnice 49"/>
          <p:cNvSpPr/>
          <p:nvPr/>
        </p:nvSpPr>
        <p:spPr>
          <a:xfrm>
            <a:off x="8179852" y="3914526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52" name="Vývojový diagram: spojnice 51"/>
          <p:cNvSpPr/>
          <p:nvPr/>
        </p:nvSpPr>
        <p:spPr>
          <a:xfrm>
            <a:off x="8149358" y="2882848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55" name="Vývojový diagram: spojnice 54"/>
          <p:cNvSpPr/>
          <p:nvPr/>
        </p:nvSpPr>
        <p:spPr>
          <a:xfrm>
            <a:off x="8185194" y="1758911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2" name="Vývojový diagram: spojnice 31"/>
          <p:cNvSpPr/>
          <p:nvPr/>
        </p:nvSpPr>
        <p:spPr>
          <a:xfrm>
            <a:off x="4283968" y="29249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spojnice 31"/>
          <p:cNvSpPr/>
          <p:nvPr/>
        </p:nvSpPr>
        <p:spPr>
          <a:xfrm>
            <a:off x="3347864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spojnice 31"/>
          <p:cNvSpPr/>
          <p:nvPr/>
        </p:nvSpPr>
        <p:spPr>
          <a:xfrm>
            <a:off x="2843808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spojnice 31"/>
          <p:cNvSpPr/>
          <p:nvPr/>
        </p:nvSpPr>
        <p:spPr>
          <a:xfrm>
            <a:off x="687625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spojnice 31"/>
          <p:cNvSpPr/>
          <p:nvPr/>
        </p:nvSpPr>
        <p:spPr>
          <a:xfrm>
            <a:off x="637220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spojnice 31"/>
          <p:cNvSpPr/>
          <p:nvPr/>
        </p:nvSpPr>
        <p:spPr>
          <a:xfrm>
            <a:off x="579613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nice 31"/>
          <p:cNvSpPr/>
          <p:nvPr/>
        </p:nvSpPr>
        <p:spPr>
          <a:xfrm>
            <a:off x="529208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spojnice 31"/>
          <p:cNvSpPr/>
          <p:nvPr/>
        </p:nvSpPr>
        <p:spPr>
          <a:xfrm>
            <a:off x="471601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ývojový diagram: spojnice 31"/>
          <p:cNvSpPr/>
          <p:nvPr/>
        </p:nvSpPr>
        <p:spPr>
          <a:xfrm>
            <a:off x="421196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ývojový diagram: spojnice 31"/>
          <p:cNvSpPr/>
          <p:nvPr/>
        </p:nvSpPr>
        <p:spPr>
          <a:xfrm>
            <a:off x="3203848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ývojový diagram: spojnice 31"/>
          <p:cNvSpPr/>
          <p:nvPr/>
        </p:nvSpPr>
        <p:spPr>
          <a:xfrm>
            <a:off x="255577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ývojový diagram: spojnice 31"/>
          <p:cNvSpPr/>
          <p:nvPr/>
        </p:nvSpPr>
        <p:spPr>
          <a:xfrm>
            <a:off x="1979712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ývojový diagram: spojnice 31"/>
          <p:cNvSpPr/>
          <p:nvPr/>
        </p:nvSpPr>
        <p:spPr>
          <a:xfrm>
            <a:off x="147565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ývojový diagram: spojnice 31"/>
          <p:cNvSpPr/>
          <p:nvPr/>
        </p:nvSpPr>
        <p:spPr>
          <a:xfrm>
            <a:off x="97160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ývojový diagram: spojnice 31"/>
          <p:cNvSpPr/>
          <p:nvPr/>
        </p:nvSpPr>
        <p:spPr>
          <a:xfrm>
            <a:off x="39553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V="1">
            <a:off x="3059832" y="836712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907704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3203848" y="2780928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483768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1403648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6228184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6732240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5724128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46"/>
          <p:cNvCxnSpPr/>
          <p:nvPr/>
        </p:nvCxnSpPr>
        <p:spPr>
          <a:xfrm flipV="1">
            <a:off x="7092280" y="2780928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46"/>
          <p:cNvCxnSpPr/>
          <p:nvPr/>
        </p:nvCxnSpPr>
        <p:spPr>
          <a:xfrm flipV="1">
            <a:off x="2771800" y="2780928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21288"/>
            <a:ext cx="611560" cy="61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58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562</TotalTime>
  <Words>333</Words>
  <Application>Microsoft Office PowerPoint</Application>
  <PresentationFormat>Předvádění na obrazovce (4:3)</PresentationFormat>
  <Paragraphs>75</Paragraphs>
  <Slides>11</Slides>
  <Notes>3</Notes>
  <HiddenSlides>1</HiddenSlides>
  <MMClips>8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4" baseType="lpstr">
      <vt:lpstr>Motiv systému Office</vt:lpstr>
      <vt:lpstr>Odčítání v oboru do 6 VY_32_INOVACE_3C_03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78</cp:revision>
  <dcterms:created xsi:type="dcterms:W3CDTF">2011-02-01T19:13:05Z</dcterms:created>
  <dcterms:modified xsi:type="dcterms:W3CDTF">2013-01-21T12:27:43Z</dcterms:modified>
</cp:coreProperties>
</file>