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5"/>
  </p:notesMasterIdLst>
  <p:sldIdLst>
    <p:sldId id="274" r:id="rId4"/>
    <p:sldId id="275" r:id="rId5"/>
    <p:sldId id="261" r:id="rId6"/>
    <p:sldId id="262" r:id="rId7"/>
    <p:sldId id="278" r:id="rId8"/>
    <p:sldId id="279" r:id="rId9"/>
    <p:sldId id="269" r:id="rId10"/>
    <p:sldId id="268" r:id="rId11"/>
    <p:sldId id="271" r:id="rId12"/>
    <p:sldId id="272" r:id="rId13"/>
    <p:sldId id="277" r:id="rId14"/>
  </p:sldIdLst>
  <p:sldSz cx="9144000" cy="6858000" type="screen4x3"/>
  <p:notesSz cx="6858000" cy="9144000"/>
  <p:custShowLst>
    <p:custShow name="Vlastní prezentace _ ukázka" id="0">
      <p:sldLst/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8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Odčítání v oboru do 7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VY_32_INOVACE_3C_06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Matematika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530105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Odčítání v oboru do 7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jednotlivých pracovních listech je vždy zadání.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Nejprve žáci počítají po jedné a přesunují  správný počet do rámečků. Na dalších pracovních listech žáci přesouvají vypočítaný příklad pod rámeček se znázorněním. V následující části žáci odčítají v oboru do 7 pomocí názoru.            Na posledních listech žáci pracují stejným způsobem, jen výpočet musejí doplnit přetažením čísla za =.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každý správně dokončený úkol si žáci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říjen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</a:t>
                      </a:r>
                      <a:r>
                        <a:rPr lang="cs-CZ" sz="1400" kern="12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6084168" y="1052736"/>
            <a:ext cx="2664296" cy="3449981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4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03848" y="1052736"/>
            <a:ext cx="2710626" cy="344998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7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19" y="1052736"/>
            <a:ext cx="2700559" cy="344998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7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6509" y="188640"/>
            <a:ext cx="4797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Vlož správný počet do rámečků.</a:t>
            </a:r>
            <a:endParaRPr lang="cs-CZ" sz="2800" dirty="0"/>
          </a:p>
        </p:txBody>
      </p:sp>
      <p:sp>
        <p:nvSpPr>
          <p:cNvPr id="20" name="Rovnoramenný trojúhelník 19"/>
          <p:cNvSpPr/>
          <p:nvPr/>
        </p:nvSpPr>
        <p:spPr>
          <a:xfrm>
            <a:off x="323528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1187624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2051720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2987824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251520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>
            <a:off x="1187624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>
            <a:off x="2051720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ovnoramenný trojúhelník 26"/>
          <p:cNvSpPr/>
          <p:nvPr/>
        </p:nvSpPr>
        <p:spPr>
          <a:xfrm>
            <a:off x="3059832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>
            <a:off x="3923928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3995936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>
            <a:off x="4788024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5724128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4932040" y="5301208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>
            <a:off x="5796136" y="5301208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6588224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>
            <a:off x="6660232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>
            <a:off x="7380312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244408" y="5678016"/>
            <a:ext cx="576064" cy="576064"/>
          </a:xfrm>
          <a:prstGeom prst="rect">
            <a:avLst/>
          </a:prstGeom>
        </p:spPr>
      </p:pic>
      <p:sp>
        <p:nvSpPr>
          <p:cNvPr id="38" name="Rovnoramenný trojúhelník 37"/>
          <p:cNvSpPr/>
          <p:nvPr/>
        </p:nvSpPr>
        <p:spPr>
          <a:xfrm>
            <a:off x="8244408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10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422169" y="4149080"/>
            <a:ext cx="4653887" cy="9112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  <a:t>4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194305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Zkus to ještě jednou.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3" y="717525"/>
            <a:ext cx="4608513" cy="9112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7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4567" y="1916832"/>
            <a:ext cx="4591489" cy="9112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2591" y="3068960"/>
            <a:ext cx="4623465" cy="9112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7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36803" y="5212755"/>
            <a:ext cx="4639253" cy="9112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  <a:t>5</a:t>
            </a:r>
          </a:p>
        </p:txBody>
      </p:sp>
      <p:sp>
        <p:nvSpPr>
          <p:cNvPr id="13" name="Vývojový diagram: spojnice 12"/>
          <p:cNvSpPr/>
          <p:nvPr/>
        </p:nvSpPr>
        <p:spPr>
          <a:xfrm>
            <a:off x="6660232" y="270892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8100392" y="270892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7452320" y="342900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5868144" y="47667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6660232" y="342900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8172400" y="342900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5940152" y="270892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8028384" y="119675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7452320" y="198884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8100392" y="198884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6660232" y="119675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7380312" y="119675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8028384" y="47667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6732240" y="47667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7380312" y="47667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21"/>
          <p:cNvSpPr/>
          <p:nvPr/>
        </p:nvSpPr>
        <p:spPr>
          <a:xfrm>
            <a:off x="7452320" y="270892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21"/>
          <p:cNvSpPr/>
          <p:nvPr/>
        </p:nvSpPr>
        <p:spPr>
          <a:xfrm>
            <a:off x="6660232" y="198884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21"/>
          <p:cNvSpPr/>
          <p:nvPr/>
        </p:nvSpPr>
        <p:spPr>
          <a:xfrm>
            <a:off x="5940152" y="198884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nice 21"/>
          <p:cNvSpPr/>
          <p:nvPr/>
        </p:nvSpPr>
        <p:spPr>
          <a:xfrm>
            <a:off x="5940152" y="119675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nice 21"/>
          <p:cNvSpPr/>
          <p:nvPr/>
        </p:nvSpPr>
        <p:spPr>
          <a:xfrm>
            <a:off x="5940152" y="342900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nice 21"/>
          <p:cNvSpPr/>
          <p:nvPr/>
        </p:nvSpPr>
        <p:spPr>
          <a:xfrm>
            <a:off x="5940152" y="407707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805264"/>
            <a:ext cx="592832" cy="592832"/>
          </a:xfrm>
          <a:prstGeom prst="rect">
            <a:avLst/>
          </a:prstGeom>
        </p:spPr>
      </p:pic>
      <p:sp>
        <p:nvSpPr>
          <p:cNvPr id="42" name="Vývojový diagram: spojnice 21"/>
          <p:cNvSpPr/>
          <p:nvPr/>
        </p:nvSpPr>
        <p:spPr>
          <a:xfrm>
            <a:off x="6732240" y="414908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nice 21"/>
          <p:cNvSpPr/>
          <p:nvPr/>
        </p:nvSpPr>
        <p:spPr>
          <a:xfrm>
            <a:off x="7524328" y="407707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spojnice 21"/>
          <p:cNvSpPr/>
          <p:nvPr/>
        </p:nvSpPr>
        <p:spPr>
          <a:xfrm>
            <a:off x="8172400" y="407707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spojnice 21"/>
          <p:cNvSpPr/>
          <p:nvPr/>
        </p:nvSpPr>
        <p:spPr>
          <a:xfrm>
            <a:off x="6084168" y="479715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9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0"/>
            <a:ext cx="59824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Přiřaď správný příklad vedle znázornění.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3858" y="721760"/>
            <a:ext cx="5122238" cy="7630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79512" y="2636912"/>
            <a:ext cx="5184576" cy="80501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67544" y="4509120"/>
            <a:ext cx="2664296" cy="74142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7</a:t>
            </a: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 – 1 = </a:t>
            </a:r>
            <a:r>
              <a:rPr lang="cs-CZ" sz="4400" b="1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19" name="Slunce 18"/>
          <p:cNvSpPr/>
          <p:nvPr/>
        </p:nvSpPr>
        <p:spPr>
          <a:xfrm>
            <a:off x="971600" y="764704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2123728" y="2708920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2915816" y="764704"/>
            <a:ext cx="627179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13025" y="5500631"/>
            <a:ext cx="2618815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  <a:r>
              <a:rPr lang="cs-CZ" sz="4400" b="1" dirty="0" smtClean="0">
                <a:solidFill>
                  <a:schemeClr val="tx1"/>
                </a:solidFill>
              </a:rPr>
              <a:t> – 2 = </a:t>
            </a:r>
            <a:r>
              <a:rPr lang="cs-CZ" sz="4400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29" name="Slunce 28"/>
          <p:cNvSpPr/>
          <p:nvPr/>
        </p:nvSpPr>
        <p:spPr>
          <a:xfrm>
            <a:off x="3635896" y="2708920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inus 29"/>
          <p:cNvSpPr/>
          <p:nvPr/>
        </p:nvSpPr>
        <p:spPr>
          <a:xfrm>
            <a:off x="-756593" y="3585205"/>
            <a:ext cx="10297143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344588" y="767807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1619672" y="764704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2267744" y="764704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323528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unce 34"/>
          <p:cNvSpPr/>
          <p:nvPr/>
        </p:nvSpPr>
        <p:spPr>
          <a:xfrm>
            <a:off x="899592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unce 35"/>
          <p:cNvSpPr/>
          <p:nvPr/>
        </p:nvSpPr>
        <p:spPr>
          <a:xfrm>
            <a:off x="1547664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lunce 37"/>
          <p:cNvSpPr/>
          <p:nvPr/>
        </p:nvSpPr>
        <p:spPr>
          <a:xfrm>
            <a:off x="4355976" y="2708920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Slunce 39"/>
          <p:cNvSpPr/>
          <p:nvPr/>
        </p:nvSpPr>
        <p:spPr>
          <a:xfrm>
            <a:off x="4427984" y="764704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 flipV="1">
            <a:off x="4427984" y="908720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4355976" y="2852936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3635896" y="2852936"/>
            <a:ext cx="743523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6038056"/>
            <a:ext cx="576064" cy="576064"/>
          </a:xfrm>
          <a:prstGeom prst="rect">
            <a:avLst/>
          </a:prstGeom>
        </p:spPr>
      </p:pic>
      <p:sp>
        <p:nvSpPr>
          <p:cNvPr id="25" name="Slunce 24"/>
          <p:cNvSpPr/>
          <p:nvPr/>
        </p:nvSpPr>
        <p:spPr>
          <a:xfrm>
            <a:off x="2915816" y="2708920"/>
            <a:ext cx="627179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3707904" y="764704"/>
            <a:ext cx="627179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36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0"/>
            <a:ext cx="32063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Zkus to ještě jednou: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1124744"/>
            <a:ext cx="5122238" cy="7630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79512" y="2636912"/>
            <a:ext cx="5184576" cy="80501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2482" y="4499605"/>
            <a:ext cx="2557350" cy="74142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7</a:t>
            </a: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 – 4 = </a:t>
            </a:r>
            <a:r>
              <a:rPr lang="cs-CZ" sz="4400" b="1" dirty="0" smtClean="0">
                <a:solidFill>
                  <a:srgbClr val="FF0000"/>
                </a:solidFill>
              </a:rPr>
              <a:t>3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9" name="Slunce 18"/>
          <p:cNvSpPr/>
          <p:nvPr/>
        </p:nvSpPr>
        <p:spPr>
          <a:xfrm>
            <a:off x="899592" y="1196752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2915816" y="2708920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3429542" y="1167688"/>
            <a:ext cx="627179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13025" y="5500631"/>
            <a:ext cx="2546807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  <a:r>
              <a:rPr lang="cs-CZ" sz="4400" b="1" dirty="0" smtClean="0">
                <a:solidFill>
                  <a:schemeClr val="tx1"/>
                </a:solidFill>
              </a:rPr>
              <a:t> – 3 = </a:t>
            </a:r>
            <a:r>
              <a:rPr lang="cs-CZ" sz="4400" b="1" dirty="0" smtClean="0">
                <a:solidFill>
                  <a:srgbClr val="FF0000"/>
                </a:solidFill>
              </a:rPr>
              <a:t>4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9" name="Slunce 28"/>
          <p:cNvSpPr/>
          <p:nvPr/>
        </p:nvSpPr>
        <p:spPr>
          <a:xfrm>
            <a:off x="3563888" y="2708920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inus 29"/>
          <p:cNvSpPr/>
          <p:nvPr/>
        </p:nvSpPr>
        <p:spPr>
          <a:xfrm>
            <a:off x="-756593" y="3585205"/>
            <a:ext cx="10297143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282250" y="1170791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1475656" y="1196752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2771800" y="1196752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323528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unce 34"/>
          <p:cNvSpPr/>
          <p:nvPr/>
        </p:nvSpPr>
        <p:spPr>
          <a:xfrm>
            <a:off x="971600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unce 35"/>
          <p:cNvSpPr/>
          <p:nvPr/>
        </p:nvSpPr>
        <p:spPr>
          <a:xfrm>
            <a:off x="2339752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lunce 37"/>
          <p:cNvSpPr/>
          <p:nvPr/>
        </p:nvSpPr>
        <p:spPr>
          <a:xfrm>
            <a:off x="4355976" y="2708920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Slunce 39"/>
          <p:cNvSpPr/>
          <p:nvPr/>
        </p:nvSpPr>
        <p:spPr>
          <a:xfrm>
            <a:off x="4293638" y="1239696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 flipV="1">
            <a:off x="4283968" y="1412776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4355976" y="2852936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3635896" y="2852936"/>
            <a:ext cx="743523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31"/>
          <p:cNvCxnSpPr/>
          <p:nvPr/>
        </p:nvCxnSpPr>
        <p:spPr>
          <a:xfrm flipV="1">
            <a:off x="2771800" y="1340768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31"/>
          <p:cNvCxnSpPr/>
          <p:nvPr/>
        </p:nvCxnSpPr>
        <p:spPr>
          <a:xfrm flipV="1">
            <a:off x="3419872" y="1340768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31"/>
          <p:cNvCxnSpPr/>
          <p:nvPr/>
        </p:nvCxnSpPr>
        <p:spPr>
          <a:xfrm flipV="1">
            <a:off x="2915816" y="2924944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1"/>
          <p:cNvCxnSpPr/>
          <p:nvPr/>
        </p:nvCxnSpPr>
        <p:spPr>
          <a:xfrm flipV="1">
            <a:off x="2267744" y="2924944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5894040"/>
            <a:ext cx="648072" cy="648072"/>
          </a:xfrm>
          <a:prstGeom prst="rect">
            <a:avLst/>
          </a:prstGeom>
        </p:spPr>
      </p:pic>
      <p:sp>
        <p:nvSpPr>
          <p:cNvPr id="42" name="Slunce 41"/>
          <p:cNvSpPr/>
          <p:nvPr/>
        </p:nvSpPr>
        <p:spPr>
          <a:xfrm>
            <a:off x="2123728" y="1196752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Slunce 42"/>
          <p:cNvSpPr/>
          <p:nvPr/>
        </p:nvSpPr>
        <p:spPr>
          <a:xfrm>
            <a:off x="1691680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36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SPX856HB\MP9003866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2468" y="602839"/>
            <a:ext cx="2609088" cy="247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pc\AppData\Local\Microsoft\Windows\Temporary Internet Files\Content.IE5\SPX856HB\MP9003866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819" y="2753010"/>
            <a:ext cx="2609088" cy="247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15453" y="3535644"/>
            <a:ext cx="4588595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31602" y="1303396"/>
            <a:ext cx="4572446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51520" y="215062"/>
            <a:ext cx="8316829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Počítej pomocí názoru. Nepotřebné mráčky dej do koše.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Doplň správný výsledek.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18427" y="1362893"/>
            <a:ext cx="3380125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  <a:r>
              <a:rPr lang="cs-CZ" sz="4400" b="1" dirty="0" smtClean="0">
                <a:solidFill>
                  <a:schemeClr val="tx1"/>
                </a:solidFill>
              </a:rPr>
              <a:t> - 1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8426" y="3535644"/>
            <a:ext cx="3380125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7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>
                <a:solidFill>
                  <a:schemeClr val="tx1"/>
                </a:solidFill>
              </a:rPr>
              <a:t>-</a:t>
            </a:r>
            <a:r>
              <a:rPr lang="cs-CZ" sz="4800" b="1" dirty="0" smtClean="0">
                <a:solidFill>
                  <a:schemeClr val="tx1"/>
                </a:solidFill>
              </a:rPr>
              <a:t> 2 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8028384" y="2132856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9" name="Vývojový diagram: spojnice 8"/>
          <p:cNvSpPr/>
          <p:nvPr/>
        </p:nvSpPr>
        <p:spPr>
          <a:xfrm>
            <a:off x="8028384" y="980728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0" name="Mrak 9"/>
          <p:cNvSpPr/>
          <p:nvPr/>
        </p:nvSpPr>
        <p:spPr>
          <a:xfrm>
            <a:off x="251520" y="6237313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1115616" y="5517233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6012160" y="6165305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5292080" y="6165305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3203848" y="6165305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1907704" y="5517233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3923928" y="6165305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4644008" y="6237313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2483768" y="6165305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1763688" y="6165305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1043608" y="6165305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323528" y="5445225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172400" y="5877272"/>
            <a:ext cx="648072" cy="648072"/>
          </a:xfrm>
          <a:prstGeom prst="rect">
            <a:avLst/>
          </a:prstGeom>
        </p:spPr>
      </p:pic>
      <p:sp>
        <p:nvSpPr>
          <p:cNvPr id="28" name="Mrak 27"/>
          <p:cNvSpPr/>
          <p:nvPr/>
        </p:nvSpPr>
        <p:spPr>
          <a:xfrm>
            <a:off x="2771800" y="5589240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3635896" y="5661248"/>
            <a:ext cx="415280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35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 descr="C:\Users\pc\AppData\Local\Microsoft\Windows\Temporary Internet Files\Content.IE5\SPX856HB\MP9003866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3868" y="2826979"/>
            <a:ext cx="2609088" cy="247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19759" y="3257688"/>
            <a:ext cx="3964209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9759" y="1088425"/>
            <a:ext cx="3964209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9552" y="188640"/>
            <a:ext cx="32063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Zkus to ještě jednou: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9759" y="1052090"/>
            <a:ext cx="3964209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  <a:r>
              <a:rPr lang="cs-CZ" sz="4400" b="1" dirty="0" smtClean="0">
                <a:solidFill>
                  <a:schemeClr val="tx1"/>
                </a:solidFill>
              </a:rPr>
              <a:t> </a:t>
            </a:r>
            <a:r>
              <a:rPr lang="cs-CZ" sz="4400" b="1" dirty="0">
                <a:solidFill>
                  <a:schemeClr val="tx1"/>
                </a:solidFill>
              </a:rPr>
              <a:t>-</a:t>
            </a:r>
            <a:r>
              <a:rPr lang="cs-CZ" sz="4400" b="1" dirty="0" smtClean="0">
                <a:solidFill>
                  <a:schemeClr val="tx1"/>
                </a:solidFill>
              </a:rPr>
              <a:t> 3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9759" y="3243388"/>
            <a:ext cx="3964209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7</a:t>
            </a:r>
            <a:r>
              <a:rPr lang="cs-CZ" sz="4800" b="1" dirty="0" smtClean="0">
                <a:solidFill>
                  <a:schemeClr val="tx1"/>
                </a:solidFill>
              </a:rPr>
              <a:t> - 4 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8042968" y="1340768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9" name="Vývojový diagram: spojnice 8"/>
          <p:cNvSpPr/>
          <p:nvPr/>
        </p:nvSpPr>
        <p:spPr>
          <a:xfrm>
            <a:off x="7740352" y="286747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pic>
        <p:nvPicPr>
          <p:cNvPr id="16" name="Picture 2" descr="C:\Users\pc\AppData\Local\Microsoft\Windows\Temporary Internet Files\Content.IE5\SPX856HB\MP9003866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176" y="778020"/>
            <a:ext cx="2609088" cy="247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Mrak 19"/>
          <p:cNvSpPr/>
          <p:nvPr/>
        </p:nvSpPr>
        <p:spPr>
          <a:xfrm>
            <a:off x="910079" y="5235212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3347864" y="5235212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2505504" y="5235212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4165104" y="5271376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4932040" y="5235212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1661860" y="5215976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rak 26"/>
          <p:cNvSpPr/>
          <p:nvPr/>
        </p:nvSpPr>
        <p:spPr>
          <a:xfrm>
            <a:off x="478031" y="6093297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2915816" y="6093297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2073456" y="6093297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rak 29"/>
          <p:cNvSpPr/>
          <p:nvPr/>
        </p:nvSpPr>
        <p:spPr>
          <a:xfrm>
            <a:off x="3733056" y="6129461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rak 30"/>
          <p:cNvSpPr/>
          <p:nvPr/>
        </p:nvSpPr>
        <p:spPr>
          <a:xfrm>
            <a:off x="4499992" y="6093297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>
            <a:off x="1229812" y="6074061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244408" y="5894040"/>
            <a:ext cx="576064" cy="576064"/>
          </a:xfrm>
          <a:prstGeom prst="rect">
            <a:avLst/>
          </a:prstGeom>
        </p:spPr>
      </p:pic>
      <p:sp>
        <p:nvSpPr>
          <p:cNvPr id="34" name="Mrak 33"/>
          <p:cNvSpPr/>
          <p:nvPr/>
        </p:nvSpPr>
        <p:spPr>
          <a:xfrm>
            <a:off x="5652120" y="5301208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Mrak 34"/>
          <p:cNvSpPr/>
          <p:nvPr/>
        </p:nvSpPr>
        <p:spPr>
          <a:xfrm>
            <a:off x="5076056" y="6093296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35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408543" y="4339133"/>
            <a:ext cx="2363257" cy="74142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7</a:t>
            </a: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 – 5 = 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46494" y="5373216"/>
            <a:ext cx="2325306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7 – 2 = 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88640"/>
            <a:ext cx="62299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Zkus to ještě jednou. Za = doplň výsledek.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1268760"/>
            <a:ext cx="4824536" cy="93158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23528" y="2712690"/>
            <a:ext cx="4752527" cy="86032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12160" y="4365104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185992" y="4339133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18" name="Slunce 17"/>
          <p:cNvSpPr/>
          <p:nvPr/>
        </p:nvSpPr>
        <p:spPr>
          <a:xfrm>
            <a:off x="1115616" y="2852936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115616" y="1484784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467544" y="1484784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1835696" y="2852936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1835696" y="1484784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2555776" y="2852936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inus 5"/>
          <p:cNvSpPr/>
          <p:nvPr/>
        </p:nvSpPr>
        <p:spPr>
          <a:xfrm>
            <a:off x="-828600" y="3637647"/>
            <a:ext cx="10873208" cy="914400"/>
          </a:xfrm>
          <a:prstGeom prst="mathMinus">
            <a:avLst>
              <a:gd name="adj1" fmla="val 238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395536" y="2852936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2483768" y="1484784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3203848" y="1484784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unce 31"/>
          <p:cNvSpPr/>
          <p:nvPr/>
        </p:nvSpPr>
        <p:spPr>
          <a:xfrm>
            <a:off x="3851920" y="1484784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3923928" y="2852936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3275856" y="2852936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 flipV="1">
            <a:off x="3635896" y="1268760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915816" y="2708920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26"/>
          <p:cNvCxnSpPr/>
          <p:nvPr/>
        </p:nvCxnSpPr>
        <p:spPr>
          <a:xfrm flipV="1">
            <a:off x="2267744" y="2708920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26"/>
          <p:cNvCxnSpPr/>
          <p:nvPr/>
        </p:nvCxnSpPr>
        <p:spPr>
          <a:xfrm flipV="1">
            <a:off x="1547664" y="2708920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26"/>
          <p:cNvCxnSpPr/>
          <p:nvPr/>
        </p:nvCxnSpPr>
        <p:spPr>
          <a:xfrm flipV="1">
            <a:off x="3563888" y="2708920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5949280"/>
            <a:ext cx="592832" cy="592832"/>
          </a:xfrm>
          <a:prstGeom prst="rect">
            <a:avLst/>
          </a:prstGeom>
        </p:spPr>
      </p:pic>
      <p:sp>
        <p:nvSpPr>
          <p:cNvPr id="40" name="Slunce 39"/>
          <p:cNvSpPr/>
          <p:nvPr/>
        </p:nvSpPr>
        <p:spPr>
          <a:xfrm>
            <a:off x="4499992" y="1484784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Slunce 40"/>
          <p:cNvSpPr/>
          <p:nvPr/>
        </p:nvSpPr>
        <p:spPr>
          <a:xfrm>
            <a:off x="4499992" y="2852936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26"/>
          <p:cNvCxnSpPr/>
          <p:nvPr/>
        </p:nvCxnSpPr>
        <p:spPr>
          <a:xfrm flipV="1">
            <a:off x="4067944" y="1340768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3995936" y="2780928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4400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251520" y="620688"/>
            <a:ext cx="3744416" cy="64807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8" name="Vývojový diagram: spojnice 31"/>
          <p:cNvSpPr/>
          <p:nvPr/>
        </p:nvSpPr>
        <p:spPr>
          <a:xfrm>
            <a:off x="3419872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69581" y="4544859"/>
            <a:ext cx="2402219" cy="737677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7 – 2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64993" y="4603396"/>
            <a:ext cx="2251223" cy="721674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>
                <a:solidFill>
                  <a:schemeClr val="tx1"/>
                </a:solidFill>
              </a:rPr>
              <a:t>7</a:t>
            </a:r>
            <a:r>
              <a:rPr lang="cs-CZ" sz="4400" b="1" dirty="0" smtClean="0">
                <a:solidFill>
                  <a:schemeClr val="tx1"/>
                </a:solidFill>
              </a:rPr>
              <a:t> – 1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8679" y="5512947"/>
            <a:ext cx="2423121" cy="683271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>
                <a:solidFill>
                  <a:schemeClr val="tx1"/>
                </a:solidFill>
              </a:rPr>
              <a:t>7</a:t>
            </a:r>
            <a:r>
              <a:rPr lang="cs-CZ" sz="4400" b="1" dirty="0" smtClean="0">
                <a:solidFill>
                  <a:schemeClr val="tx1"/>
                </a:solidFill>
              </a:rPr>
              <a:t> – 4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96508" y="5531538"/>
            <a:ext cx="2219708" cy="721674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7– </a:t>
            </a:r>
            <a:r>
              <a:rPr lang="cs-CZ" sz="4400" b="1" dirty="0">
                <a:solidFill>
                  <a:schemeClr val="tx1"/>
                </a:solidFill>
              </a:rPr>
              <a:t>3</a:t>
            </a:r>
            <a:r>
              <a:rPr lang="cs-CZ" sz="4400" b="1" dirty="0" smtClean="0">
                <a:solidFill>
                  <a:schemeClr val="tx1"/>
                </a:solidFill>
              </a:rPr>
              <a:t>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39952" y="2708920"/>
            <a:ext cx="3744416" cy="64807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11960" y="692696"/>
            <a:ext cx="3600400" cy="64807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9512" y="2708920"/>
            <a:ext cx="3672408" cy="64807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361220" y="2492896"/>
            <a:ext cx="7451140" cy="22651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 flipV="1">
            <a:off x="8028384" y="620689"/>
            <a:ext cx="72008" cy="5400599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56985" y="4293096"/>
            <a:ext cx="7599391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8149358" y="2016167"/>
            <a:ext cx="792088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4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271346" y="771704"/>
            <a:ext cx="6701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4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303977" y="3017140"/>
            <a:ext cx="73635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4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192902" y="4218676"/>
            <a:ext cx="7050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4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34843" y="159023"/>
            <a:ext cx="63863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Pod </a:t>
            </a:r>
            <a:r>
              <a:rPr lang="cs-CZ" sz="2400" dirty="0"/>
              <a:t>znázornění </a:t>
            </a:r>
            <a:r>
              <a:rPr lang="cs-CZ" sz="2400" dirty="0" smtClean="0"/>
              <a:t>přilož příklad, pak doplň výsledek.</a:t>
            </a:r>
            <a:endParaRPr lang="cs-CZ" sz="2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827584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1331640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1835696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7380312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4788024" y="29249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2339752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nice 41"/>
          <p:cNvSpPr/>
          <p:nvPr/>
        </p:nvSpPr>
        <p:spPr>
          <a:xfrm>
            <a:off x="6804248" y="29249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/>
          <p:cNvSpPr/>
          <p:nvPr/>
        </p:nvSpPr>
        <p:spPr>
          <a:xfrm>
            <a:off x="6300192" y="29249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/>
          <p:cNvSpPr/>
          <p:nvPr/>
        </p:nvSpPr>
        <p:spPr>
          <a:xfrm>
            <a:off x="5868144" y="29249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/>
          <p:cNvSpPr/>
          <p:nvPr/>
        </p:nvSpPr>
        <p:spPr>
          <a:xfrm>
            <a:off x="8197923" y="715527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50" name="Vývojový diagram: spojnice 49"/>
          <p:cNvSpPr/>
          <p:nvPr/>
        </p:nvSpPr>
        <p:spPr>
          <a:xfrm>
            <a:off x="8179852" y="3914526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52" name="Vývojový diagram: spojnice 51"/>
          <p:cNvSpPr/>
          <p:nvPr/>
        </p:nvSpPr>
        <p:spPr>
          <a:xfrm>
            <a:off x="8149358" y="2882848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55" name="Vývojový diagram: spojnice 54"/>
          <p:cNvSpPr/>
          <p:nvPr/>
        </p:nvSpPr>
        <p:spPr>
          <a:xfrm>
            <a:off x="8185194" y="1758911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62" name="Vývojový diagram: spojnice 31"/>
          <p:cNvSpPr/>
          <p:nvPr/>
        </p:nvSpPr>
        <p:spPr>
          <a:xfrm>
            <a:off x="4283968" y="29249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ývojový diagram: spojnice 31"/>
          <p:cNvSpPr/>
          <p:nvPr/>
        </p:nvSpPr>
        <p:spPr>
          <a:xfrm>
            <a:off x="3347864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ývojový diagram: spojnice 31"/>
          <p:cNvSpPr/>
          <p:nvPr/>
        </p:nvSpPr>
        <p:spPr>
          <a:xfrm>
            <a:off x="2843808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ývojový diagram: spojnice 31"/>
          <p:cNvSpPr/>
          <p:nvPr/>
        </p:nvSpPr>
        <p:spPr>
          <a:xfrm>
            <a:off x="6876256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spojnice 31"/>
          <p:cNvSpPr/>
          <p:nvPr/>
        </p:nvSpPr>
        <p:spPr>
          <a:xfrm>
            <a:off x="6372200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ývojový diagram: spojnice 31"/>
          <p:cNvSpPr/>
          <p:nvPr/>
        </p:nvSpPr>
        <p:spPr>
          <a:xfrm>
            <a:off x="5796136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ývojový diagram: spojnice 31"/>
          <p:cNvSpPr/>
          <p:nvPr/>
        </p:nvSpPr>
        <p:spPr>
          <a:xfrm>
            <a:off x="5292080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Vývojový diagram: spojnice 31"/>
          <p:cNvSpPr/>
          <p:nvPr/>
        </p:nvSpPr>
        <p:spPr>
          <a:xfrm>
            <a:off x="4716016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Vývojový diagram: spojnice 31"/>
          <p:cNvSpPr/>
          <p:nvPr/>
        </p:nvSpPr>
        <p:spPr>
          <a:xfrm>
            <a:off x="4211960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ývojový diagram: spojnice 31"/>
          <p:cNvSpPr/>
          <p:nvPr/>
        </p:nvSpPr>
        <p:spPr>
          <a:xfrm>
            <a:off x="2771800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Vývojový diagram: spojnice 31"/>
          <p:cNvSpPr/>
          <p:nvPr/>
        </p:nvSpPr>
        <p:spPr>
          <a:xfrm>
            <a:off x="2267744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Vývojový diagram: spojnice 31"/>
          <p:cNvSpPr/>
          <p:nvPr/>
        </p:nvSpPr>
        <p:spPr>
          <a:xfrm>
            <a:off x="1763688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Vývojový diagram: spojnice 31"/>
          <p:cNvSpPr/>
          <p:nvPr/>
        </p:nvSpPr>
        <p:spPr>
          <a:xfrm>
            <a:off x="1259632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Vývojový diagram: spojnice 31"/>
          <p:cNvSpPr/>
          <p:nvPr/>
        </p:nvSpPr>
        <p:spPr>
          <a:xfrm>
            <a:off x="755576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Vývojový diagram: spojnice 31"/>
          <p:cNvSpPr/>
          <p:nvPr/>
        </p:nvSpPr>
        <p:spPr>
          <a:xfrm>
            <a:off x="323528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" name="Přímá spojnice 44"/>
          <p:cNvCxnSpPr/>
          <p:nvPr/>
        </p:nvCxnSpPr>
        <p:spPr>
          <a:xfrm flipV="1">
            <a:off x="3347864" y="76470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2195736" y="692696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3203848" y="2780928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2699792" y="76470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V="1">
            <a:off x="1691680" y="76470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V="1">
            <a:off x="6228184" y="76470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6804248" y="76470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46"/>
          <p:cNvCxnSpPr/>
          <p:nvPr/>
        </p:nvCxnSpPr>
        <p:spPr>
          <a:xfrm flipV="1">
            <a:off x="7308304" y="2780928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46"/>
          <p:cNvCxnSpPr/>
          <p:nvPr/>
        </p:nvCxnSpPr>
        <p:spPr>
          <a:xfrm flipV="1">
            <a:off x="2771800" y="2780928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6021288"/>
            <a:ext cx="611560" cy="611560"/>
          </a:xfrm>
          <a:prstGeom prst="rect">
            <a:avLst/>
          </a:prstGeom>
        </p:spPr>
      </p:pic>
      <p:sp>
        <p:nvSpPr>
          <p:cNvPr id="57" name="Vývojový diagram: spojnice 31"/>
          <p:cNvSpPr/>
          <p:nvPr/>
        </p:nvSpPr>
        <p:spPr>
          <a:xfrm>
            <a:off x="7380312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31"/>
          <p:cNvSpPr/>
          <p:nvPr/>
        </p:nvSpPr>
        <p:spPr>
          <a:xfrm>
            <a:off x="323528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Vývojový diagram: spojnice 31"/>
          <p:cNvSpPr/>
          <p:nvPr/>
        </p:nvSpPr>
        <p:spPr>
          <a:xfrm>
            <a:off x="5292080" y="29249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3" name="Přímá spojnice 52"/>
          <p:cNvCxnSpPr/>
          <p:nvPr/>
        </p:nvCxnSpPr>
        <p:spPr>
          <a:xfrm flipV="1">
            <a:off x="7236296" y="76470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6589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7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587</TotalTime>
  <Words>333</Words>
  <Application>Microsoft Office PowerPoint</Application>
  <PresentationFormat>Předvádění na obrazovce (4:3)</PresentationFormat>
  <Paragraphs>75</Paragraphs>
  <Slides>11</Slides>
  <Notes>3</Notes>
  <HiddenSlides>1</HiddenSlides>
  <MMClips>8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  <vt:variant>
        <vt:lpstr>Vlastní prezentace</vt:lpstr>
      </vt:variant>
      <vt:variant>
        <vt:i4>2</vt:i4>
      </vt:variant>
    </vt:vector>
  </HeadingPairs>
  <TitlesOfParts>
    <vt:vector size="14" baseType="lpstr">
      <vt:lpstr>Motiv systému Office</vt:lpstr>
      <vt:lpstr>Odčítání v oboru do 7 VY_32_INOVACE_3C_06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93</cp:revision>
  <dcterms:created xsi:type="dcterms:W3CDTF">2011-02-01T19:13:05Z</dcterms:created>
  <dcterms:modified xsi:type="dcterms:W3CDTF">2013-01-21T12:28:09Z</dcterms:modified>
</cp:coreProperties>
</file>