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3" r:id="rId5"/>
    <p:sldId id="264" r:id="rId6"/>
    <p:sldId id="262" r:id="rId7"/>
    <p:sldId id="258" r:id="rId8"/>
    <p:sldId id="259" r:id="rId9"/>
    <p:sldId id="260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53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0627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2926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7705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91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80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036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1073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12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4917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22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493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23737-D057-4739-BA3C-4F5ADF7F6DF0}" type="datetimeFigureOut">
              <a:rPr lang="cs-CZ" smtClean="0"/>
              <a:t>1.2.2013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9E46-65CC-4C12-9BCA-B72AADDC62E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829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81885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46394"/>
              </p:ext>
            </p:extLst>
          </p:nvPr>
        </p:nvGraphicFramePr>
        <p:xfrm>
          <a:off x="661542" y="2204864"/>
          <a:ext cx="7776864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6282"/>
                <a:gridCol w="5450582"/>
              </a:tblGrid>
              <a:tr h="64008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29. 8. </a:t>
                      </a:r>
                      <a:r>
                        <a:rPr lang="cs-CZ" smtClean="0"/>
                        <a:t>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VY_52_INOVACE_5_nadmořská výška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26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Anotace: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560840" cy="4320480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obsahuje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základní informace o nadmořské výšce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pracují samostatně na počítačích nebo společně na interaktivní tabuli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Nezbytnou pomůckou při práci je mapa ČR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V závěrečném testu si žáci ověří získané znalosti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snímky se děje kliknutím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5112568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cs-CZ" sz="3200" b="1" u="sng" dirty="0" smtClean="0"/>
              <a:t>Nadmořská</a:t>
            </a:r>
            <a:r>
              <a:rPr lang="cs-CZ" sz="2400" b="1" u="sng" dirty="0" smtClean="0"/>
              <a:t> </a:t>
            </a:r>
            <a:r>
              <a:rPr lang="cs-CZ" sz="3200" b="1" u="sng" dirty="0" smtClean="0"/>
              <a:t>výška</a:t>
            </a:r>
            <a:br>
              <a:rPr lang="cs-CZ" sz="3200" b="1" u="sng" dirty="0" smtClean="0"/>
            </a:br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2400" dirty="0" smtClean="0"/>
              <a:t>- udává výšku daného místa od hladiny moře v metrech</a:t>
            </a:r>
            <a:br>
              <a:rPr lang="cs-CZ" sz="2400" dirty="0" smtClean="0"/>
            </a:br>
            <a:r>
              <a:rPr lang="cs-CZ" sz="2400" dirty="0" smtClean="0"/>
              <a:t>- označujeme : </a:t>
            </a:r>
            <a:r>
              <a:rPr lang="cs-CZ" sz="2400" b="1" dirty="0" smtClean="0"/>
              <a:t>m.n.m. </a:t>
            </a:r>
            <a:r>
              <a:rPr lang="cs-CZ" sz="2400" dirty="0" smtClean="0"/>
              <a:t>( čteme: metrů nad mořem )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000" dirty="0" smtClean="0"/>
              <a:t>U některých důležitých míst na mapě  (např. vrcholy pohoří) najdeme výškovou značku s kótou. </a:t>
            </a:r>
            <a:r>
              <a:rPr lang="cs-CZ" sz="2000" b="1" dirty="0" smtClean="0"/>
              <a:t>Kóta</a:t>
            </a:r>
            <a:r>
              <a:rPr lang="cs-CZ" sz="2000" dirty="0" smtClean="0"/>
              <a:t> je číslo, které udává přesnou nadmořskou výšku tohoto místa.</a:t>
            </a:r>
            <a:br>
              <a:rPr lang="cs-CZ" sz="2000" dirty="0" smtClean="0"/>
            </a:br>
            <a:endParaRPr lang="cs-CZ" sz="2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445224"/>
            <a:ext cx="6400800" cy="19357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8" name="Picture 4" descr="C:\Users\uživatel\AppData\Local\Microsoft\Windows\Temporary Internet Files\Content.IE5\Z4H4DLYH\MP9003996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23892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33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872208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N</a:t>
            </a:r>
            <a:r>
              <a:rPr lang="cs-CZ" sz="2000" dirty="0" smtClean="0"/>
              <a:t>ajdi na mapě a vepiš do tabulky výškovou kótu: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085937"/>
              </p:ext>
            </p:extLst>
          </p:nvPr>
        </p:nvGraphicFramePr>
        <p:xfrm>
          <a:off x="611560" y="1844822"/>
          <a:ext cx="7560840" cy="3816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545204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místo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výšková kóta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Sněžka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Lysá hora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Praděd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Klínovec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Milešovka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52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Čerchov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43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40159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Teď si zkontroluj zda jsi hledal správně: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844824"/>
            <a:ext cx="7704856" cy="4104456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690746"/>
              </p:ext>
            </p:extLst>
          </p:nvPr>
        </p:nvGraphicFramePr>
        <p:xfrm>
          <a:off x="755576" y="1988840"/>
          <a:ext cx="7704856" cy="3288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2428"/>
                <a:gridCol w="3852428"/>
              </a:tblGrid>
              <a:tr h="552063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Sněžka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1 602 m.n.m.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2805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Lysá</a:t>
                      </a:r>
                      <a:r>
                        <a:rPr lang="cs-CZ" sz="2000" baseline="0" dirty="0" smtClean="0"/>
                        <a:t> hora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1 323 m.n.m.</a:t>
                      </a:r>
                      <a:endParaRPr lang="cs-CZ" sz="2000" dirty="0"/>
                    </a:p>
                  </a:txBody>
                  <a:tcPr/>
                </a:tc>
              </a:tr>
              <a:tr h="55206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Praděd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1 491 m.n.m.</a:t>
                      </a:r>
                      <a:endParaRPr lang="cs-CZ" sz="2000" dirty="0"/>
                    </a:p>
                  </a:txBody>
                  <a:tcPr/>
                </a:tc>
              </a:tr>
              <a:tr h="576063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Klínovec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1 244 m.n.m.</a:t>
                      </a:r>
                      <a:endParaRPr lang="cs-CZ" sz="2000" dirty="0"/>
                    </a:p>
                  </a:txBody>
                  <a:tcPr/>
                </a:tc>
              </a:tr>
              <a:tr h="52805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Milešovka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837 m.n.m.</a:t>
                      </a:r>
                      <a:endParaRPr lang="cs-CZ" sz="2000" dirty="0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Čerchov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1 042 m.n.m.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282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nadmořská výška </a:t>
            </a:r>
            <a:r>
              <a:rPr lang="cs-CZ" sz="2400" dirty="0" smtClean="0">
                <a:solidFill>
                  <a:prstClr val="black"/>
                </a:solidFill>
              </a:rPr>
              <a:t>je </a:t>
            </a:r>
            <a:r>
              <a:rPr lang="cs-CZ" sz="2400" dirty="0">
                <a:solidFill>
                  <a:prstClr val="black"/>
                </a:solidFill>
              </a:rPr>
              <a:t>na mapě vyznačena </a:t>
            </a:r>
            <a:r>
              <a:rPr lang="cs-CZ" sz="2400" b="1" dirty="0">
                <a:solidFill>
                  <a:prstClr val="black"/>
                </a:solidFill>
              </a:rPr>
              <a:t>barevně</a:t>
            </a:r>
            <a:r>
              <a:rPr lang="cs-CZ" sz="2400" dirty="0" smtClean="0">
                <a:solidFill>
                  <a:prstClr val="black"/>
                </a:solidFill>
              </a:rPr>
              <a:t>:</a:t>
            </a:r>
            <a:r>
              <a:rPr lang="cs-CZ" sz="2400" dirty="0">
                <a:solidFill>
                  <a:prstClr val="black"/>
                </a:solidFill>
              </a:rPr>
              <a:t/>
            </a:r>
            <a:br>
              <a:rPr lang="cs-CZ" sz="2400" dirty="0">
                <a:solidFill>
                  <a:prstClr val="black"/>
                </a:solidFill>
              </a:rPr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268760"/>
            <a:ext cx="7776864" cy="4968552"/>
          </a:xfrm>
        </p:spPr>
        <p:txBody>
          <a:bodyPr>
            <a:normAutofit/>
          </a:bodyPr>
          <a:lstStyle/>
          <a:p>
            <a:pPr algn="l"/>
            <a:endParaRPr lang="cs-CZ" sz="2800" b="1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l"/>
            <a:r>
              <a:rPr lang="cs-CZ" sz="2800" b="1" dirty="0" smtClean="0">
                <a:solidFill>
                  <a:prstClr val="black"/>
                </a:solidFill>
                <a:ea typeface="+mj-ea"/>
                <a:cs typeface="+mj-cs"/>
              </a:rPr>
              <a:t>nížiny</a:t>
            </a:r>
            <a:r>
              <a:rPr lang="cs-CZ" sz="2000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– do 200 m.n.m. : odstíny </a:t>
            </a:r>
            <a:r>
              <a:rPr lang="cs-CZ" sz="2000" b="1" dirty="0">
                <a:solidFill>
                  <a:prstClr val="black"/>
                </a:solidFill>
                <a:ea typeface="+mj-ea"/>
                <a:cs typeface="+mj-cs"/>
              </a:rPr>
              <a:t>zelené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barvy ( čím tmavší, tím níže dané místo leží</a:t>
            </a:r>
            <a:r>
              <a:rPr lang="cs-CZ" sz="2000" dirty="0" smtClean="0">
                <a:solidFill>
                  <a:prstClr val="black"/>
                </a:solidFill>
                <a:ea typeface="+mj-ea"/>
                <a:cs typeface="+mj-cs"/>
              </a:rPr>
              <a:t>)</a:t>
            </a:r>
          </a:p>
          <a:p>
            <a:pPr algn="l"/>
            <a:endParaRPr lang="cs-CZ" sz="2000" dirty="0">
              <a:solidFill>
                <a:prstClr val="black"/>
              </a:solidFill>
              <a:ea typeface="+mj-ea"/>
              <a:cs typeface="+mj-cs"/>
            </a:endParaRPr>
          </a:p>
          <a:p>
            <a:pPr algn="l"/>
            <a:endParaRPr lang="cs-CZ" sz="20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l"/>
            <a:endParaRPr lang="cs-CZ" sz="2000" dirty="0">
              <a:solidFill>
                <a:prstClr val="black"/>
              </a:solidFill>
              <a:ea typeface="+mj-ea"/>
              <a:cs typeface="+mj-cs"/>
            </a:endParaRPr>
          </a:p>
          <a:p>
            <a:pPr algn="l"/>
            <a:endParaRPr lang="cs-CZ" sz="20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l"/>
            <a:r>
              <a:rPr lang="cs-CZ" sz="2800" b="1" dirty="0" smtClean="0">
                <a:solidFill>
                  <a:prstClr val="black"/>
                </a:solidFill>
                <a:ea typeface="+mj-ea"/>
                <a:cs typeface="+mj-cs"/>
              </a:rPr>
              <a:t>vysočiny</a:t>
            </a:r>
            <a:r>
              <a:rPr lang="cs-CZ" sz="2000" b="1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– od 200 m.n.m. : odstíny </a:t>
            </a:r>
            <a:r>
              <a:rPr lang="cs-CZ" sz="2000" b="1" dirty="0">
                <a:solidFill>
                  <a:prstClr val="black"/>
                </a:solidFill>
                <a:ea typeface="+mj-ea"/>
                <a:cs typeface="+mj-cs"/>
              </a:rPr>
              <a:t>hnědé  </a:t>
            </a: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>barvy ( čím tmavší, tím je nadmořská výška větší)</a:t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cs-CZ" sz="2000" dirty="0">
                <a:solidFill>
                  <a:prstClr val="black"/>
                </a:solidFill>
                <a:ea typeface="+mj-ea"/>
                <a:cs typeface="+mj-cs"/>
              </a:rPr>
            </a:br>
            <a:endParaRPr lang="cs-CZ" sz="2000" dirty="0"/>
          </a:p>
        </p:txBody>
      </p:sp>
      <p:pic>
        <p:nvPicPr>
          <p:cNvPr id="2050" name="Picture 2" descr="C:\Users\uživatel\AppData\Local\Microsoft\Windows\Temporary Internet Files\Content.IE5\63OLIM5R\MP9001637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2404864" cy="157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2QOPBQBM\MP9004333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09120"/>
            <a:ext cx="2404864" cy="159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8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561662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S využitím mapy urči: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2000" dirty="0" smtClean="0"/>
              <a:t>větší nadmořskou výšku má Praha nebo Liberec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2000" dirty="0" smtClean="0"/>
              <a:t>nadmořská výška Sněžky je</a:t>
            </a:r>
            <a:br>
              <a:rPr lang="cs-CZ" sz="2000" dirty="0" smtClean="0"/>
            </a:b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2000" dirty="0" smtClean="0"/>
              <a:t>Českomoravská vrchovina je vyšší než Šumava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2000" dirty="0" smtClean="0"/>
              <a:t>Broumovsko leží v nížině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         </a:t>
            </a:r>
            <a:endParaRPr lang="cs-CZ" sz="1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157192"/>
            <a:ext cx="6400800" cy="481608"/>
          </a:xfrm>
        </p:spPr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Ovál 3">
            <a:hlinkClick r:id="rId2" action="ppaction://hlinksldjump"/>
          </p:cNvPr>
          <p:cNvSpPr/>
          <p:nvPr/>
        </p:nvSpPr>
        <p:spPr>
          <a:xfrm>
            <a:off x="3203848" y="1700808"/>
            <a:ext cx="1584176" cy="43204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Praha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932040" y="3140968"/>
            <a:ext cx="1512168" cy="43204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</a:rPr>
              <a:t>1411 m.n.m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3146770" y="4365104"/>
            <a:ext cx="1512168" cy="43204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vál 6">
            <a:hlinkClick r:id="rId2" action="ppaction://hlinksldjump"/>
          </p:cNvPr>
          <p:cNvSpPr/>
          <p:nvPr/>
        </p:nvSpPr>
        <p:spPr>
          <a:xfrm>
            <a:off x="3131840" y="5589240"/>
            <a:ext cx="1512168" cy="43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4932040" y="1725885"/>
            <a:ext cx="1512168" cy="43204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Liberec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932040" y="4391201"/>
            <a:ext cx="1512168" cy="43204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 11">
            <a:hlinkClick r:id="rId3" action="ppaction://hlinksldjump"/>
          </p:cNvPr>
          <p:cNvSpPr/>
          <p:nvPr/>
        </p:nvSpPr>
        <p:spPr>
          <a:xfrm>
            <a:off x="4932040" y="5589240"/>
            <a:ext cx="1512168" cy="432048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239852" y="3140968"/>
            <a:ext cx="1512168" cy="43204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</a:rPr>
              <a:t>1 602 m.n.m.</a:t>
            </a:r>
            <a:endParaRPr lang="cs-CZ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06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456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Podívej se ještě jednou na mapu      </a:t>
            </a:r>
            <a:endParaRPr lang="cs-CZ" sz="2000" dirty="0"/>
          </a:p>
        </p:txBody>
      </p:sp>
      <p:pic>
        <p:nvPicPr>
          <p:cNvPr id="1026" name="Picture 2" descr="C:\Users\uživatel\AppData\Local\Microsoft\Windows\Temporary Internet Files\Content.IE5\0NS9EU6K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64857"/>
            <a:ext cx="1832248" cy="18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Zpět nebo Předchozí 2">
            <a:hlinkClick r:id="" action="ppaction://hlinkshowjump?jump=previousslide" highlightClick="1"/>
          </p:cNvPr>
          <p:cNvSpPr/>
          <p:nvPr/>
        </p:nvSpPr>
        <p:spPr>
          <a:xfrm>
            <a:off x="3851920" y="4509120"/>
            <a:ext cx="1042416" cy="1042416"/>
          </a:xfrm>
          <a:prstGeom prst="actionButtonBackPrevio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08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Výborně </a:t>
            </a:r>
            <a:br>
              <a:rPr lang="cs-CZ" sz="2000" dirty="0" smtClean="0"/>
            </a:br>
            <a:r>
              <a:rPr lang="cs-CZ" sz="1800" dirty="0" smtClean="0"/>
              <a:t>teď už ti nadmořská výška nedělá potíže</a:t>
            </a:r>
            <a:endParaRPr lang="cs-CZ" sz="1800" dirty="0"/>
          </a:p>
        </p:txBody>
      </p:sp>
      <p:pic>
        <p:nvPicPr>
          <p:cNvPr id="2050" name="Picture 2" descr="C:\Users\uživatel\AppData\Local\Microsoft\Windows\Temporary Internet Files\Content.IE5\63OLIM5R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24944"/>
            <a:ext cx="2408312" cy="24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83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Použité </a:t>
            </a:r>
            <a:r>
              <a:rPr lang="cs-CZ" sz="2000" dirty="0" smtClean="0"/>
              <a:t>zdroje: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060848"/>
            <a:ext cx="6904856" cy="1752600"/>
          </a:xfrm>
        </p:spPr>
        <p:txBody>
          <a:bodyPr/>
          <a:lstStyle/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Microsoft </a:t>
            </a:r>
            <a:r>
              <a:rPr lang="cs-CZ" sz="1800" dirty="0" smtClean="0">
                <a:solidFill>
                  <a:prstClr val="black"/>
                </a:solidFill>
              </a:rPr>
              <a:t>Office</a:t>
            </a:r>
          </a:p>
          <a:p>
            <a:pPr lvl="0" algn="l">
              <a:spcBef>
                <a:spcPts val="0"/>
              </a:spcBef>
            </a:pPr>
            <a:r>
              <a:rPr lang="cs-CZ" sz="1800" dirty="0" smtClean="0">
                <a:solidFill>
                  <a:prstClr val="black"/>
                </a:solidFill>
              </a:rPr>
              <a:t>Vlastní zdroj</a:t>
            </a:r>
            <a:endParaRPr lang="cs-CZ" sz="1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1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210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Nadmořská výška  - udává výšku daného místa od hladiny moře v metrech - označujeme : m.n.m. ( čteme: metrů nad mořem )  U některých důležitých míst na mapě  (např. vrcholy pohoří) najdeme výškovou značku s kótou. Kóta je číslo, které udává přesnou nadmořskou výšku tohoto místa. </vt:lpstr>
      <vt:lpstr>Najdi na mapě a vepiš do tabulky výškovou kótu: </vt:lpstr>
      <vt:lpstr>Teď si zkontroluj zda jsi hledal správně:</vt:lpstr>
      <vt:lpstr>nadmořská výška je na mapě vyznačena barevně: </vt:lpstr>
      <vt:lpstr>S využitím mapy urči:   větší nadmořskou výšku má Praha nebo Liberec       nadmořská výška Sněžky je      Českomoravská vrchovina je vyšší než Šumava     Broumovsko leží v nížině            </vt:lpstr>
      <vt:lpstr>Podívej se ještě jednou na mapu      </vt:lpstr>
      <vt:lpstr>Výborně  teď už ti nadmořská výška nedělá potíže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16</cp:revision>
  <dcterms:created xsi:type="dcterms:W3CDTF">2013-01-21T15:01:36Z</dcterms:created>
  <dcterms:modified xsi:type="dcterms:W3CDTF">2013-02-01T09:54:27Z</dcterms:modified>
</cp:coreProperties>
</file>