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91" r:id="rId3"/>
    <p:sldId id="256" r:id="rId4"/>
    <p:sldId id="257" r:id="rId5"/>
    <p:sldId id="277" r:id="rId6"/>
    <p:sldId id="278" r:id="rId7"/>
    <p:sldId id="280" r:id="rId8"/>
    <p:sldId id="281" r:id="rId9"/>
    <p:sldId id="264" r:id="rId10"/>
    <p:sldId id="271" r:id="rId11"/>
    <p:sldId id="268" r:id="rId12"/>
    <p:sldId id="270" r:id="rId13"/>
    <p:sldId id="274" r:id="rId14"/>
    <p:sldId id="276" r:id="rId15"/>
    <p:sldId id="272" r:id="rId16"/>
    <p:sldId id="286" r:id="rId17"/>
    <p:sldId id="287" r:id="rId18"/>
    <p:sldId id="288" r:id="rId19"/>
    <p:sldId id="289" r:id="rId20"/>
    <p:sldId id="26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F85037-3E0F-47C3-8678-7AAA966B624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96649-0060-4088-9F95-24C9751C2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uhaus.cz/index.php?id=4763" TargetMode="External"/><Relationship Id="rId2" Type="http://schemas.openxmlformats.org/officeDocument/2006/relationships/hyperlink" Target="http://www.garten.cz/a/cz/5740-rijen-vysadba-ovocnych-strom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hliste.cz/sazeni-ovocnych-stromu.a8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11. 2010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Výsadba ovocného stromku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zaměřena na výsadbu ovocného stromku – pěstební tvary, potřeby pro výsadbu, požadavky na stromek, výsadba stromku</a:t>
            </a:r>
            <a:endParaRPr lang="cs-CZ" sz="2400" dirty="0"/>
          </a:p>
        </p:txBody>
      </p:sp>
    </p:spTree>
  </p:cSld>
  <p:clrMapOvr>
    <a:masterClrMapping/>
  </p:clrMapOvr>
  <p:transition spd="med">
    <p:spli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Pěstování ovocných rostlin na trvalém stanovišti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72008"/>
            <a:ext cx="6843738" cy="157163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9900"/>
                </a:solidFill>
              </a:rPr>
              <a:t>Výsadba stromku</a:t>
            </a:r>
            <a:endParaRPr lang="cs-CZ" sz="600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ovocných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Závisí na správné výsadbě</a:t>
            </a:r>
          </a:p>
          <a:p>
            <a:r>
              <a:rPr lang="cs-CZ" dirty="0" smtClean="0"/>
              <a:t>Vyžaduje: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Pečlivou volbu pozemku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Správnou přípravu půdy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Správnou volbu vzdálenosti mezi ovocnými rostlinami</a:t>
            </a: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/>
          <a:srcRect l="7081" t="9574" r="8948" b="106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5" name="Přímá spojovací čára 4"/>
          <p:cNvCxnSpPr/>
          <p:nvPr/>
        </p:nvCxnSpPr>
        <p:spPr>
          <a:xfrm>
            <a:off x="142844" y="785794"/>
            <a:ext cx="885831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44" y="6715148"/>
            <a:ext cx="885831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42844" y="4286256"/>
            <a:ext cx="885831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-2821833" y="3750471"/>
            <a:ext cx="5929354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108183" y="3749677"/>
            <a:ext cx="5929354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6037273" y="3749677"/>
            <a:ext cx="5929354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-1392279" y="3749677"/>
            <a:ext cx="5929354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393671" y="3749677"/>
            <a:ext cx="5929354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571604" y="2285992"/>
            <a:ext cx="742955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571604" y="3286124"/>
            <a:ext cx="350046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571604" y="5286388"/>
            <a:ext cx="350046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stromku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42" cy="4525963"/>
          </a:xfrm>
        </p:spPr>
        <p:txBody>
          <a:bodyPr>
            <a:normAutofit fontScale="92500"/>
          </a:bodyPr>
          <a:lstStyle/>
          <a:p>
            <a:r>
              <a:rPr lang="cs-CZ" b="1" u="sng" dirty="0" smtClean="0"/>
              <a:t>Vysokokmeny</a:t>
            </a:r>
            <a:r>
              <a:rPr lang="cs-CZ" dirty="0" smtClean="0"/>
              <a:t>  mají výšku kmene od 1,60 do 1,80 m </a:t>
            </a:r>
          </a:p>
          <a:p>
            <a:r>
              <a:rPr lang="cs-CZ" dirty="0" smtClean="0"/>
              <a:t>potřebují hodně místa, </a:t>
            </a:r>
          </a:p>
          <a:p>
            <a:r>
              <a:rPr lang="cs-CZ" dirty="0" smtClean="0"/>
              <a:t>vrhají velký stín</a:t>
            </a:r>
          </a:p>
          <a:p>
            <a:r>
              <a:rPr lang="cs-CZ" dirty="0" smtClean="0"/>
              <a:t>dávají velké množství ovoce</a:t>
            </a:r>
          </a:p>
          <a:p>
            <a:r>
              <a:rPr lang="cs-CZ" b="1" u="sng" dirty="0" smtClean="0"/>
              <a:t>Polokmeny </a:t>
            </a:r>
            <a:r>
              <a:rPr lang="cs-CZ" dirty="0" smtClean="0"/>
              <a:t>mají výšku kmene od 1 do 1,20 m</a:t>
            </a:r>
          </a:p>
          <a:p>
            <a:r>
              <a:rPr lang="cs-CZ" dirty="0" smtClean="0"/>
              <a:t>v zahradě nejčastěji používanou formou stromu pro švestku a třešeň </a:t>
            </a: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stromku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fontScale="92500"/>
          </a:bodyPr>
          <a:lstStyle/>
          <a:p>
            <a:r>
              <a:rPr lang="cs-CZ" b="1" u="sng" dirty="0" smtClean="0"/>
              <a:t>Zákrsky</a:t>
            </a:r>
            <a:r>
              <a:rPr lang="cs-CZ" dirty="0" smtClean="0"/>
              <a:t> jsou 80 až 100 cm vysoké </a:t>
            </a:r>
          </a:p>
          <a:p>
            <a:r>
              <a:rPr lang="cs-CZ" dirty="0" smtClean="0"/>
              <a:t>jejich koruna je stejně velká jako u polokmenů </a:t>
            </a:r>
          </a:p>
          <a:p>
            <a:r>
              <a:rPr lang="cs-CZ" b="1" u="sng" dirty="0" smtClean="0"/>
              <a:t>Volné zákrsky</a:t>
            </a:r>
            <a:r>
              <a:rPr lang="cs-CZ" dirty="0" smtClean="0"/>
              <a:t> jsou 40 až 60 cm vysoké</a:t>
            </a:r>
          </a:p>
          <a:p>
            <a:r>
              <a:rPr lang="cs-CZ" dirty="0" smtClean="0"/>
              <a:t>doporučují se zejména pro broskvoně a višně, protože se usnadní sklizeň a také silné prořezávání, které se musí provádět ročně </a:t>
            </a:r>
          </a:p>
          <a:p>
            <a:r>
              <a:rPr lang="cs-CZ" b="1" u="sng" dirty="0" smtClean="0"/>
              <a:t>Vřetenovité zákrsky </a:t>
            </a:r>
            <a:r>
              <a:rPr lang="cs-CZ" dirty="0" smtClean="0"/>
              <a:t>jsou ideální stromečky pro malé zahrady a zahrady u řadových domů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/>
          <p:cNvPicPr>
            <a:picLocks noGrp="1"/>
          </p:cNvPicPr>
          <p:nvPr>
            <p:ph idx="1"/>
          </p:nvPr>
        </p:nvPicPr>
        <p:blipFill>
          <a:blip r:embed="rId2"/>
          <a:srcRect t="9889" r="25696" b="94"/>
          <a:stretch>
            <a:fillRect/>
          </a:stretch>
        </p:blipFill>
        <p:spPr>
          <a:xfrm rot="10800000">
            <a:off x="-1" y="0"/>
            <a:ext cx="9143999" cy="6000768"/>
          </a:xfrm>
          <a:prstGeom prst="rect">
            <a:avLst/>
          </a:prstGeom>
        </p:spPr>
      </p:pic>
      <p:sp>
        <p:nvSpPr>
          <p:cNvPr id="12289" name="Rectangle 1"/>
          <p:cNvSpPr>
            <a:spLocks noChangeArrowheads="1"/>
          </p:cNvSpPr>
          <p:nvPr/>
        </p:nvSpPr>
        <p:spPr bwMode="auto">
          <a:xfrm>
            <a:off x="214282" y="6072206"/>
            <a:ext cx="214310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Vysokokmen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2786050" y="6072206"/>
            <a:ext cx="1928826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Polokmen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5143504" y="6072206"/>
            <a:ext cx="171451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Čtvrtkmen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15206" y="6072206"/>
            <a:ext cx="171451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Zákrsek</a:t>
            </a:r>
            <a:endParaRPr lang="cs-CZ" sz="24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Potřeby pro vysazování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rýč</a:t>
            </a:r>
          </a:p>
          <a:p>
            <a:r>
              <a:rPr lang="cs-CZ" dirty="0" smtClean="0"/>
              <a:t>kompost nebo zemina pro pěstování rostlin</a:t>
            </a:r>
          </a:p>
          <a:p>
            <a:r>
              <a:rPr lang="cs-CZ" dirty="0" smtClean="0"/>
              <a:t>opěrný sloupek</a:t>
            </a:r>
          </a:p>
          <a:p>
            <a:r>
              <a:rPr lang="cs-CZ" dirty="0" smtClean="0"/>
              <a:t>pásek pro vytvoření smyčky</a:t>
            </a:r>
          </a:p>
          <a:p>
            <a:r>
              <a:rPr lang="cs-CZ" dirty="0" err="1" smtClean="0"/>
              <a:t>mulčovací</a:t>
            </a:r>
            <a:r>
              <a:rPr lang="cs-CZ" dirty="0" smtClean="0"/>
              <a:t> kůra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Požadavky na stromek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zdravý</a:t>
            </a:r>
          </a:p>
          <a:p>
            <a:r>
              <a:rPr lang="cs-CZ" sz="3000" dirty="0" smtClean="0"/>
              <a:t>nepoškozený kmínek</a:t>
            </a:r>
          </a:p>
          <a:p>
            <a:r>
              <a:rPr lang="cs-CZ" sz="3000" dirty="0" smtClean="0"/>
              <a:t>kvalitně zapěstovaný kořenový systémem</a:t>
            </a:r>
          </a:p>
          <a:p>
            <a:r>
              <a:rPr lang="cs-CZ" sz="3000" dirty="0" smtClean="0"/>
              <a:t>souměrně vypěstovaná korunka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41695"/>
            <a:ext cx="3714776" cy="49610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/>
          </a:bodyPr>
          <a:lstStyle/>
          <a:p>
            <a:r>
              <a:rPr lang="cs-CZ" b="1" dirty="0" smtClean="0"/>
              <a:t>Poškozené a dlouhé kořeny zkrátíme</a:t>
            </a:r>
          </a:p>
          <a:p>
            <a:r>
              <a:rPr lang="cs-CZ" dirty="0" smtClean="0"/>
              <a:t>Před výsadbou </a:t>
            </a:r>
            <a:r>
              <a:rPr lang="cs-CZ" b="1" dirty="0" smtClean="0"/>
              <a:t>sazenici na hodinu až dvě namočíme do vody</a:t>
            </a:r>
          </a:p>
          <a:p>
            <a:r>
              <a:rPr lang="cs-CZ" b="1" dirty="0" smtClean="0"/>
              <a:t>Vyhloubíme rýčem jámu </a:t>
            </a:r>
            <a:r>
              <a:rPr lang="cs-CZ" dirty="0" smtClean="0"/>
              <a:t>hlubokou alespoň 50 cm a tak širokou, aby se do ní vešly rozložené kořeny</a:t>
            </a:r>
          </a:p>
          <a:p>
            <a:r>
              <a:rPr lang="cs-CZ" dirty="0" smtClean="0"/>
              <a:t>Na dno přidáme kompost</a:t>
            </a:r>
          </a:p>
          <a:p>
            <a:r>
              <a:rPr lang="cs-CZ" b="1" dirty="0" smtClean="0"/>
              <a:t>Dno a stěny rozrušíme rýčem </a:t>
            </a:r>
            <a:r>
              <a:rPr lang="cs-CZ" dirty="0" smtClean="0"/>
              <a:t>a </a:t>
            </a:r>
            <a:r>
              <a:rPr lang="cs-CZ" b="1" dirty="0" smtClean="0"/>
              <a:t>zalijeme vodou</a:t>
            </a:r>
            <a:r>
              <a:rPr lang="cs-CZ" dirty="0" smtClean="0"/>
              <a:t>, aby se na dně vytvořila kaše </a:t>
            </a: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ovocného stromku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sz="half" idx="1"/>
          </p:nvPr>
        </p:nvPicPr>
        <p:blipFill>
          <a:blip r:embed="rId2"/>
          <a:srcRect l="39440" t="46947" r="17128"/>
          <a:stretch>
            <a:fillRect/>
          </a:stretch>
        </p:blipFill>
        <p:spPr>
          <a:xfrm rot="10800000">
            <a:off x="214282" y="1285858"/>
            <a:ext cx="4071965" cy="5357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2"/>
          <a:srcRect l="43445" t="1192" r="20801" b="51456"/>
          <a:stretch>
            <a:fillRect/>
          </a:stretch>
        </p:blipFill>
        <p:spPr>
          <a:xfrm rot="10800000">
            <a:off x="4786313" y="1428736"/>
            <a:ext cx="3714775" cy="4929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Zatlučeme do země kůl</a:t>
            </a:r>
            <a:r>
              <a:rPr lang="cs-CZ" dirty="0" smtClean="0"/>
              <a:t>, k němuž rostlinu později upevníme </a:t>
            </a:r>
          </a:p>
          <a:p>
            <a:r>
              <a:rPr lang="cs-CZ" dirty="0" smtClean="0"/>
              <a:t>Stromek vložíme do jámy a kořeny zahrneme a stromkem mírně zatřeseme</a:t>
            </a:r>
          </a:p>
          <a:p>
            <a:r>
              <a:rPr lang="cs-CZ" dirty="0" smtClean="0"/>
              <a:t>Půdu mírně přišlápneme a zalijeme</a:t>
            </a:r>
          </a:p>
          <a:p>
            <a:r>
              <a:rPr lang="cs-CZ" dirty="0" smtClean="0"/>
              <a:t>Okolní půdu přihrneme</a:t>
            </a:r>
          </a:p>
          <a:p>
            <a:r>
              <a:rPr lang="cs-CZ" dirty="0" smtClean="0"/>
              <a:t>Stromek přivážeme ke kůlu</a:t>
            </a: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Správné vyvazování ovocných stromků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2000231" y="1405714"/>
            <a:ext cx="5556385" cy="53094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zasazený stromek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/>
          <a:srcRect t="18941" r="74612" b="43177"/>
          <a:stretch>
            <a:fillRect/>
          </a:stretch>
        </p:blipFill>
        <p:spPr>
          <a:xfrm>
            <a:off x="428596" y="1500174"/>
            <a:ext cx="3214710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Stromek je zasazený příliš hluboko</a:t>
            </a:r>
          </a:p>
          <a:p>
            <a:r>
              <a:rPr lang="cs-CZ" sz="3200" dirty="0" smtClean="0"/>
              <a:t>Kůl je příliš dlouhý, zasahuje do korunky, jejíž větve se odírají</a:t>
            </a:r>
            <a:endParaRPr lang="cs-CZ" sz="32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Zastřihneme kořeny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Namočíme stromek do vody</a:t>
            </a:r>
            <a:endParaRPr lang="cs-CZ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786058"/>
            <a:ext cx="3994392" cy="3500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643182"/>
            <a:ext cx="3778807" cy="36957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Vyhloubíme jámu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Zatlučeme kolík</a:t>
            </a:r>
            <a:endParaRPr lang="cs-CZ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643182"/>
            <a:ext cx="4089497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571744"/>
            <a:ext cx="4064121" cy="30527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Přidáme kompost, zalijeme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Zasadíme stromek</a:t>
            </a:r>
            <a:endParaRPr lang="cs-CZ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643182"/>
            <a:ext cx="4349435" cy="3409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357430"/>
            <a:ext cx="4159226" cy="36957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Přihrneme zeminu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Přivážeme stromek ke kůlu</a:t>
            </a:r>
            <a:endParaRPr lang="cs-CZ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357430"/>
            <a:ext cx="3873912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571744"/>
            <a:ext cx="4159226" cy="35528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Pěstitelské práce pro 7. ročník,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Halasová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SPN</a:t>
            </a:r>
          </a:p>
          <a:p>
            <a:r>
              <a:rPr lang="cs-CZ" sz="2000" dirty="0" smtClean="0"/>
              <a:t>Naskenované obrázky str. 36, 51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/>
              <a:t>Tisíc dobrých rad mladým ovocnářům, květinářům, zelinářům, pěstitelům, pokusníkům, R. Šrot a kolektiv, nakladatelství Mladá fronta Praha</a:t>
            </a:r>
          </a:p>
          <a:p>
            <a:r>
              <a:rPr lang="cs-CZ" sz="2000" dirty="0" smtClean="0"/>
              <a:t>Naskenované obrázky str. 239, 242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garten.cz</a:t>
            </a:r>
            <a:r>
              <a:rPr lang="cs-CZ" sz="2000" dirty="0" smtClean="0">
                <a:hlinkClick r:id="rId2"/>
              </a:rPr>
              <a:t>/a/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/5740-</a:t>
            </a:r>
            <a:r>
              <a:rPr lang="cs-CZ" sz="2000" dirty="0" err="1" smtClean="0">
                <a:hlinkClick r:id="rId2"/>
              </a:rPr>
              <a:t>rijen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vysadba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ovocnych</a:t>
            </a:r>
            <a:r>
              <a:rPr lang="cs-CZ" sz="2000" dirty="0" smtClean="0">
                <a:hlinkClick r:id="rId2"/>
              </a:rPr>
              <a:t>-stromu/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bauhaus.cz</a:t>
            </a:r>
            <a:r>
              <a:rPr lang="cs-CZ" sz="2000" dirty="0" smtClean="0">
                <a:hlinkClick r:id="rId3"/>
              </a:rPr>
              <a:t>/index.</a:t>
            </a:r>
            <a:r>
              <a:rPr lang="cs-CZ" sz="2000" dirty="0" err="1" smtClean="0">
                <a:hlinkClick r:id="rId3"/>
              </a:rPr>
              <a:t>php</a:t>
            </a:r>
            <a:r>
              <a:rPr lang="cs-CZ" sz="2000" dirty="0" smtClean="0">
                <a:hlinkClick r:id="rId3"/>
              </a:rPr>
              <a:t>?id=4763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uhliste.cz</a:t>
            </a:r>
            <a:r>
              <a:rPr lang="cs-CZ" sz="2000" dirty="0" smtClean="0">
                <a:hlinkClick r:id="rId4"/>
              </a:rPr>
              <a:t>/sazeni-</a:t>
            </a:r>
            <a:r>
              <a:rPr lang="cs-CZ" sz="2000" dirty="0" err="1" smtClean="0">
                <a:hlinkClick r:id="rId4"/>
              </a:rPr>
              <a:t>ovocnych</a:t>
            </a:r>
            <a:r>
              <a:rPr lang="cs-CZ" sz="2000" dirty="0" smtClean="0">
                <a:hlinkClick r:id="rId4"/>
              </a:rPr>
              <a:t>-stromu.a87.html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472</Words>
  <Application>Microsoft Office PowerPoint</Application>
  <PresentationFormat>Předvádění na obrazovce (4:3)</PresentationFormat>
  <Paragraphs>95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Anotace</vt:lpstr>
      <vt:lpstr>Pěstování ovocných rostlin na trvalém stanovišti</vt:lpstr>
      <vt:lpstr>Pěstování ovocných rostlin</vt:lpstr>
      <vt:lpstr>Snímek 5</vt:lpstr>
      <vt:lpstr>Velikost stromku</vt:lpstr>
      <vt:lpstr>Velikost stromku</vt:lpstr>
      <vt:lpstr>Snímek 8</vt:lpstr>
      <vt:lpstr>Potřeby pro vysazování</vt:lpstr>
      <vt:lpstr>Požadavky na stromek</vt:lpstr>
      <vt:lpstr>Výsadba stromku</vt:lpstr>
      <vt:lpstr>Výsadba ovocného stromku</vt:lpstr>
      <vt:lpstr>Výsadba stromku</vt:lpstr>
      <vt:lpstr>Správné vyvazování ovocných stromků</vt:lpstr>
      <vt:lpstr>Špatně zasazený stromek</vt:lpstr>
      <vt:lpstr>Výsadba stromku</vt:lpstr>
      <vt:lpstr>Výsadba stromku</vt:lpstr>
      <vt:lpstr>Výsadba stromku</vt:lpstr>
      <vt:lpstr>Výsadba stromku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ovocných rostlin na trvalém stanovišti</dc:title>
  <dc:subject>Pěstitelství 7</dc:subject>
  <dc:creator>Přibíková</dc:creator>
  <cp:lastModifiedBy>Aleš</cp:lastModifiedBy>
  <cp:revision>17</cp:revision>
  <dcterms:created xsi:type="dcterms:W3CDTF">2011-04-30T07:42:32Z</dcterms:created>
  <dcterms:modified xsi:type="dcterms:W3CDTF">2013-02-01T12:41:32Z</dcterms:modified>
</cp:coreProperties>
</file>