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8" r:id="rId4"/>
    <p:sldId id="259" r:id="rId5"/>
    <p:sldId id="260" r:id="rId6"/>
    <p:sldId id="257" r:id="rId7"/>
    <p:sldId id="262" r:id="rId8"/>
    <p:sldId id="266" r:id="rId9"/>
    <p:sldId id="264" r:id="rId10"/>
    <p:sldId id="267" r:id="rId11"/>
    <p:sldId id="263" r:id="rId12"/>
    <p:sldId id="268" r:id="rId13"/>
    <p:sldId id="271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CCB1-9199-4274-A2E1-CD20932AAD7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8DFB9-79C3-432B-B1D5-6F11890BE75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CCB1-9199-4274-A2E1-CD20932AAD7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8DFB9-79C3-432B-B1D5-6F11890BE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CCB1-9199-4274-A2E1-CD20932AAD7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B18DFB9-79C3-432B-B1D5-6F11890BE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CCB1-9199-4274-A2E1-CD20932AAD7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8DFB9-79C3-432B-B1D5-6F11890BE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CCB1-9199-4274-A2E1-CD20932AAD7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8DFB9-79C3-432B-B1D5-6F11890BE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CCB1-9199-4274-A2E1-CD20932AAD7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8DFB9-79C3-432B-B1D5-6F11890BE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CCB1-9199-4274-A2E1-CD20932AAD7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8DFB9-79C3-432B-B1D5-6F11890BE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CCB1-9199-4274-A2E1-CD20932AAD7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8DFB9-79C3-432B-B1D5-6F11890BE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CCB1-9199-4274-A2E1-CD20932AAD7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8DFB9-79C3-432B-B1D5-6F11890BE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CCB1-9199-4274-A2E1-CD20932AAD7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8DFB9-79C3-432B-B1D5-6F11890BE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CCCB1-9199-4274-A2E1-CD20932AAD7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8DFB9-79C3-432B-B1D5-6F11890BE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94CCCB1-9199-4274-A2E1-CD20932AAD73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B18DFB9-79C3-432B-B1D5-6F11890BE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4/48/Homo_habilis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Neandertaler-im-Museum.jpg" TargetMode="External"/><Relationship Id="rId3" Type="http://schemas.openxmlformats.org/officeDocument/2006/relationships/hyperlink" Target="http://commons.wikimedia.org/wiki/File:Populations_first_wawe_migrations_southern_asia_and_oceania.jp" TargetMode="External"/><Relationship Id="rId7" Type="http://schemas.openxmlformats.org/officeDocument/2006/relationships/hyperlink" Target="http://en.wikipedia.org/wiki/File:Homo_erectus_adult_female_-_head_model_-_Smithsonian_Museum_of_Natural_History_-_2012-05-17.jpg" TargetMode="External"/><Relationship Id="rId2" Type="http://schemas.openxmlformats.org/officeDocument/2006/relationships/hyperlink" Target="http://commons.wikimedia.org/wiki/File:Migraciones_humanas_en_haplogrupos_de_ADN-Y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Homo_habilis.JPG" TargetMode="External"/><Relationship Id="rId5" Type="http://schemas.openxmlformats.org/officeDocument/2006/relationships/hyperlink" Target="http://en.wikipedia.org/wiki/File:A.afarensis.jpg" TargetMode="External"/><Relationship Id="rId4" Type="http://schemas.openxmlformats.org/officeDocument/2006/relationships/hyperlink" Target="http://en.wikipedia.org/wiki/File:Proconsul_N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Původ a vývoj člověka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dirty="0"/>
              <a:t>:  VY_32_INOVACE_05_A_5_Původ a vývoj člověka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 smtClean="0"/>
              <a:t>Biologie 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6811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9962183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21/9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Původ a vývoj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Původ a vývoj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Antropologie,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fylogeneze, vývoj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7735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Antropologie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/>
          <a:lstStyle/>
          <a:p>
            <a:pPr algn="ctr"/>
            <a:r>
              <a:rPr lang="cs-CZ" dirty="0" smtClean="0"/>
              <a:t>= věda o původu a vývoji člověka jako živočišného druhu </a:t>
            </a:r>
          </a:p>
          <a:p>
            <a:pPr algn="ctr"/>
            <a:r>
              <a:rPr lang="cs-CZ" b="1" i="1" dirty="0" smtClean="0"/>
              <a:t>(fylogeneze)</a:t>
            </a:r>
          </a:p>
          <a:p>
            <a:pPr algn="ctr"/>
            <a:endParaRPr lang="cs-CZ" b="1" i="1" dirty="0"/>
          </a:p>
          <a:p>
            <a:pPr algn="ctr"/>
            <a:r>
              <a:rPr lang="cs-CZ" b="1" i="1" dirty="0" smtClean="0"/>
              <a:t>Člověk v živočišném systému:</a:t>
            </a:r>
          </a:p>
          <a:p>
            <a:r>
              <a:rPr lang="cs-CZ" b="1" i="1" dirty="0" smtClean="0"/>
              <a:t>Říše:	      Živočišná		Kmen: 	Strunatci</a:t>
            </a:r>
          </a:p>
          <a:p>
            <a:r>
              <a:rPr lang="cs-CZ" b="1" i="1" dirty="0" smtClean="0"/>
              <a:t>Podkmen:</a:t>
            </a:r>
            <a:r>
              <a:rPr lang="cs-CZ" b="1" i="1" dirty="0"/>
              <a:t> </a:t>
            </a:r>
            <a:r>
              <a:rPr lang="cs-CZ" b="1" i="1" dirty="0" smtClean="0"/>
              <a:t>  Obratlovci		Třída:		Savci</a:t>
            </a:r>
          </a:p>
          <a:p>
            <a:r>
              <a:rPr lang="cs-CZ" b="1" i="1" dirty="0" smtClean="0"/>
              <a:t>Řád:	      Primáti			Čeleď:	Hominidi</a:t>
            </a:r>
          </a:p>
          <a:p>
            <a:r>
              <a:rPr lang="cs-CZ" b="1" i="1" dirty="0" smtClean="0"/>
              <a:t>Rod:	      Homo			Druh:    Homo Sapiens	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962907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primitivní primáti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Před 70 – 75 mil. lety – africké tropické pralesy</a:t>
            </a:r>
          </a:p>
          <a:p>
            <a:endParaRPr lang="cs-CZ" dirty="0"/>
          </a:p>
          <a:p>
            <a:pPr algn="ctr"/>
            <a:r>
              <a:rPr lang="cs-CZ" b="1" i="1" dirty="0" smtClean="0"/>
              <a:t>Proces polidštění</a:t>
            </a:r>
          </a:p>
          <a:p>
            <a:r>
              <a:rPr lang="cs-CZ" dirty="0" smtClean="0"/>
              <a:t>1) </a:t>
            </a:r>
            <a:r>
              <a:rPr lang="cs-CZ" dirty="0" err="1" smtClean="0"/>
              <a:t>dvouesovité</a:t>
            </a:r>
            <a:r>
              <a:rPr lang="cs-CZ" dirty="0" smtClean="0"/>
              <a:t> prohnutí</a:t>
            </a:r>
            <a:r>
              <a:rPr lang="cs-CZ" b="1" i="1" dirty="0" smtClean="0"/>
              <a:t> páteře </a:t>
            </a:r>
            <a:r>
              <a:rPr lang="cs-CZ" dirty="0" smtClean="0"/>
              <a:t>(vzpřímení postavy)</a:t>
            </a:r>
          </a:p>
          <a:p>
            <a:endParaRPr lang="cs-CZ" dirty="0"/>
          </a:p>
          <a:p>
            <a:r>
              <a:rPr lang="cs-CZ" dirty="0" smtClean="0"/>
              <a:t>2) </a:t>
            </a:r>
            <a:r>
              <a:rPr lang="cs-CZ" b="1" i="1" dirty="0" smtClean="0"/>
              <a:t>lebka</a:t>
            </a:r>
            <a:r>
              <a:rPr lang="cs-CZ" dirty="0" smtClean="0"/>
              <a:t> (čelo, čelisti, zuby, nadočnicové oblouky, brada,   		velikost mozkovny)</a:t>
            </a:r>
          </a:p>
          <a:p>
            <a:endParaRPr lang="cs-CZ" b="1" i="1" dirty="0"/>
          </a:p>
          <a:p>
            <a:r>
              <a:rPr lang="cs-CZ" dirty="0" smtClean="0"/>
              <a:t>3) </a:t>
            </a:r>
            <a:r>
              <a:rPr lang="cs-CZ" b="1" i="1" dirty="0" smtClean="0"/>
              <a:t>končetiny</a:t>
            </a:r>
            <a:r>
              <a:rPr lang="cs-CZ" dirty="0" smtClean="0"/>
              <a:t> (postavení palce, nožní klenby, délka rukou   		a nohou)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0633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640"/>
            <a:ext cx="9144000" cy="6120720"/>
          </a:xfrm>
        </p:spPr>
        <p:txBody>
          <a:bodyPr/>
          <a:lstStyle/>
          <a:p>
            <a:pPr marL="137160" indent="0" algn="ctr">
              <a:buNone/>
            </a:pPr>
            <a:endParaRPr lang="cs-CZ" dirty="0" smtClean="0"/>
          </a:p>
          <a:p>
            <a:pPr marL="137160" indent="0" algn="ctr">
              <a:buNone/>
            </a:pPr>
            <a:r>
              <a:rPr lang="cs-CZ" dirty="0" smtClean="0"/>
              <a:t>4) tvar </a:t>
            </a:r>
            <a:r>
              <a:rPr lang="cs-CZ" b="1" i="1" dirty="0" smtClean="0"/>
              <a:t>pánve</a:t>
            </a:r>
          </a:p>
          <a:p>
            <a:pPr algn="ctr"/>
            <a:r>
              <a:rPr lang="cs-CZ" dirty="0" smtClean="0"/>
              <a:t>5) tvar </a:t>
            </a:r>
            <a:r>
              <a:rPr lang="cs-CZ" b="1" i="1" dirty="0" smtClean="0"/>
              <a:t>hrudníku</a:t>
            </a:r>
          </a:p>
          <a:p>
            <a:pPr algn="ctr"/>
            <a:r>
              <a:rPr lang="cs-CZ" dirty="0" smtClean="0"/>
              <a:t>6) změna </a:t>
            </a:r>
            <a:r>
              <a:rPr lang="cs-CZ" b="1" i="1" dirty="0" smtClean="0"/>
              <a:t>těžiště</a:t>
            </a:r>
          </a:p>
          <a:p>
            <a:pPr algn="ctr"/>
            <a:endParaRPr lang="cs-CZ" b="1" i="1" dirty="0" smtClean="0"/>
          </a:p>
          <a:p>
            <a:pPr algn="ctr"/>
            <a:endParaRPr lang="cs-CZ" b="1" i="1" dirty="0"/>
          </a:p>
          <a:p>
            <a:pPr algn="ctr"/>
            <a:r>
              <a:rPr lang="cs-CZ" b="1" i="1" dirty="0" smtClean="0"/>
              <a:t>Důkazy vývoje:</a:t>
            </a:r>
          </a:p>
          <a:p>
            <a:pPr algn="ctr"/>
            <a:endParaRPr lang="cs-CZ" b="1" i="1" dirty="0"/>
          </a:p>
          <a:p>
            <a:pPr algn="ctr"/>
            <a:r>
              <a:rPr lang="cs-CZ" dirty="0" smtClean="0"/>
              <a:t>Kosterní nálezy</a:t>
            </a:r>
          </a:p>
          <a:p>
            <a:pPr algn="ctr"/>
            <a:r>
              <a:rPr lang="cs-CZ" dirty="0" smtClean="0"/>
              <a:t>Rudimenty (kostrč)</a:t>
            </a:r>
          </a:p>
          <a:p>
            <a:pPr algn="ctr"/>
            <a:r>
              <a:rPr lang="cs-CZ" dirty="0" smtClean="0"/>
              <a:t>Atavismy (neúměrné ochlupení těla)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0975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http://upload.wikimedia.org/wikipedia/commons/8/8c/Migraciones_humanas_en_haplogrupos_de_ADN-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96" y="980728"/>
            <a:ext cx="9193165" cy="4720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527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b/b6/Populations_first_wawe_migrations_southern_asia_and_ocean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61913"/>
            <a:ext cx="5800725" cy="580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864224" y="1484784"/>
            <a:ext cx="327977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Vier </a:t>
            </a:r>
            <a:r>
              <a:rPr lang="cs-CZ" sz="2400" dirty="0" err="1"/>
              <a:t>Nachkommen</a:t>
            </a:r>
            <a:r>
              <a:rPr lang="cs-CZ" sz="2400" dirty="0"/>
              <a:t> der </a:t>
            </a:r>
            <a:r>
              <a:rPr lang="cs-CZ" sz="2400" dirty="0" err="1"/>
              <a:t>ersten</a:t>
            </a:r>
            <a:r>
              <a:rPr lang="cs-CZ" sz="2400" dirty="0"/>
              <a:t> </a:t>
            </a:r>
            <a:r>
              <a:rPr lang="cs-CZ" sz="2400" dirty="0" err="1"/>
              <a:t>Auswanderungswelle</a:t>
            </a:r>
            <a:r>
              <a:rPr lang="cs-CZ" sz="2400" dirty="0"/>
              <a:t> des Homo sapiens:</a:t>
            </a:r>
          </a:p>
          <a:p>
            <a:r>
              <a:rPr lang="cs-CZ" sz="2400" dirty="0"/>
              <a:t> </a:t>
            </a:r>
            <a:r>
              <a:rPr lang="cs-CZ" sz="2400" dirty="0" err="1"/>
              <a:t>Negrito-Frau</a:t>
            </a:r>
            <a:r>
              <a:rPr lang="cs-CZ" sz="2400" dirty="0"/>
              <a:t> (</a:t>
            </a:r>
            <a:r>
              <a:rPr lang="cs-CZ" sz="2400" dirty="0" err="1"/>
              <a:t>Philippinen</a:t>
            </a:r>
            <a:r>
              <a:rPr lang="cs-CZ" sz="2400" dirty="0"/>
              <a:t>); </a:t>
            </a:r>
            <a:r>
              <a:rPr lang="cs-CZ" sz="2400" dirty="0" err="1"/>
              <a:t>Aborigine</a:t>
            </a:r>
            <a:r>
              <a:rPr lang="cs-CZ" sz="2400" dirty="0"/>
              <a:t>-Mann (</a:t>
            </a:r>
            <a:r>
              <a:rPr lang="cs-CZ" sz="2400" dirty="0" err="1"/>
              <a:t>Australien</a:t>
            </a:r>
            <a:r>
              <a:rPr lang="cs-CZ" sz="2400" dirty="0"/>
              <a:t>);</a:t>
            </a:r>
          </a:p>
          <a:p>
            <a:r>
              <a:rPr lang="cs-CZ" sz="2400" dirty="0"/>
              <a:t> Papua-Mann (</a:t>
            </a:r>
            <a:r>
              <a:rPr lang="cs-CZ" sz="2400" dirty="0" err="1"/>
              <a:t>Neuguinea</a:t>
            </a:r>
            <a:r>
              <a:rPr lang="cs-CZ" sz="2400" dirty="0"/>
              <a:t>); </a:t>
            </a:r>
            <a:r>
              <a:rPr lang="cs-CZ" sz="2400" dirty="0" err="1"/>
              <a:t>Melanesier-Junge</a:t>
            </a:r>
            <a:r>
              <a:rPr lang="cs-CZ" sz="2400" dirty="0"/>
              <a:t> (</a:t>
            </a:r>
            <a:r>
              <a:rPr lang="cs-CZ" sz="2400" dirty="0" smtClean="0"/>
              <a:t>Vanuatu)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17789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2456" y="5481767"/>
            <a:ext cx="70148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err="1" smtClean="0"/>
              <a:t>Proconsul</a:t>
            </a:r>
            <a:endParaRPr lang="cs-CZ" sz="2800" b="1" i="1" dirty="0" smtClean="0"/>
          </a:p>
          <a:p>
            <a:r>
              <a:rPr lang="cs-CZ" sz="2800" b="1" i="1" dirty="0"/>
              <a:t>ž</a:t>
            </a:r>
            <a:r>
              <a:rPr lang="cs-CZ" sz="2800" b="1" i="1" dirty="0" smtClean="0"/>
              <a:t>ivočišný předek společný lidoopům a člověku</a:t>
            </a:r>
            <a:endParaRPr lang="cs-CZ" sz="2800" b="1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87047"/>
            <a:ext cx="7177980" cy="4904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756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79959" y="2204864"/>
            <a:ext cx="2580322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err="1" smtClean="0"/>
              <a:t>Šiv</a:t>
            </a:r>
            <a:r>
              <a:rPr lang="cs-CZ" sz="2800" b="1" i="1" dirty="0" err="1" smtClean="0"/>
              <a:t>apiték</a:t>
            </a:r>
            <a:r>
              <a:rPr lang="cs-CZ" sz="2800" b="1" i="1" dirty="0" smtClean="0"/>
              <a:t> </a:t>
            </a:r>
          </a:p>
          <a:p>
            <a:pPr algn="ctr"/>
            <a:r>
              <a:rPr lang="cs-CZ" sz="2800" b="1" i="1" dirty="0" smtClean="0"/>
              <a:t>15 </a:t>
            </a:r>
            <a:r>
              <a:rPr lang="cs-CZ" sz="2800" b="1" i="1" dirty="0" smtClean="0"/>
              <a:t>– 12 mil. </a:t>
            </a:r>
            <a:r>
              <a:rPr lang="cs-CZ" sz="2800" b="1" i="1" dirty="0" smtClean="0"/>
              <a:t>let</a:t>
            </a:r>
            <a:endParaRPr lang="cs-CZ" sz="2800" b="1" i="1" dirty="0" smtClean="0"/>
          </a:p>
          <a:p>
            <a:pPr algn="ctr"/>
            <a:r>
              <a:rPr lang="cs-CZ" sz="2800" b="1" i="1" dirty="0" smtClean="0"/>
              <a:t>společný </a:t>
            </a:r>
            <a:r>
              <a:rPr lang="cs-CZ" sz="2800" b="1" i="1" dirty="0" smtClean="0"/>
              <a:t>předek</a:t>
            </a:r>
          </a:p>
          <a:p>
            <a:pPr algn="ctr"/>
            <a:r>
              <a:rPr lang="cs-CZ" sz="2800" b="1" i="1" dirty="0" smtClean="0"/>
              <a:t> </a:t>
            </a:r>
            <a:r>
              <a:rPr lang="cs-CZ" sz="2800" b="1" i="1" dirty="0" smtClean="0"/>
              <a:t>pro lidoopy</a:t>
            </a:r>
            <a:endParaRPr lang="cs-CZ" sz="2800" b="1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4139952" cy="6955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376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39952" y="2528432"/>
            <a:ext cx="459113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Australopiték – 4 – 2 mil. Lety</a:t>
            </a:r>
          </a:p>
          <a:p>
            <a:pPr algn="ctr"/>
            <a:r>
              <a:rPr lang="cs-CZ" sz="2800" b="1" i="1" dirty="0"/>
              <a:t>p</a:t>
            </a:r>
            <a:r>
              <a:rPr lang="cs-CZ" sz="2800" b="1" i="1" dirty="0" smtClean="0"/>
              <a:t>římý předek člověka</a:t>
            </a:r>
            <a:endParaRPr lang="cs-CZ" sz="2800" b="1" i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0"/>
            <a:ext cx="3419872" cy="6965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062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805264"/>
            <a:ext cx="228056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Homo </a:t>
            </a:r>
            <a:r>
              <a:rPr lang="cs-CZ" sz="2800" b="1" i="1" dirty="0" err="1" smtClean="0"/>
              <a:t>habilis</a:t>
            </a:r>
            <a:endParaRPr lang="cs-CZ" sz="2800" b="1" i="1" dirty="0"/>
          </a:p>
          <a:p>
            <a:pPr algn="ctr"/>
            <a:r>
              <a:rPr lang="cs-CZ" sz="2800" b="1" i="1" dirty="0" smtClean="0"/>
              <a:t>2 – 1,4 mil. let</a:t>
            </a:r>
            <a:endParaRPr lang="cs-CZ" sz="28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76056" y="5791619"/>
            <a:ext cx="324447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Homo </a:t>
            </a:r>
            <a:r>
              <a:rPr lang="cs-CZ" sz="2800" b="1" i="1" dirty="0" err="1" smtClean="0"/>
              <a:t>erectus</a:t>
            </a:r>
            <a:endParaRPr lang="cs-CZ" sz="2800" b="1" i="1" dirty="0" smtClean="0"/>
          </a:p>
          <a:p>
            <a:pPr algn="ctr"/>
            <a:r>
              <a:rPr lang="cs-CZ" sz="2800" b="1" i="1" dirty="0" smtClean="0"/>
              <a:t>1,9 mil. – 100 000 let</a:t>
            </a:r>
            <a:endParaRPr lang="cs-CZ" sz="2800" b="1" i="1" dirty="0"/>
          </a:p>
        </p:txBody>
      </p:sp>
      <p:pic>
        <p:nvPicPr>
          <p:cNvPr id="6146" name="Picture 2" descr="File:Homo habili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404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4292" y="4736"/>
            <a:ext cx="49434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118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1008" y="5473005"/>
            <a:ext cx="916500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Neandertálec – pračlověk – vyhynul po poslední době ledové</a:t>
            </a:r>
          </a:p>
          <a:p>
            <a:pPr algn="ctr"/>
            <a:r>
              <a:rPr lang="cs-CZ" sz="2800" b="1" i="1" dirty="0" smtClean="0"/>
              <a:t>(150 – 24 tis. let - artikulovaná řeč)</a:t>
            </a:r>
          </a:p>
          <a:p>
            <a:pPr algn="ctr"/>
            <a:r>
              <a:rPr lang="cs-CZ" sz="2800" b="1" i="1" dirty="0" smtClean="0"/>
              <a:t>Od 200 000 let se vyskytuje homo sapiens – člověk rozumný</a:t>
            </a:r>
            <a:endParaRPr lang="cs-CZ" sz="2800" b="1" i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16" y="187048"/>
            <a:ext cx="7050360" cy="528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1803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21377" y="5949280"/>
            <a:ext cx="674197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Kromaňonec – člověk předvěký </a:t>
            </a:r>
          </a:p>
          <a:p>
            <a:pPr algn="ctr"/>
            <a:r>
              <a:rPr lang="cs-CZ" sz="2800" b="1" i="1" dirty="0" smtClean="0"/>
              <a:t>(Následuje homo sapiens </a:t>
            </a:r>
            <a:r>
              <a:rPr lang="cs-CZ" sz="2800" b="1" i="1" dirty="0" err="1" smtClean="0"/>
              <a:t>sapiens</a:t>
            </a:r>
            <a:r>
              <a:rPr lang="cs-CZ" sz="2800" b="1" i="1" dirty="0" smtClean="0"/>
              <a:t> – vyspělý) </a:t>
            </a:r>
            <a:endParaRPr lang="cs-CZ" sz="2800" b="1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051" y="243805"/>
            <a:ext cx="57626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662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941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700" dirty="0" smtClean="0"/>
              <a:t>Zdroje:</a:t>
            </a:r>
          </a:p>
          <a:p>
            <a:r>
              <a:rPr lang="cs-CZ" sz="1700" dirty="0" smtClean="0"/>
              <a:t>ČERNÍK</a:t>
            </a:r>
            <a:r>
              <a:rPr lang="cs-CZ" sz="1700" dirty="0"/>
              <a:t>, Vladimír, Vítězslav BIČÍK a Zdeněk MARTINEC. </a:t>
            </a:r>
            <a:r>
              <a:rPr lang="cs-CZ" sz="1700" i="1" dirty="0"/>
              <a:t>Přírodopis: pro žáky základní školy (8. ročník) a nižší ročníky víceletých gymnázií</a:t>
            </a:r>
            <a:r>
              <a:rPr lang="cs-CZ" sz="1700" dirty="0"/>
              <a:t>. 1. vyd. Praha: SPN - pedagogické nakladatelství, 1998, 80 s. ISBN 80-859-3797-2. </a:t>
            </a:r>
            <a:endParaRPr lang="cs-CZ" sz="1700" dirty="0" smtClean="0"/>
          </a:p>
          <a:p>
            <a:r>
              <a:rPr lang="pt-BR" sz="1700" dirty="0"/>
              <a:t>AUTOR NEUVEDEN. </a:t>
            </a:r>
            <a:r>
              <a:rPr lang="pt-BR" sz="1700" i="1" dirty="0"/>
              <a:t>http://de.wikipedia.org/wiki/Stammesgeschichte_des_Menschen</a:t>
            </a:r>
            <a:r>
              <a:rPr lang="pt-BR" sz="1700" dirty="0"/>
              <a:t> [online]. [cit. 1.2.2013]. Dostupný na WWW: </a:t>
            </a:r>
            <a:r>
              <a:rPr lang="pt-BR" sz="1700" dirty="0">
                <a:hlinkClick r:id="rId2"/>
              </a:rPr>
              <a:t>http://</a:t>
            </a:r>
            <a:r>
              <a:rPr lang="pt-BR" sz="1700" dirty="0" smtClean="0">
                <a:hlinkClick r:id="rId2"/>
              </a:rPr>
              <a:t>commons.wikimedia.org/wiki/File:Migraciones_humanas_en_haplogrupos_de_ADN-Y.PNG</a:t>
            </a:r>
            <a:endParaRPr lang="cs-CZ" sz="1700" dirty="0" smtClean="0"/>
          </a:p>
          <a:p>
            <a:r>
              <a:rPr lang="pt-BR" sz="1700" dirty="0"/>
              <a:t>AUTOR NEUVEDEN. </a:t>
            </a:r>
            <a:r>
              <a:rPr lang="pt-BR" sz="1700" i="1" dirty="0"/>
              <a:t>http://de.wikipedia.org/wiki/Stammesgeschichte_des_Menschen</a:t>
            </a:r>
            <a:r>
              <a:rPr lang="pt-BR" sz="1700" dirty="0"/>
              <a:t> [online]. [cit. 1.2.2013]. Dostupný na WWW: </a:t>
            </a:r>
            <a:r>
              <a:rPr lang="pt-BR" sz="1700" dirty="0">
                <a:hlinkClick r:id="rId3"/>
              </a:rPr>
              <a:t>http://</a:t>
            </a:r>
            <a:r>
              <a:rPr lang="pt-BR" sz="1700" dirty="0" smtClean="0">
                <a:hlinkClick r:id="rId3"/>
              </a:rPr>
              <a:t>commons.wikimedia.org/wiki/File:Populations_first_wawe_migrations_southern_asia_and_oceania.jp</a:t>
            </a:r>
            <a:endParaRPr lang="cs-CZ" sz="1700" dirty="0" smtClean="0"/>
          </a:p>
          <a:p>
            <a:r>
              <a:rPr lang="pt-BR" sz="1700" dirty="0"/>
              <a:t>AUTOR NEUVEDEN. </a:t>
            </a:r>
            <a:r>
              <a:rPr lang="pt-BR" sz="1700" i="1" dirty="0"/>
              <a:t>http://en.wikipedia.org/wiki/Proconsul_(primate)</a:t>
            </a:r>
            <a:r>
              <a:rPr lang="pt-BR" sz="1700" dirty="0"/>
              <a:t> [online]. [cit. 1.2.2013]. Dostupný na WWW: </a:t>
            </a:r>
            <a:r>
              <a:rPr lang="pt-BR" sz="1700" dirty="0">
                <a:hlinkClick r:id="rId4"/>
              </a:rPr>
              <a:t>http://</a:t>
            </a:r>
            <a:r>
              <a:rPr lang="pt-BR" sz="1700" dirty="0" smtClean="0">
                <a:hlinkClick r:id="rId4"/>
              </a:rPr>
              <a:t>en.wikipedia.org/wiki/File:Proconsul_NT.jpg</a:t>
            </a:r>
            <a:endParaRPr lang="cs-CZ" sz="1700" dirty="0" smtClean="0"/>
          </a:p>
          <a:p>
            <a:r>
              <a:rPr lang="pt-BR" sz="1700" dirty="0"/>
              <a:t>AUTOR NEUVEDEN. </a:t>
            </a:r>
            <a:r>
              <a:rPr lang="pt-BR" sz="1700" i="1" dirty="0"/>
              <a:t>http://en.wikipedia.org/wiki/Ramapithecus</a:t>
            </a:r>
            <a:r>
              <a:rPr lang="pt-BR" sz="1700" dirty="0"/>
              <a:t> [online]. [cit. 1.2.2013]. Dostupný na WWW: http://en.wikipedia.org/wiki/File:Sivapithecus.jpg </a:t>
            </a:r>
            <a:endParaRPr lang="cs-CZ" sz="1700" dirty="0" smtClean="0"/>
          </a:p>
          <a:p>
            <a:r>
              <a:rPr lang="pt-BR" sz="1700" dirty="0"/>
              <a:t>AUTOR NEUVEDEN. </a:t>
            </a:r>
            <a:r>
              <a:rPr lang="pt-BR" sz="1700" i="1" dirty="0"/>
              <a:t>http://en.wikipedia.org/wiki/Australopithecus</a:t>
            </a:r>
            <a:r>
              <a:rPr lang="pt-BR" sz="1700" dirty="0"/>
              <a:t> [online]. [cit. 1.2.2013]. Dostupný na WWW: </a:t>
            </a:r>
            <a:r>
              <a:rPr lang="pt-BR" sz="1700" dirty="0">
                <a:hlinkClick r:id="rId5"/>
              </a:rPr>
              <a:t>http://</a:t>
            </a:r>
            <a:r>
              <a:rPr lang="pt-BR" sz="1700" dirty="0" smtClean="0">
                <a:hlinkClick r:id="rId5"/>
              </a:rPr>
              <a:t>en.wikipedia.org/wiki/File:A.afarensis.jpg</a:t>
            </a:r>
            <a:endParaRPr lang="cs-CZ" sz="1700" dirty="0" smtClean="0"/>
          </a:p>
          <a:p>
            <a:r>
              <a:rPr lang="pt-BR" sz="1700" dirty="0"/>
              <a:t>AUTOR NEUVEDEN. </a:t>
            </a:r>
            <a:r>
              <a:rPr lang="pt-BR" sz="1700" i="1" dirty="0"/>
              <a:t>http://en.wikipedia.org/wiki/Homo_habilis</a:t>
            </a:r>
            <a:r>
              <a:rPr lang="pt-BR" sz="1700" dirty="0"/>
              <a:t> [online]. [cit. 1.2.2013]. Dostupný na WWW: </a:t>
            </a:r>
            <a:r>
              <a:rPr lang="pt-BR" sz="1700" dirty="0">
                <a:hlinkClick r:id="rId6"/>
              </a:rPr>
              <a:t>http://</a:t>
            </a:r>
            <a:r>
              <a:rPr lang="pt-BR" sz="1700" dirty="0" smtClean="0">
                <a:hlinkClick r:id="rId6"/>
              </a:rPr>
              <a:t>en.wikipedia.org/wiki/File:Homo_habilis.JPG</a:t>
            </a:r>
            <a:endParaRPr lang="cs-CZ" sz="1700" dirty="0" smtClean="0"/>
          </a:p>
          <a:p>
            <a:r>
              <a:rPr lang="pt-BR" sz="1700" dirty="0"/>
              <a:t>AUTOR NEUVEDEN. </a:t>
            </a:r>
            <a:r>
              <a:rPr lang="pt-BR" sz="1700" i="1" dirty="0"/>
              <a:t>http://en.wikipedia.org/wiki/Homo_erectus</a:t>
            </a:r>
            <a:r>
              <a:rPr lang="pt-BR" sz="1700" dirty="0"/>
              <a:t> [online]. [cit. 1.2.2013]. Dostupný na WWW: </a:t>
            </a:r>
            <a:r>
              <a:rPr lang="pt-BR" sz="1700" dirty="0">
                <a:hlinkClick r:id="rId7"/>
              </a:rPr>
              <a:t>http://en.wikipedia.org/wiki/File:Homo_erectus_adult_female_-_head_model_-_Smithsonian_Museum_of_Natural_History_-_</a:t>
            </a:r>
            <a:r>
              <a:rPr lang="pt-BR" sz="1700" dirty="0" smtClean="0">
                <a:hlinkClick r:id="rId7"/>
              </a:rPr>
              <a:t>2012-05-17.jpg</a:t>
            </a:r>
            <a:endParaRPr lang="cs-CZ" sz="1700" dirty="0" smtClean="0"/>
          </a:p>
          <a:p>
            <a:r>
              <a:rPr lang="pt-BR" sz="1700" dirty="0"/>
              <a:t>AUTOR NEUVEDEN. </a:t>
            </a:r>
            <a:r>
              <a:rPr lang="pt-BR" sz="1700" i="1" dirty="0"/>
              <a:t>http://en.wikipedia.org/wiki/Homo_neanderthalensis</a:t>
            </a:r>
            <a:r>
              <a:rPr lang="pt-BR" sz="1700" dirty="0"/>
              <a:t> [online]. [cit. 1.2.2013]. Dostupný na WWW: </a:t>
            </a:r>
            <a:r>
              <a:rPr lang="pt-BR" sz="1700" dirty="0">
                <a:hlinkClick r:id="rId8"/>
              </a:rPr>
              <a:t>http://</a:t>
            </a:r>
            <a:r>
              <a:rPr lang="pt-BR" sz="1700" dirty="0" smtClean="0">
                <a:hlinkClick r:id="rId8"/>
              </a:rPr>
              <a:t>en.wikipedia.org/wiki/File:Neandertaler-im-Museum.jpg</a:t>
            </a:r>
            <a:endParaRPr lang="cs-CZ" sz="1700" dirty="0" smtClean="0"/>
          </a:p>
          <a:p>
            <a:r>
              <a:rPr lang="pt-BR" sz="1700" dirty="0"/>
              <a:t>AUTOR NEUVEDEN. </a:t>
            </a:r>
            <a:r>
              <a:rPr lang="pt-BR" sz="1700" i="1" dirty="0"/>
              <a:t>http://en.wikipedia.org/wiki/Cro-Magnon</a:t>
            </a:r>
            <a:r>
              <a:rPr lang="pt-BR" sz="1700" dirty="0"/>
              <a:t> [online]. [cit. 1.2.2013]. Dostupný na WWW: http://en.wikipedia.org/wiki/File:Cro-Magnon_man_rendered.jpg</a:t>
            </a:r>
            <a:endParaRPr lang="cs-CZ" sz="1700" dirty="0"/>
          </a:p>
        </p:txBody>
      </p:sp>
    </p:spTree>
    <p:extLst>
      <p:ext uri="{BB962C8B-B14F-4D97-AF65-F5344CB8AC3E}">
        <p14:creationId xmlns:p14="http://schemas.microsoft.com/office/powerpoint/2010/main" val="141064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114</TotalTime>
  <Words>524</Words>
  <Application>Microsoft Office PowerPoint</Application>
  <PresentationFormat>Předvádění na obrazovce (4:3)</PresentationFormat>
  <Paragraphs>84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Vrchol</vt:lpstr>
      <vt:lpstr>Původ a vývoj člověka</vt:lpstr>
      <vt:lpstr>Prezentace aplikace PowerPoint</vt:lpstr>
      <vt:lpstr>Antropologie</vt:lpstr>
      <vt:lpstr>První primitivní primáti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Lubor</dc:creator>
  <cp:lastModifiedBy>Lubor</cp:lastModifiedBy>
  <cp:revision>47</cp:revision>
  <dcterms:created xsi:type="dcterms:W3CDTF">2012-09-15T06:38:56Z</dcterms:created>
  <dcterms:modified xsi:type="dcterms:W3CDTF">2013-02-01T13:15:20Z</dcterms:modified>
</cp:coreProperties>
</file>