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5" r:id="rId6"/>
    <p:sldId id="262" r:id="rId7"/>
    <p:sldId id="264" r:id="rId8"/>
    <p:sldId id="267" r:id="rId9"/>
    <p:sldId id="268" r:id="rId10"/>
    <p:sldId id="269" r:id="rId11"/>
    <p:sldId id="263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BB1E2266-1397-459D-9C55-B2122F36990F}" type="datetimeFigureOut">
              <a:rPr lang="cs-CZ" smtClean="0"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F5838D1-BF98-450C-AB56-5EBD086112F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//upload.wikimedia.org/wikipedia/commons/a/a9/Spojivka_schema-800x800.gif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a/a5/Eye_scheme.sv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6/64/Krilleyekils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//upload.wikimedia.org/wikipedia/commons/d/d6/Retina-diagram.sv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ye_scheme.svg" TargetMode="External"/><Relationship Id="rId2" Type="http://schemas.openxmlformats.org/officeDocument/2006/relationships/hyperlink" Target="http://cs.wikipedia.org/wiki/Soubor:Spojivka_schema-800x800.gif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en.wikipedia.org/wiki/File:Krilleyekil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i="1" dirty="0" smtClean="0">
                <a:solidFill>
                  <a:srgbClr val="FF0000"/>
                </a:solidFill>
              </a:rPr>
              <a:t>Ústrojí zraku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</a:t>
            </a:r>
            <a:r>
              <a:rPr lang="cs-CZ" sz="2000" dirty="0" smtClean="0">
                <a:solidFill>
                  <a:schemeClr val="tx1"/>
                </a:solidFill>
              </a:rPr>
              <a:t>VY_32_INOVACE_05_A_16 Ústrojí zraku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</a:t>
            </a:r>
            <a:r>
              <a:rPr lang="cs-CZ" sz="2000" dirty="0" smtClean="0"/>
              <a:t>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541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6825119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1/2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12/2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2013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Orgánové soustavy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l"/>
                      <a:r>
                        <a:rPr lang="cs-CZ" sz="1800" dirty="0" smtClean="0"/>
                        <a:t>Ústrojí zraku</a:t>
                      </a:r>
                      <a:endParaRPr lang="cs-CZ" sz="180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Oko, sítnice, akomodace, oční vady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4683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Smyslová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Smyslové orgány</a:t>
            </a:r>
          </a:p>
          <a:p>
            <a:r>
              <a:rPr lang="cs-CZ" dirty="0" smtClean="0"/>
              <a:t>Mozková centra</a:t>
            </a:r>
          </a:p>
          <a:p>
            <a:r>
              <a:rPr lang="cs-CZ" dirty="0" smtClean="0"/>
              <a:t>Smyslový vjem</a:t>
            </a:r>
          </a:p>
          <a:p>
            <a:r>
              <a:rPr lang="cs-CZ" dirty="0" smtClean="0"/>
              <a:t>Smyslové buňky</a:t>
            </a:r>
          </a:p>
          <a:p>
            <a:r>
              <a:rPr lang="cs-CZ" dirty="0" smtClean="0"/>
              <a:t>Receptory</a:t>
            </a:r>
          </a:p>
          <a:p>
            <a:r>
              <a:rPr lang="cs-CZ" dirty="0" smtClean="0"/>
              <a:t>Zrak, sluch čich, chuť, hmat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47743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Ústrojí zraku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80-90 % všech informací</a:t>
            </a:r>
          </a:p>
          <a:p>
            <a:r>
              <a:rPr lang="cs-CZ" dirty="0" smtClean="0"/>
              <a:t>Orgán zraku – oko</a:t>
            </a:r>
          </a:p>
          <a:p>
            <a:r>
              <a:rPr lang="cs-CZ" dirty="0" smtClean="0"/>
              <a:t>Dutina = očnice</a:t>
            </a:r>
          </a:p>
          <a:p>
            <a:r>
              <a:rPr lang="cs-CZ" dirty="0" smtClean="0"/>
              <a:t>Nadočnicový oblouk s obočím, víčka + řasy</a:t>
            </a:r>
          </a:p>
          <a:p>
            <a:r>
              <a:rPr lang="cs-CZ" dirty="0" smtClean="0"/>
              <a:t>Spojivka  = sliznice víček + povrch bělimy (zánět spojivek)</a:t>
            </a:r>
          </a:p>
          <a:p>
            <a:r>
              <a:rPr lang="cs-CZ" dirty="0" smtClean="0"/>
              <a:t>Slzní žláza – vnější koutek</a:t>
            </a:r>
          </a:p>
          <a:p>
            <a:r>
              <a:rPr lang="cs-CZ" dirty="0" smtClean="0"/>
              <a:t>Vnitřním koutkem do nosní dutiny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52642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pojivka schema-800x800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7829"/>
            <a:ext cx="6192688" cy="6830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969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Oční koule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Bělima = vnější vrstva</a:t>
            </a:r>
          </a:p>
          <a:p>
            <a:r>
              <a:rPr lang="cs-CZ" dirty="0" smtClean="0"/>
              <a:t>Rohovka = průhledná – jako kontaktní čočka</a:t>
            </a:r>
          </a:p>
          <a:p>
            <a:r>
              <a:rPr lang="cs-CZ" dirty="0" smtClean="0"/>
              <a:t>Cévnatka – výživa</a:t>
            </a:r>
          </a:p>
          <a:p>
            <a:r>
              <a:rPr lang="cs-CZ" dirty="0"/>
              <a:t> </a:t>
            </a:r>
            <a:r>
              <a:rPr lang="cs-CZ" dirty="0" smtClean="0"/>
              <a:t>vepředu přechází v řasnaté těleso a duhovku - pigment</a:t>
            </a:r>
          </a:p>
          <a:p>
            <a:r>
              <a:rPr lang="cs-CZ" dirty="0" smtClean="0"/>
              <a:t>Čočka - akomodace</a:t>
            </a:r>
          </a:p>
          <a:p>
            <a:r>
              <a:rPr lang="cs-CZ" dirty="0" smtClean="0"/>
              <a:t>Zornice</a:t>
            </a:r>
          </a:p>
          <a:p>
            <a:r>
              <a:rPr lang="cs-CZ" dirty="0" smtClean="0"/>
              <a:t>Přední komora</a:t>
            </a:r>
          </a:p>
          <a:p>
            <a:r>
              <a:rPr lang="cs-CZ" dirty="0" smtClean="0"/>
              <a:t>Sítnice – světločivné buňky – tyčinky + čípky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3328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Eye scheme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64"/>
            <a:ext cx="7344816" cy="6066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9575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76672"/>
            <a:ext cx="9144000" cy="5966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75229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File:Krilleyekil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0"/>
            <a:ext cx="7200800" cy="6890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2950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Retina-diagram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2536" y="1556792"/>
            <a:ext cx="9144000" cy="407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805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Oční vady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Krátkozrakost – obraz před sítnicí - rozptylky</a:t>
            </a:r>
          </a:p>
          <a:p>
            <a:r>
              <a:rPr lang="cs-CZ" dirty="0" smtClean="0"/>
              <a:t>Dalekozrakost – obraz za sítnicí – spojky</a:t>
            </a:r>
          </a:p>
          <a:p>
            <a:r>
              <a:rPr lang="cs-CZ" dirty="0" smtClean="0"/>
              <a:t>Šilhání</a:t>
            </a:r>
          </a:p>
          <a:p>
            <a:r>
              <a:rPr lang="cs-CZ" dirty="0" smtClean="0"/>
              <a:t>Tupozrakost</a:t>
            </a:r>
          </a:p>
          <a:p>
            <a:r>
              <a:rPr lang="cs-CZ" dirty="0" smtClean="0"/>
              <a:t>Cylindry – (ragbyový míč)</a:t>
            </a:r>
          </a:p>
          <a:p>
            <a:r>
              <a:rPr lang="cs-CZ" dirty="0" smtClean="0"/>
              <a:t>UV záření - filtry</a:t>
            </a:r>
          </a:p>
          <a:p>
            <a:r>
              <a:rPr lang="cs-CZ" dirty="0" smtClean="0"/>
              <a:t>Slepota</a:t>
            </a:r>
          </a:p>
          <a:p>
            <a:r>
              <a:rPr lang="cs-CZ" dirty="0" smtClean="0"/>
              <a:t>TV, monitory, lasery</a:t>
            </a:r>
          </a:p>
          <a:p>
            <a:r>
              <a:rPr lang="cs-CZ" dirty="0" smtClean="0"/>
              <a:t>Polarizační brýle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58983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ČERNÍK, Vladimír, Vítězslav BIČÍK a Zdeněk MARTINEC. Přírodopis: pro žáky základní školy (8. ročník) a nižší ročníky víceletých gymnázií. 1. vyd. Praha: SPN - pedagogické nakladatelství, 1998, 80 s. ISBN 80-859-3797-2. </a:t>
            </a:r>
            <a:endParaRPr lang="cs-CZ" dirty="0" smtClean="0"/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http://cs.wikipedia.org/wiki/Spojivka</a:t>
            </a:r>
            <a:r>
              <a:rPr lang="pt-BR" dirty="0" smtClean="0">
                <a:effectLst/>
              </a:rPr>
              <a:t> [online]. [cit. 1.2.2013]. Dostupný na WWW: </a:t>
            </a:r>
            <a:r>
              <a:rPr lang="pt-BR" dirty="0" smtClean="0">
                <a:effectLst/>
                <a:hlinkClick r:id="rId2"/>
              </a:rPr>
              <a:t>http://cs.wikipedia.org/wiki/Soubor:Spojivka_schema-800x800.gif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http://de.wikipedia.org/wiki/Auge</a:t>
            </a:r>
            <a:r>
              <a:rPr lang="pt-BR" dirty="0" smtClean="0">
                <a:effectLst/>
              </a:rPr>
              <a:t> [online]. [cit. 1.2.2013]. Dostupný na WWW: </a:t>
            </a:r>
            <a:r>
              <a:rPr lang="pt-BR" dirty="0" smtClean="0">
                <a:effectLst/>
                <a:hlinkClick r:id="rId3"/>
              </a:rPr>
              <a:t>http://commons.wikimedia.org/wiki/File:Eye_scheme.svg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http://de.wikipedia.org/wiki/Auge</a:t>
            </a:r>
            <a:r>
              <a:rPr lang="pt-BR" dirty="0" smtClean="0">
                <a:effectLst/>
              </a:rPr>
              <a:t> [online]. [cit. 1.2.2013]. Dostupný na WWW: http://commons.wikimedia.org/wiki/File:Lateral_orbit_nerves_chngd.jpg 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http://en.wikipedia.org/wiki/Eye</a:t>
            </a:r>
            <a:r>
              <a:rPr lang="pt-BR" dirty="0" smtClean="0">
                <a:effectLst/>
              </a:rPr>
              <a:t> [online]. [cit. 1.2.2013]. Dostupný na WWW: </a:t>
            </a:r>
            <a:r>
              <a:rPr lang="pt-BR" dirty="0" smtClean="0">
                <a:effectLst/>
                <a:hlinkClick r:id="rId4"/>
              </a:rPr>
              <a:t>http://en.wikipedia.org/wiki/File:Krilleyekils.jpg</a:t>
            </a:r>
            <a:endParaRPr lang="cs-CZ" dirty="0" smtClean="0">
              <a:effectLst/>
            </a:endParaRPr>
          </a:p>
          <a:p>
            <a:r>
              <a:rPr lang="pt-BR" dirty="0" smtClean="0">
                <a:effectLst/>
              </a:rPr>
              <a:t>AUTOR NEUVEDEN. </a:t>
            </a:r>
            <a:r>
              <a:rPr lang="pt-BR" i="1" dirty="0" smtClean="0">
                <a:effectLst/>
              </a:rPr>
              <a:t>http://cs.wikipedia.org/wiki/Zrak</a:t>
            </a:r>
            <a:r>
              <a:rPr lang="pt-BR" dirty="0" smtClean="0">
                <a:effectLst/>
              </a:rPr>
              <a:t> [online]. [cit. 1.2.2013]. Dostupný na WWW: http://cs.wikipedia.org/wiki/Soubor:Retina-diagram.svg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4198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</TotalTime>
  <Words>359</Words>
  <Application>Microsoft Office PowerPoint</Application>
  <PresentationFormat>Předvádění na obrazovce (4:3)</PresentationFormat>
  <Paragraphs>66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Vrchol</vt:lpstr>
      <vt:lpstr>Ústrojí zraku</vt:lpstr>
      <vt:lpstr>Prezentace aplikace PowerPoint</vt:lpstr>
      <vt:lpstr>Smyslová ústrojí</vt:lpstr>
      <vt:lpstr>Ústrojí zraku</vt:lpstr>
      <vt:lpstr>Prezentace aplikace PowerPoint</vt:lpstr>
      <vt:lpstr>Oční koule</vt:lpstr>
      <vt:lpstr>Prezentace aplikace PowerPoint</vt:lpstr>
      <vt:lpstr>Prezentace aplikace PowerPoint</vt:lpstr>
      <vt:lpstr>Prezentace aplikace PowerPoint</vt:lpstr>
      <vt:lpstr>Prezentace aplikace PowerPoint</vt:lpstr>
      <vt:lpstr>Oční vady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Ústrojí zraku</dc:title>
  <dc:creator>Lubor</dc:creator>
  <cp:lastModifiedBy>Lubor</cp:lastModifiedBy>
  <cp:revision>17</cp:revision>
  <dcterms:created xsi:type="dcterms:W3CDTF">2013-02-01T11:55:03Z</dcterms:created>
  <dcterms:modified xsi:type="dcterms:W3CDTF">2013-02-01T12:39:49Z</dcterms:modified>
</cp:coreProperties>
</file>