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notesMasterIdLst>
    <p:notesMasterId r:id="rId11"/>
  </p:notesMasterIdLst>
  <p:sldIdLst>
    <p:sldId id="256" r:id="rId3"/>
    <p:sldId id="257" r:id="rId4"/>
    <p:sldId id="258" r:id="rId5"/>
    <p:sldId id="265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24" y="-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5D7A61E-3835-4CC6-B07E-D8B3C3A25FFB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B2E8B93-B807-413D-8840-F35DB7430B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5959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2D5572A-63A1-4E1F-82B4-AC3A69F09C0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58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A0826FF-E3FF-4245-B75A-C7D3D13C212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62597A0-4860-4142-88AB-5A12A18E0FE1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4CA0572-FA6B-4748-8E8A-0CD3E9F254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4F1AD-B0DB-4E3C-8AD3-00F760E30DF9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E44AD-F4B3-4B88-8A45-3408EE13EF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B1C862A-A3C8-4543-A786-DFE0BD9B537B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D913F5C-26AE-4974-810D-E3DEE973F2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1D2A8B-FB9B-4BE7-892C-730132DC040B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A5EEB8-CEDE-4843-9735-45C7B90096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42461C-67B8-4227-A812-FF17FACF7867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91ED4-47C9-40EE-A9BD-7900B0294E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0DEBE5-C927-4EA8-91BA-CE0574197289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566C5C-53D0-403F-971B-A5D1D10171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7A8952F-5AC0-4E1E-BAF8-593D06FBE3EF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2204162-203D-433C-A17F-2E884BBE75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05ADC4-1772-47B3-947E-8500D2F2D546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CC4B7-9C07-4E2A-8DCD-FCAAB551C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10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742FCD2-ECC9-440C-9346-F0AA60FAD65A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09765FF-49D1-4CFB-A771-89FC215D47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44623-65E8-45E7-BA55-7E169E54B1CF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B48DC-F2FE-4289-BA45-FDC8D3E23C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88421-A373-423D-A532-D0228752BA5E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AC236D-85A3-4CBD-9A38-04D2A668DA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6823E-C7A7-4228-8100-80DF3CD1AFC3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4A0622-67ED-4AEF-89B0-2E41331FE9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A6A79-BD6B-4CB3-ACE7-CEF02ACE77E8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5677AA-7768-4603-983E-D01C23B096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B44B1-1411-4780-A01A-0DA943F260C6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C8911-3C84-47B2-B706-57D1B304CF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A6B24-375C-4650-BDAD-52F233948B6D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B109F3-5348-4BC9-B520-A7F3B3B302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8A4A8-EFF7-441F-B330-A42729D17984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2AD566-1A90-4DDD-9867-AF9FAE2122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531CE-1C9F-44CC-A959-252BE8E0E069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2097C2-7375-4DC3-94FF-1FDDA5E14F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D5FFF-CD41-4DAC-B0A5-0BEF565606D7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6DD90-C09B-4889-B07C-914B5C5DE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4D956-EDC0-4341-A5A3-A8951F19D2CC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ACE6CC-C409-4B99-94CF-3514FA9057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E23EC0-618F-4B08-8A30-94D63FFF0E6E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043EA-C75A-43BA-A7A8-0DF2DE6D2B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54E4DF-2D88-4BF8-82BB-4F3E4CDF26E0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5F8E1-3C63-4418-A096-BF6B711832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48AB18-F7B5-494C-A078-A29B0FDA6404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B32AFE-5CEF-4871-AED3-F44B30146C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2932263B-A17E-4671-B770-AF32071777E9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4D922126-55D7-4065-8A91-13F0344784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46" r:id="rId2"/>
    <p:sldLayoutId id="2147483756" r:id="rId3"/>
    <p:sldLayoutId id="2147483745" r:id="rId4"/>
    <p:sldLayoutId id="2147483744" r:id="rId5"/>
    <p:sldLayoutId id="2147483743" r:id="rId6"/>
    <p:sldLayoutId id="2147483757" r:id="rId7"/>
    <p:sldLayoutId id="2147483742" r:id="rId8"/>
    <p:sldLayoutId id="2147483758" r:id="rId9"/>
    <p:sldLayoutId id="2147483741" r:id="rId10"/>
    <p:sldLayoutId id="214748374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fontAlgn="base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fontAlgn="base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fontAlgn="base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fontAlgn="base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fontAlgn="base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32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364D335-169C-46C0-B58F-EDA551D05C85}" type="datetimeFigureOut">
              <a:rPr lang="cs-CZ"/>
              <a:pPr>
                <a:defRPr/>
              </a:pPr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D1CFF40-4139-4213-B83B-14AB55FDD6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54" r:id="rId2"/>
    <p:sldLayoutId id="2147483760" r:id="rId3"/>
    <p:sldLayoutId id="2147483753" r:id="rId4"/>
    <p:sldLayoutId id="2147483752" r:id="rId5"/>
    <p:sldLayoutId id="2147483751" r:id="rId6"/>
    <p:sldLayoutId id="2147483750" r:id="rId7"/>
    <p:sldLayoutId id="2147483749" r:id="rId8"/>
    <p:sldLayoutId id="2147483761" r:id="rId9"/>
    <p:sldLayoutId id="2147483748" r:id="rId10"/>
    <p:sldLayoutId id="2147483747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" Target="slide4.xml"/><Relationship Id="rId7" Type="http://schemas.openxmlformats.org/officeDocument/2006/relationships/slide" Target="slide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6" Type="http://schemas.openxmlformats.org/officeDocument/2006/relationships/slide" Target="slide7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slide" Target="slide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7.png"/><Relationship Id="rId2" Type="http://schemas.openxmlformats.org/officeDocument/2006/relationships/hyperlink" Target="//upload.wikimedia.org/wikipedia/commons/1/19/Dubulttriode_darbiibaa.jpg" TargetMode="External"/><Relationship Id="rId1" Type="http://schemas.openxmlformats.org/officeDocument/2006/relationships/slideLayout" Target="../slideLayouts/slideLayout18.xml"/><Relationship Id="rId6" Type="http://schemas.openxmlformats.org/officeDocument/2006/relationships/slide" Target="slide2.xml"/><Relationship Id="rId5" Type="http://schemas.openxmlformats.org/officeDocument/2006/relationships/image" Target="../media/image9.png"/><Relationship Id="rId4" Type="http://schemas.openxmlformats.org/officeDocument/2006/relationships/hyperlink" Target="//upload.wikimedia.org/wikipedia/commons/8/80/Triode_tube_schematic.sv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5/5a/Transistors.agr.jpg" TargetMode="Externa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png"/><Relationship Id="rId4" Type="http://schemas.openxmlformats.org/officeDocument/2006/relationships/slide" Target="slid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2.xml"/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//upload.wikimedia.org/wikipedia/commons/b/b4/Eprom-cel%C3%A1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//upload.wikimedia.org/wikipedia/commons/0/0f/Integrovan%C3%BD-obvod-asfalt-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9/9e/Eprom-st%C5%99edn%C3%AD.jpg" TargetMode="External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6/Intel_Celeron_D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slide" Target="slide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ikroprocesor" TargetMode="External"/><Relationship Id="rId3" Type="http://schemas.openxmlformats.org/officeDocument/2006/relationships/hyperlink" Target="http://cs.wikipedia.org/wiki/Soubor:Eniac.jpg" TargetMode="External"/><Relationship Id="rId7" Type="http://schemas.openxmlformats.org/officeDocument/2006/relationships/hyperlink" Target="http://cs.wikipedia.org/wiki/Integrovan%C3%BD_obvod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cs.wikipedia.org/wiki/Soubor:Triode_tube_schematic.svg" TargetMode="External"/><Relationship Id="rId5" Type="http://schemas.openxmlformats.org/officeDocument/2006/relationships/hyperlink" Target="http://cs.wikipedia.org/wiki/Soubor:Dubulttriode_darbiibaa.jpg" TargetMode="External"/><Relationship Id="rId4" Type="http://schemas.openxmlformats.org/officeDocument/2006/relationships/hyperlink" Target="http://historie_pocitacu.sweb.cz/historie_pocitacu1-4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836613"/>
            <a:ext cx="7772400" cy="151288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Historie vývoje počítačů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3588" y="2403475"/>
            <a:ext cx="7772400" cy="4318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Mgr. Barbora Pilárová</a:t>
            </a:r>
            <a:endParaRPr lang="cs-CZ" dirty="0"/>
          </a:p>
        </p:txBody>
      </p:sp>
      <p:pic>
        <p:nvPicPr>
          <p:cNvPr id="26627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62013" y="4575175"/>
            <a:ext cx="7419975" cy="181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8" name="TextovéPole 3"/>
          <p:cNvSpPr txBox="1">
            <a:spLocks noChangeArrowheads="1"/>
          </p:cNvSpPr>
          <p:nvPr/>
        </p:nvSpPr>
        <p:spPr bwMode="auto">
          <a:xfrm>
            <a:off x="1187450" y="3260725"/>
            <a:ext cx="316865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1600" b="1">
                <a:latin typeface="Verdana" pitchFamily="34" charset="0"/>
              </a:rPr>
              <a:t>Příjemce:</a:t>
            </a:r>
          </a:p>
          <a:p>
            <a:pPr algn="r"/>
            <a:r>
              <a:rPr lang="cs-CZ" sz="1600">
                <a:latin typeface="Verdana" pitchFamily="34" charset="0"/>
              </a:rPr>
              <a:t>ZŠ Břidličná, okr. Bruntál</a:t>
            </a:r>
          </a:p>
          <a:p>
            <a:pPr algn="r"/>
            <a:r>
              <a:rPr lang="cs-CZ" sz="1600">
                <a:latin typeface="Verdana" pitchFamily="34" charset="0"/>
              </a:rPr>
              <a:t>Komenského 360</a:t>
            </a:r>
          </a:p>
          <a:p>
            <a:pPr algn="r"/>
            <a:r>
              <a:rPr lang="cs-CZ" sz="1600">
                <a:latin typeface="Verdana" pitchFamily="34" charset="0"/>
              </a:rPr>
              <a:t>793 51  BŘIDLIČNÁ</a:t>
            </a:r>
          </a:p>
        </p:txBody>
      </p:sp>
      <p:sp>
        <p:nvSpPr>
          <p:cNvPr id="26629" name="TextovéPole 9"/>
          <p:cNvSpPr txBox="1">
            <a:spLocks noChangeArrowheads="1"/>
          </p:cNvSpPr>
          <p:nvPr/>
        </p:nvSpPr>
        <p:spPr bwMode="auto">
          <a:xfrm>
            <a:off x="4643438" y="3262313"/>
            <a:ext cx="316865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Verdana" pitchFamily="34" charset="0"/>
              </a:rPr>
              <a:t>Doporučeno pro:</a:t>
            </a:r>
          </a:p>
          <a:p>
            <a:r>
              <a:rPr lang="cs-CZ" sz="1600">
                <a:latin typeface="Verdana" pitchFamily="34" charset="0"/>
              </a:rPr>
              <a:t>6. ročník</a:t>
            </a:r>
          </a:p>
          <a:p>
            <a:r>
              <a:rPr lang="cs-CZ" sz="1600" b="1">
                <a:latin typeface="Verdana" pitchFamily="34" charset="0"/>
              </a:rPr>
              <a:t>Předmět:</a:t>
            </a:r>
          </a:p>
          <a:p>
            <a:r>
              <a:rPr lang="cs-CZ" sz="1600">
                <a:latin typeface="Verdana" pitchFamily="34" charset="0"/>
              </a:rPr>
              <a:t>Informatika</a:t>
            </a:r>
          </a:p>
        </p:txBody>
      </p:sp>
      <p:sp>
        <p:nvSpPr>
          <p:cNvPr id="26630" name="TextovéPole 4"/>
          <p:cNvSpPr txBox="1">
            <a:spLocks noChangeArrowheads="1"/>
          </p:cNvSpPr>
          <p:nvPr/>
        </p:nvSpPr>
        <p:spPr bwMode="auto">
          <a:xfrm>
            <a:off x="2170113" y="620713"/>
            <a:ext cx="48037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400" dirty="0" smtClean="0">
                <a:latin typeface="Verdana" pitchFamily="34" charset="0"/>
              </a:rPr>
              <a:t>VY_32_INOVACE_01_HISTORIE </a:t>
            </a:r>
            <a:r>
              <a:rPr lang="cs-CZ" sz="1400" dirty="0">
                <a:latin typeface="Verdana" pitchFamily="34" charset="0"/>
              </a:rPr>
              <a:t>VÝVOJE POČÍTAČŮ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8313" y="620713"/>
            <a:ext cx="8064500" cy="5832475"/>
          </a:xfrm>
        </p:spPr>
        <p:txBody>
          <a:bodyPr rtlCol="0">
            <a:normAutofit/>
          </a:bodyPr>
          <a:lstStyle/>
          <a:p>
            <a:pPr marL="45720" indent="0" algn="just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Počítač v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dnešní podobě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je poměrně krátkodobou záležitostí. První počítač pracující podobně jako dnešní počítače se nazývá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2" action="ppaction://hlinksldjump"/>
              </a:rPr>
              <a:t>E N I A C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 Byl větší než jedna třída.</a:t>
            </a:r>
          </a:p>
          <a:p>
            <a:pPr marL="45720" indent="0" algn="just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algn="ctr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Hlavní stavební prvky ve vývoji počítačů:</a:t>
            </a:r>
          </a:p>
          <a:p>
            <a:pPr marL="45720" indent="0" algn="just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502920" indent="-457200" algn="just" fontAlgn="auto">
              <a:buClr>
                <a:schemeClr val="accent6">
                  <a:lumMod val="75000"/>
                </a:schemeClr>
              </a:buClr>
              <a:buFont typeface="Georgia" pitchFamily="18" charset="0"/>
              <a:buAutoNum type="arabicPeriod"/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3" action="ppaction://hlinksldjump"/>
              </a:rPr>
              <a:t>Elektronky</a:t>
            </a: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–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typické pro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Eniac</a:t>
            </a:r>
            <a:endParaRPr lang="cs-CZ" sz="28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502920" indent="-457200" algn="just" fontAlgn="auto">
              <a:buClr>
                <a:schemeClr val="accent6">
                  <a:lumMod val="75000"/>
                </a:schemeClr>
              </a:buClr>
              <a:buFont typeface="Georgia" pitchFamily="18" charset="0"/>
              <a:buAutoNum type="arabicPeriod"/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4" action="ppaction://hlinksldjump"/>
              </a:rPr>
              <a:t>Tranzistory</a:t>
            </a: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–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asi 10 x menší než elektronky a daleko menší spotřeba elektrické energie</a:t>
            </a:r>
            <a:endParaRPr lang="cs-CZ" sz="28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502920" indent="-457200" algn="just" fontAlgn="auto">
              <a:buClr>
                <a:schemeClr val="accent6">
                  <a:lumMod val="75000"/>
                </a:schemeClr>
              </a:buClr>
              <a:buFont typeface="Georgia" pitchFamily="18" charset="0"/>
              <a:buAutoNum type="arabicPeriod"/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5" action="ppaction://hlinksldjump"/>
              </a:rPr>
              <a:t>Integrovaný obvod</a:t>
            </a: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–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součástka, ve které je spojeno mnoho dalších elektrických součástek </a:t>
            </a:r>
          </a:p>
          <a:p>
            <a:pPr marL="502920" indent="-457200" algn="just" fontAlgn="auto">
              <a:buClr>
                <a:schemeClr val="accent6">
                  <a:lumMod val="75000"/>
                </a:schemeClr>
              </a:buClr>
              <a:buFont typeface="Georgia" pitchFamily="18" charset="0"/>
              <a:buAutoNum type="arabicPeriod"/>
              <a:defRPr/>
            </a:pPr>
            <a:r>
              <a:rPr lang="cs-CZ" sz="2800" dirty="0" smtClean="0">
                <a:solidFill>
                  <a:srgbClr val="92D050"/>
                </a:solidFill>
                <a:hlinkClick r:id="rId6" action="ppaction://hlinksldjump"/>
              </a:rPr>
              <a:t>Mikroprocesor</a:t>
            </a: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–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je programovatelný integrovaný obvod</a:t>
            </a:r>
          </a:p>
          <a:p>
            <a:pPr marL="45720" indent="0" algn="just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27650" name="Picture 5" descr="C:\Users\pilaba\AppData\Local\Microsoft\Windows\Temporary Internet Files\Content.IE5\2SUUWT2O\MC900432679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8316913" y="6042025"/>
            <a:ext cx="5842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615950"/>
            <a:ext cx="3889375" cy="305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7900" y="638175"/>
            <a:ext cx="4010025" cy="306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ENIAC Museum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3125" y="4221163"/>
            <a:ext cx="485775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7" descr="C:\Users\pilaba\AppData\Local\Microsoft\Windows\Temporary Internet Files\Content.IE5\MGM685R0\MC900432678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7175" y="6088063"/>
            <a:ext cx="5715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sah 2"/>
          <p:cNvSpPr txBox="1">
            <a:spLocks/>
          </p:cNvSpPr>
          <p:nvPr/>
        </p:nvSpPr>
        <p:spPr bwMode="auto">
          <a:xfrm>
            <a:off x="1143000" y="731838"/>
            <a:ext cx="6400800" cy="46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44450" algn="ctr">
              <a:spcBef>
                <a:spcPct val="20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itchFamily="18" charset="0"/>
              <a:buNone/>
            </a:pPr>
            <a:r>
              <a:rPr lang="cs-CZ" sz="2200">
                <a:solidFill>
                  <a:srgbClr val="404040"/>
                </a:solidFill>
                <a:latin typeface="Trebuchet MS" pitchFamily="34" charset="0"/>
              </a:rPr>
              <a:t>Elektronky:</a:t>
            </a:r>
          </a:p>
        </p:txBody>
      </p:sp>
      <p:pic>
        <p:nvPicPr>
          <p:cNvPr id="7170" name="Picture 2" descr="Soubor:Dubulttriode darbiibaa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07013" y="533400"/>
            <a:ext cx="3379787" cy="557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 descr="Soubor:Triode tube schematic.sv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5650" y="1347788"/>
            <a:ext cx="3744913" cy="484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C:\Users\pilaba\AppData\Local\Microsoft\Windows\Temporary Internet Files\Content.IE5\MGM685R0\MC900432678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7175" y="6088063"/>
            <a:ext cx="5715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sah 2"/>
          <p:cNvSpPr txBox="1">
            <a:spLocks/>
          </p:cNvSpPr>
          <p:nvPr/>
        </p:nvSpPr>
        <p:spPr bwMode="auto">
          <a:xfrm>
            <a:off x="1143000" y="731838"/>
            <a:ext cx="6400800" cy="46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44450" algn="ctr">
              <a:spcBef>
                <a:spcPct val="20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itchFamily="18" charset="0"/>
              <a:buNone/>
            </a:pPr>
            <a:r>
              <a:rPr lang="cs-CZ" sz="2200">
                <a:solidFill>
                  <a:srgbClr val="404040"/>
                </a:solidFill>
                <a:latin typeface="Trebuchet MS" pitchFamily="34" charset="0"/>
              </a:rPr>
              <a:t>Tranzistory:</a:t>
            </a:r>
          </a:p>
        </p:txBody>
      </p:sp>
      <p:pic>
        <p:nvPicPr>
          <p:cNvPr id="6146" name="Picture 2" descr="Soubor:Transistors.agr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0663" y="1308100"/>
            <a:ext cx="6162675" cy="517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7" descr="C:\Users\pilaba\AppData\Local\Microsoft\Windows\Temporary Internet Files\Content.IE5\MGM685R0\MC900432678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7175" y="6088063"/>
            <a:ext cx="5715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465137"/>
          </a:xfrm>
        </p:spPr>
        <p:txBody>
          <a:bodyPr/>
          <a:lstStyle/>
          <a:p>
            <a:pPr marL="44450" indent="0" algn="ctr">
              <a:buFont typeface="Georgia" pitchFamily="18" charset="0"/>
              <a:buNone/>
            </a:pPr>
            <a:r>
              <a:rPr lang="cs-CZ" smtClean="0"/>
              <a:t>Integrovaný obvod:</a:t>
            </a:r>
          </a:p>
        </p:txBody>
      </p:sp>
      <p:pic>
        <p:nvPicPr>
          <p:cNvPr id="5122" name="Picture 2" descr="Soubor:Eprom-celá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0" y="1684338"/>
            <a:ext cx="4464050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 descr="Soubor:Eprom-střední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80063" y="1684338"/>
            <a:ext cx="3167062" cy="246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 descr="Soubor:Integrovaný-obvod-asfalt-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580063" y="4367213"/>
            <a:ext cx="2613025" cy="217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7" descr="C:\Users\pilaba\AppData\Local\Microsoft\Windows\Temporary Internet Files\Content.IE5\MGM685R0\MC900432678[1].png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57175" y="6088063"/>
            <a:ext cx="5715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465137"/>
          </a:xfrm>
        </p:spPr>
        <p:txBody>
          <a:bodyPr/>
          <a:lstStyle/>
          <a:p>
            <a:pPr marL="44450" indent="0" algn="ctr">
              <a:buFont typeface="Georgia" pitchFamily="18" charset="0"/>
              <a:buNone/>
            </a:pPr>
            <a:r>
              <a:rPr lang="cs-CZ" smtClean="0"/>
              <a:t>Mikroprocesor:</a:t>
            </a:r>
          </a:p>
        </p:txBody>
      </p:sp>
      <p:pic>
        <p:nvPicPr>
          <p:cNvPr id="4098" name="Picture 2" descr="Soubor:Intel Celeron D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87550" y="1438275"/>
            <a:ext cx="5168900" cy="513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7" descr="C:\Users\pilaba\AppData\Local\Microsoft\Windows\Temporary Internet Files\Content.IE5\MGM685R0\MC900432678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7175" y="6088063"/>
            <a:ext cx="5715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755650" y="1052513"/>
            <a:ext cx="7704138" cy="416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u="sng">
                <a:solidFill>
                  <a:srgbClr val="404040"/>
                </a:solidFill>
              </a:rPr>
              <a:t>Použité zdroje:</a:t>
            </a:r>
          </a:p>
          <a:p>
            <a:r>
              <a:rPr lang="cs-CZ">
                <a:solidFill>
                  <a:srgbClr val="404040"/>
                </a:solidFill>
              </a:rPr>
              <a:t>Obrázky:</a:t>
            </a:r>
          </a:p>
          <a:p>
            <a:r>
              <a:rPr lang="cs-CZ">
                <a:solidFill>
                  <a:srgbClr val="404040"/>
                </a:solidFill>
                <a:hlinkClick r:id="rId3"/>
              </a:rPr>
              <a:t>http://cs.wikipedia.org/wiki/Soubor:Eniac.jpg</a:t>
            </a:r>
            <a:endParaRPr lang="cs-CZ">
              <a:solidFill>
                <a:srgbClr val="404040"/>
              </a:solidFill>
            </a:endParaRPr>
          </a:p>
          <a:p>
            <a:r>
              <a:rPr lang="cs-CZ">
                <a:solidFill>
                  <a:srgbClr val="404040"/>
                </a:solidFill>
                <a:hlinkClick r:id="rId4"/>
              </a:rPr>
              <a:t>http://historie_pocitacu.sweb.cz/historie_pocitacu1-4.htm</a:t>
            </a:r>
            <a:endParaRPr lang="cs-CZ">
              <a:solidFill>
                <a:srgbClr val="404040"/>
              </a:solidFill>
            </a:endParaRPr>
          </a:p>
          <a:p>
            <a:r>
              <a:rPr lang="cs-CZ">
                <a:solidFill>
                  <a:srgbClr val="404040"/>
                </a:solidFill>
                <a:hlinkClick r:id="rId5"/>
              </a:rPr>
              <a:t>http://cs.wikipedia.org/wiki/Soubor:Dubulttriode_darbiibaa.jpg</a:t>
            </a:r>
            <a:endParaRPr lang="cs-CZ">
              <a:solidFill>
                <a:srgbClr val="404040"/>
              </a:solidFill>
            </a:endParaRPr>
          </a:p>
          <a:p>
            <a:r>
              <a:rPr lang="cs-CZ">
                <a:solidFill>
                  <a:srgbClr val="404040"/>
                </a:solidFill>
                <a:hlinkClick r:id="rId6"/>
              </a:rPr>
              <a:t>http://cs.wikipedia.org/wiki/Soubor:Triode_tube_schematic.svg</a:t>
            </a:r>
            <a:endParaRPr lang="cs-CZ">
              <a:solidFill>
                <a:srgbClr val="404040"/>
              </a:solidFill>
            </a:endParaRPr>
          </a:p>
          <a:p>
            <a:r>
              <a:rPr lang="cs-CZ">
                <a:solidFill>
                  <a:srgbClr val="404040"/>
                </a:solidFill>
                <a:hlinkClick r:id="rId7"/>
              </a:rPr>
              <a:t>http://cs.wikipedia.org/wiki/Integrovan%C3%BD_obvod</a:t>
            </a:r>
            <a:endParaRPr lang="cs-CZ">
              <a:solidFill>
                <a:srgbClr val="404040"/>
              </a:solidFill>
            </a:endParaRPr>
          </a:p>
          <a:p>
            <a:r>
              <a:rPr lang="cs-CZ">
                <a:solidFill>
                  <a:srgbClr val="404040"/>
                </a:solidFill>
                <a:hlinkClick r:id="rId8"/>
              </a:rPr>
              <a:t>http://cs.wikipedia.org/wiki/Mikroprocesor</a:t>
            </a:r>
            <a:endParaRPr lang="cs-CZ">
              <a:solidFill>
                <a:srgbClr val="404040"/>
              </a:solidFill>
            </a:endParaRPr>
          </a:p>
          <a:p>
            <a:endParaRPr lang="cs-CZ">
              <a:solidFill>
                <a:srgbClr val="404040"/>
              </a:solidFill>
            </a:endParaRPr>
          </a:p>
          <a:p>
            <a:endParaRPr lang="cs-CZ">
              <a:solidFill>
                <a:srgbClr val="404040"/>
              </a:solidFill>
            </a:endParaRPr>
          </a:p>
          <a:p>
            <a:r>
              <a:rPr lang="cs-CZ">
                <a:solidFill>
                  <a:srgbClr val="404040"/>
                </a:solidFill>
              </a:rPr>
              <a:t>Text:</a:t>
            </a:r>
          </a:p>
          <a:p>
            <a:r>
              <a:rPr lang="cs-CZ">
                <a:solidFill>
                  <a:srgbClr val="404040"/>
                </a:solidFill>
              </a:rPr>
              <a:t>BŘICHÁČ, P. – BEROUNSKÝ, M. </a:t>
            </a:r>
            <a:r>
              <a:rPr lang="cs-CZ" i="1">
                <a:solidFill>
                  <a:srgbClr val="404040"/>
                </a:solidFill>
              </a:rPr>
              <a:t>Informatika I pro základní školy. </a:t>
            </a:r>
            <a:r>
              <a:rPr lang="cs-CZ">
                <a:solidFill>
                  <a:srgbClr val="404040"/>
                </a:solidFill>
              </a:rPr>
              <a:t>Praha : Grada, 1993. ISBN 80-85623-80-3.</a:t>
            </a:r>
          </a:p>
          <a:p>
            <a:pPr>
              <a:spcBef>
                <a:spcPct val="50000"/>
              </a:spcBef>
              <a:spcAft>
                <a:spcPts val="300"/>
              </a:spcAft>
              <a:buClr>
                <a:srgbClr val="C3260C"/>
              </a:buClr>
              <a:buSzPct val="130000"/>
              <a:buFontTx/>
              <a:buChar char="-"/>
            </a:pPr>
            <a:endParaRPr lang="cs-CZ" sz="2200">
              <a:solidFill>
                <a:srgbClr val="404040"/>
              </a:solidFill>
              <a:latin typeface="Trebuchet MS" pitchFamily="34" charset="0"/>
            </a:endParaRPr>
          </a:p>
        </p:txBody>
      </p:sp>
    </p:spTree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1891</TotalTime>
  <Words>167</Words>
  <Application>Microsoft Office PowerPoint</Application>
  <PresentationFormat>Předvádění na obrazovce (4:3)</PresentationFormat>
  <Paragraphs>37</Paragraphs>
  <Slides>8</Slides>
  <Notes>2</Notes>
  <HiddenSlides>5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Aspekt</vt:lpstr>
      <vt:lpstr>Aerodynamika</vt:lpstr>
      <vt:lpstr>Historie vývoje počítačů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Historie vývoje počítačů</dc:title>
  <dc:creator>Barbora Pilárová</dc:creator>
  <cp:lastModifiedBy>Barbora Pilárová</cp:lastModifiedBy>
  <cp:revision>24</cp:revision>
  <dcterms:created xsi:type="dcterms:W3CDTF">2011-10-21T20:56:26Z</dcterms:created>
  <dcterms:modified xsi:type="dcterms:W3CDTF">2011-11-01T19:24:46Z</dcterms:modified>
</cp:coreProperties>
</file>