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1" r:id="rId2"/>
    <p:sldId id="272" r:id="rId3"/>
    <p:sldId id="258" r:id="rId4"/>
    <p:sldId id="259" r:id="rId5"/>
    <p:sldId id="265" r:id="rId6"/>
    <p:sldId id="260" r:id="rId7"/>
    <p:sldId id="267" r:id="rId8"/>
    <p:sldId id="261" r:id="rId9"/>
    <p:sldId id="263" r:id="rId10"/>
    <p:sldId id="264" r:id="rId11"/>
    <p:sldId id="266" r:id="rId12"/>
    <p:sldId id="268" r:id="rId13"/>
    <p:sldId id="269" r:id="rId14"/>
    <p:sldId id="270" r:id="rId15"/>
    <p:sldId id="257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6EF1D-96E0-4DE2-A98A-BF745872F07F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0B8D7-4D00-4EB7-8725-3383997C22C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6EF1D-96E0-4DE2-A98A-BF745872F07F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0B8D7-4D00-4EB7-8725-3383997C2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6EF1D-96E0-4DE2-A98A-BF745872F07F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E590B8D7-4D00-4EB7-8725-3383997C2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6EF1D-96E0-4DE2-A98A-BF745872F07F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0B8D7-4D00-4EB7-8725-3383997C2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6EF1D-96E0-4DE2-A98A-BF745872F07F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0B8D7-4D00-4EB7-8725-3383997C2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6EF1D-96E0-4DE2-A98A-BF745872F07F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0B8D7-4D00-4EB7-8725-3383997C2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6EF1D-96E0-4DE2-A98A-BF745872F07F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0B8D7-4D00-4EB7-8725-3383997C2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6EF1D-96E0-4DE2-A98A-BF745872F07F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0B8D7-4D00-4EB7-8725-3383997C2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6EF1D-96E0-4DE2-A98A-BF745872F07F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0B8D7-4D00-4EB7-8725-3383997C2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6EF1D-96E0-4DE2-A98A-BF745872F07F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0B8D7-4D00-4EB7-8725-3383997C2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6EF1D-96E0-4DE2-A98A-BF745872F07F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0B8D7-4D00-4EB7-8725-3383997C2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E56EF1D-96E0-4DE2-A98A-BF745872F07F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590B8D7-4D00-4EB7-8725-3383997C2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//upload.wikimedia.org/wikipedia/commons/a/ab/Ribbon-tailed_Astrapia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//upload.wikimedia.org/wikipedia/commons/8/81/Christine's_Grandparents_25-03-2007_15-49-04.jpg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//upload.wikimedia.org/wikipedia/commons/f/f5/Howlsnow.jpg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Christine's_Grandparents_25-03-2007_15-49-04.jpg" TargetMode="External"/><Relationship Id="rId2" Type="http://schemas.openxmlformats.org/officeDocument/2006/relationships/hyperlink" Target="http://en.wikipedia.org/wiki/File:Ribbon-tailed_Astrapia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en.wikipedia.org/wiki/File:FinnBirdMimic.jpg" TargetMode="External"/><Relationship Id="rId5" Type="http://schemas.openxmlformats.org/officeDocument/2006/relationships/hyperlink" Target="http://en.wikipedia.org/wiki/File:Canis_lupus_pack_surrounding_Bison.jpg" TargetMode="External"/><Relationship Id="rId4" Type="http://schemas.openxmlformats.org/officeDocument/2006/relationships/hyperlink" Target="http://en.wikipedia.org/wiki/File:Unidentified_bird_of_paradis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500043"/>
            <a:ext cx="7772400" cy="984741"/>
          </a:xfrm>
        </p:spPr>
        <p:txBody>
          <a:bodyPr>
            <a:normAutofit/>
          </a:bodyPr>
          <a:lstStyle/>
          <a:p>
            <a:r>
              <a:rPr lang="cs-CZ" sz="4000" b="1" i="1" dirty="0" smtClean="0">
                <a:solidFill>
                  <a:srgbClr val="FF0000"/>
                </a:solidFill>
              </a:rPr>
              <a:t>Etologie</a:t>
            </a:r>
            <a:endParaRPr lang="cs-CZ" sz="4000" b="1" i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78629" y="2132856"/>
            <a:ext cx="7786742" cy="4286280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Název školy: </a:t>
            </a:r>
            <a:r>
              <a:rPr lang="cs-CZ" sz="2000" b="1" dirty="0" smtClean="0">
                <a:solidFill>
                  <a:schemeClr val="tx1"/>
                </a:solidFill>
              </a:rPr>
              <a:t> Základní škola Karla Klíče Hostinné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Autor:  </a:t>
            </a:r>
            <a:r>
              <a:rPr lang="cs-CZ" sz="2000" b="1" dirty="0" smtClean="0">
                <a:solidFill>
                  <a:schemeClr val="tx1"/>
                </a:solidFill>
              </a:rPr>
              <a:t>Ing. Lubor Dvořák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Název:  </a:t>
            </a:r>
            <a:r>
              <a:rPr lang="cs-CZ" sz="2000" dirty="0"/>
              <a:t>VY_32_INOVACE_05_A_4_Etologie</a:t>
            </a:r>
            <a:endParaRPr lang="cs-CZ" sz="2000" dirty="0">
              <a:solidFill>
                <a:srgbClr val="C00000"/>
              </a:solidFill>
            </a:endParaRP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Téma:   </a:t>
            </a:r>
            <a:r>
              <a:rPr lang="cs-CZ" sz="2000" dirty="0"/>
              <a:t>Biologie člověka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Číslo projektu:  CZ.1.07/1.4.00/21.2131</a:t>
            </a: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>
              <a:solidFill>
                <a:schemeClr val="tx1"/>
              </a:solidFill>
            </a:endParaRPr>
          </a:p>
        </p:txBody>
      </p:sp>
      <p:pic>
        <p:nvPicPr>
          <p:cNvPr id="4" name="Obrázek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2976" y="4572008"/>
            <a:ext cx="6858048" cy="1404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927681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15782901"/>
              </p:ext>
            </p:extLst>
          </p:nvPr>
        </p:nvGraphicFramePr>
        <p:xfrm>
          <a:off x="1043608" y="1196752"/>
          <a:ext cx="6834212" cy="3435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Autor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Ing. Lubor Dvořák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15/9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18/9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VIII.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Přírodověda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Biologie člověka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Etologie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Etologie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Etologie,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reflex, komunikace, sociální chování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891357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Zakladatel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cs-CZ" b="1" i="1" dirty="0" smtClean="0"/>
              <a:t>Konrád </a:t>
            </a:r>
            <a:r>
              <a:rPr lang="cs-CZ" b="1" i="1" dirty="0"/>
              <a:t>L</a:t>
            </a:r>
            <a:r>
              <a:rPr lang="cs-CZ" b="1" i="1" dirty="0" smtClean="0"/>
              <a:t>orenz </a:t>
            </a:r>
            <a:r>
              <a:rPr lang="cs-CZ" dirty="0" smtClean="0"/>
              <a:t>– Rakušan *1903 – 1989</a:t>
            </a:r>
          </a:p>
          <a:p>
            <a:pPr algn="ctr"/>
            <a:endParaRPr lang="cs-CZ" dirty="0"/>
          </a:p>
          <a:p>
            <a:pPr algn="ctr"/>
            <a:r>
              <a:rPr lang="cs-CZ" dirty="0"/>
              <a:t>z</a:t>
            </a:r>
            <a:r>
              <a:rPr lang="cs-CZ" dirty="0" smtClean="0"/>
              <a:t>akladatel  </a:t>
            </a:r>
            <a:r>
              <a:rPr lang="cs-CZ" b="1" i="1" dirty="0" smtClean="0"/>
              <a:t>ETOLOGIE</a:t>
            </a:r>
          </a:p>
          <a:p>
            <a:pPr algn="ctr"/>
            <a:endParaRPr lang="cs-CZ" b="1" i="1" dirty="0"/>
          </a:p>
          <a:p>
            <a:pPr algn="ctr"/>
            <a:r>
              <a:rPr lang="cs-CZ" dirty="0" smtClean="0"/>
              <a:t>Pozoroval zvířata v jejich přirozeném prostředí</a:t>
            </a:r>
          </a:p>
          <a:p>
            <a:pPr algn="ctr"/>
            <a:endParaRPr lang="cs-CZ" dirty="0"/>
          </a:p>
          <a:p>
            <a:r>
              <a:rPr lang="cs-CZ" dirty="0" smtClean="0"/>
              <a:t>zkušenosti aplikovatelné </a:t>
            </a:r>
          </a:p>
          <a:p>
            <a:r>
              <a:rPr lang="cs-CZ" dirty="0" smtClean="0"/>
              <a:t>   			v chovech zvířat</a:t>
            </a:r>
          </a:p>
          <a:p>
            <a:r>
              <a:rPr lang="cs-CZ" dirty="0"/>
              <a:t> </a:t>
            </a:r>
            <a:r>
              <a:rPr lang="cs-CZ" dirty="0" smtClean="0"/>
              <a:t>			v ZOO</a:t>
            </a:r>
          </a:p>
          <a:p>
            <a:r>
              <a:rPr lang="cs-CZ" dirty="0"/>
              <a:t> </a:t>
            </a:r>
            <a:r>
              <a:rPr lang="cs-CZ" dirty="0" smtClean="0"/>
              <a:t>			při domestikaci</a:t>
            </a:r>
          </a:p>
          <a:p>
            <a:pPr lvl="8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94620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chování zvířat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cs-CZ" dirty="0" smtClean="0"/>
              <a:t>V mnohém se podobá chování lidí:</a:t>
            </a:r>
          </a:p>
          <a:p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			- péče o potomky</a:t>
            </a:r>
          </a:p>
          <a:p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			- vyhledávání partnera</a:t>
            </a:r>
          </a:p>
          <a:p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			- zakládání rodiny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48023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63888" y="6093296"/>
            <a:ext cx="9332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dirty="0" smtClean="0"/>
              <a:t>rajky</a:t>
            </a:r>
            <a:endParaRPr lang="cs-CZ" sz="2800" b="1" i="1" dirty="0"/>
          </a:p>
        </p:txBody>
      </p:sp>
      <p:pic>
        <p:nvPicPr>
          <p:cNvPr id="1026" name="Picture 2" descr="File:Ribbon-tailed Astrapia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8573" y="-26075"/>
            <a:ext cx="4381498" cy="5841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upload.wikimedia.org/wikipedia/commons/e/e6/Unidentified_bird_of_paradis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2925" y="0"/>
            <a:ext cx="4791075" cy="580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98573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Reflexy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i="1" dirty="0" smtClean="0"/>
              <a:t>A) VROZENÉ</a:t>
            </a:r>
            <a:r>
              <a:rPr lang="cs-CZ" dirty="0" smtClean="0"/>
              <a:t>  </a:t>
            </a:r>
            <a:r>
              <a:rPr lang="cs-CZ" b="1" i="1" dirty="0" smtClean="0"/>
              <a:t>=  instinkty </a:t>
            </a:r>
            <a:r>
              <a:rPr lang="cs-CZ" dirty="0" smtClean="0"/>
              <a:t>(pudy)</a:t>
            </a:r>
          </a:p>
          <a:p>
            <a:r>
              <a:rPr lang="cs-CZ" dirty="0" smtClean="0"/>
              <a:t> 		= nepodmíněné reflexy</a:t>
            </a:r>
          </a:p>
          <a:p>
            <a:endParaRPr lang="cs-CZ" dirty="0"/>
          </a:p>
          <a:p>
            <a:r>
              <a:rPr lang="cs-CZ" dirty="0" smtClean="0"/>
              <a:t>= životně důležité a obranné reakce = reflexy</a:t>
            </a:r>
            <a:endParaRPr lang="cs-CZ" dirty="0"/>
          </a:p>
          <a:p>
            <a:endParaRPr lang="cs-CZ" dirty="0" smtClean="0"/>
          </a:p>
          <a:p>
            <a:r>
              <a:rPr lang="cs-CZ" b="1" i="1" dirty="0" smtClean="0"/>
              <a:t>B) ZÍSKANÉ = naučené</a:t>
            </a:r>
          </a:p>
          <a:p>
            <a:r>
              <a:rPr lang="cs-CZ" b="1" i="1" dirty="0"/>
              <a:t> </a:t>
            </a:r>
            <a:r>
              <a:rPr lang="cs-CZ" b="1" i="1" dirty="0" smtClean="0"/>
              <a:t>		</a:t>
            </a:r>
            <a:r>
              <a:rPr lang="cs-CZ" dirty="0" smtClean="0"/>
              <a:t>= podmíněné reflexy</a:t>
            </a:r>
          </a:p>
          <a:p>
            <a:endParaRPr lang="cs-CZ" b="1" i="1" dirty="0"/>
          </a:p>
          <a:p>
            <a:r>
              <a:rPr lang="cs-CZ" dirty="0" smtClean="0"/>
              <a:t>= druh naučeného chování = reakce na podněty</a:t>
            </a:r>
          </a:p>
          <a:p>
            <a:r>
              <a:rPr lang="cs-CZ" dirty="0"/>
              <a:t>z</a:t>
            </a:r>
            <a:r>
              <a:rPr lang="cs-CZ" dirty="0" smtClean="0"/>
              <a:t>ískané na základě zkušeností – (naučené během života)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35542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I. P. Pavlov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ctr"/>
            <a:r>
              <a:rPr lang="cs-CZ" dirty="0" smtClean="0"/>
              <a:t>Ruský vědec</a:t>
            </a:r>
          </a:p>
          <a:p>
            <a:pPr algn="ctr"/>
            <a:r>
              <a:rPr lang="cs-CZ" b="1" i="1" dirty="0" smtClean="0"/>
              <a:t>Pokusy se psy</a:t>
            </a:r>
          </a:p>
          <a:p>
            <a:pPr algn="ctr"/>
            <a:r>
              <a:rPr lang="cs-CZ" dirty="0" smtClean="0"/>
              <a:t>Nutno posilovat podmíněné reflexy – jinak vyhasínají</a:t>
            </a:r>
          </a:p>
          <a:p>
            <a:pPr algn="ctr"/>
            <a:endParaRPr lang="cs-CZ" dirty="0"/>
          </a:p>
          <a:p>
            <a:pPr algn="ctr"/>
            <a:r>
              <a:rPr lang="cs-CZ" b="1" i="1" dirty="0" smtClean="0"/>
              <a:t>Tradice</a:t>
            </a:r>
          </a:p>
          <a:p>
            <a:pPr algn="ctr"/>
            <a:r>
              <a:rPr lang="cs-CZ" dirty="0" smtClean="0"/>
              <a:t>Přenášení zvyků a způsobů chování mezi jedinci </a:t>
            </a:r>
            <a:r>
              <a:rPr lang="cs-CZ" dirty="0" smtClean="0"/>
              <a:t>                nebo </a:t>
            </a:r>
            <a:r>
              <a:rPr lang="cs-CZ" dirty="0" smtClean="0"/>
              <a:t>generacemi</a:t>
            </a:r>
          </a:p>
          <a:p>
            <a:pPr algn="ctr"/>
            <a:endParaRPr lang="cs-CZ" dirty="0" smtClean="0"/>
          </a:p>
          <a:p>
            <a:pPr algn="ctr"/>
            <a:r>
              <a:rPr lang="cs-CZ" b="1" i="1" dirty="0" smtClean="0"/>
              <a:t>Učení</a:t>
            </a:r>
          </a:p>
          <a:p>
            <a:pPr algn="ctr"/>
            <a:r>
              <a:rPr lang="cs-CZ" dirty="0" smtClean="0"/>
              <a:t>Na základě pochopení souvislostí se vyřeší úkol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04882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pojmy: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i="1" dirty="0" smtClean="0"/>
              <a:t>Vtištění</a:t>
            </a:r>
            <a:r>
              <a:rPr lang="cs-CZ" dirty="0" smtClean="0"/>
              <a:t>  = kombinace chování naučeného </a:t>
            </a:r>
            <a:r>
              <a:rPr lang="cs-CZ" dirty="0" smtClean="0"/>
              <a:t>                         a </a:t>
            </a:r>
            <a:r>
              <a:rPr lang="cs-CZ" dirty="0" smtClean="0"/>
              <a:t>vrozeného = rychlé učení v raném dětství (mládí)</a:t>
            </a:r>
            <a:endParaRPr lang="cs-CZ" dirty="0"/>
          </a:p>
          <a:p>
            <a:endParaRPr lang="cs-CZ" dirty="0" smtClean="0"/>
          </a:p>
          <a:p>
            <a:r>
              <a:rPr lang="cs-CZ" b="1" i="1" dirty="0" smtClean="0"/>
              <a:t>Sociální chování </a:t>
            </a:r>
            <a:r>
              <a:rPr lang="cs-CZ" dirty="0" smtClean="0"/>
              <a:t>= chování ve skupinách  </a:t>
            </a:r>
          </a:p>
          <a:p>
            <a:r>
              <a:rPr lang="cs-CZ" dirty="0"/>
              <a:t> </a:t>
            </a:r>
            <a:r>
              <a:rPr lang="cs-CZ" dirty="0" smtClean="0"/>
              <a:t>	teritoriální chování  (ohraničení území)</a:t>
            </a:r>
          </a:p>
          <a:p>
            <a:r>
              <a:rPr lang="cs-CZ" dirty="0"/>
              <a:t> </a:t>
            </a:r>
            <a:r>
              <a:rPr lang="cs-CZ" dirty="0" smtClean="0"/>
              <a:t>	vnitrodruhové souboje (zřídkakdy končí smrtí)</a:t>
            </a:r>
          </a:p>
          <a:p>
            <a:r>
              <a:rPr lang="cs-CZ" dirty="0"/>
              <a:t> </a:t>
            </a:r>
            <a:r>
              <a:rPr lang="cs-CZ" dirty="0" smtClean="0"/>
              <a:t>	hierarchie (nadřazenost/podřízenost)</a:t>
            </a:r>
          </a:p>
          <a:p>
            <a:r>
              <a:rPr lang="cs-CZ" dirty="0"/>
              <a:t> </a:t>
            </a:r>
            <a:r>
              <a:rPr lang="cs-CZ" dirty="0" smtClean="0"/>
              <a:t>	sociální (společenský hmyz, smečky šelem, hejna ptáků a ryb….)</a:t>
            </a:r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7407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245664" y="6138882"/>
            <a:ext cx="6933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b="1" i="1" dirty="0" smtClean="0"/>
              <a:t>Lov</a:t>
            </a:r>
            <a:endParaRPr lang="cs-CZ" sz="2800" b="1" i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260648"/>
            <a:ext cx="7101210" cy="5737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221437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00380" y="6256476"/>
            <a:ext cx="30452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b="1" i="1" dirty="0" smtClean="0"/>
              <a:t>Teritoriální chování</a:t>
            </a:r>
            <a:endParaRPr lang="cs-CZ" sz="2800" b="1" i="1" dirty="0"/>
          </a:p>
        </p:txBody>
      </p:sp>
      <p:pic>
        <p:nvPicPr>
          <p:cNvPr id="2050" name="Picture 2" descr="Soubor:Christine's Grandparents 25-03-2007 15-49-04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404664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5359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Obranné a ochranné chování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i="1" dirty="0" smtClean="0"/>
              <a:t>Varování </a:t>
            </a:r>
            <a:r>
              <a:rPr lang="cs-CZ" dirty="0" smtClean="0"/>
              <a:t>– napadení – útok</a:t>
            </a:r>
          </a:p>
          <a:p>
            <a:endParaRPr lang="cs-CZ" dirty="0" smtClean="0"/>
          </a:p>
          <a:p>
            <a:r>
              <a:rPr lang="cs-CZ" b="1" i="1" dirty="0" smtClean="0"/>
              <a:t>Strnulost </a:t>
            </a:r>
            <a:r>
              <a:rPr lang="cs-CZ" dirty="0" smtClean="0"/>
              <a:t>– „mrtvý brouk“</a:t>
            </a:r>
          </a:p>
          <a:p>
            <a:endParaRPr lang="cs-CZ" dirty="0" smtClean="0"/>
          </a:p>
          <a:p>
            <a:r>
              <a:rPr lang="cs-CZ" b="1" i="1" dirty="0" smtClean="0"/>
              <a:t>Předstírání</a:t>
            </a:r>
            <a:r>
              <a:rPr lang="cs-CZ" dirty="0" smtClean="0"/>
              <a:t> – síly, zranění</a:t>
            </a:r>
          </a:p>
          <a:p>
            <a:endParaRPr lang="cs-CZ" dirty="0" smtClean="0"/>
          </a:p>
          <a:p>
            <a:r>
              <a:rPr lang="cs-CZ" b="1" i="1" dirty="0" smtClean="0"/>
              <a:t>Mimikry</a:t>
            </a:r>
            <a:r>
              <a:rPr lang="cs-CZ" dirty="0" smtClean="0"/>
              <a:t> – ochranné zbarvení – splynutí barvou </a:t>
            </a:r>
            <a:r>
              <a:rPr lang="cs-CZ" dirty="0" smtClean="0"/>
              <a:t>               a </a:t>
            </a:r>
            <a:r>
              <a:rPr lang="cs-CZ" dirty="0" smtClean="0"/>
              <a:t>tvarem s </a:t>
            </a:r>
            <a:r>
              <a:rPr lang="cs-CZ" dirty="0" smtClean="0"/>
              <a:t>prostředím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61091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50052" y="3188011"/>
            <a:ext cx="14341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b="1" i="1" dirty="0"/>
              <a:t>M</a:t>
            </a:r>
            <a:r>
              <a:rPr lang="cs-CZ" sz="2800" b="1" i="1" dirty="0" smtClean="0"/>
              <a:t>imikry</a:t>
            </a:r>
            <a:endParaRPr lang="cs-CZ" sz="2800" b="1" i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4846" y="10197"/>
            <a:ext cx="5652120" cy="6878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618071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Dorozumívání – komunikace zvířat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709160"/>
          </a:xfrm>
        </p:spPr>
        <p:txBody>
          <a:bodyPr>
            <a:normAutofit lnSpcReduction="10000"/>
          </a:bodyPr>
          <a:lstStyle/>
          <a:p>
            <a:r>
              <a:rPr lang="cs-CZ" b="1" i="1" dirty="0" smtClean="0"/>
              <a:t>Zvukově</a:t>
            </a:r>
            <a:r>
              <a:rPr lang="cs-CZ" dirty="0" smtClean="0"/>
              <a:t> – zvukem, půdou, vodou…..</a:t>
            </a:r>
          </a:p>
          <a:p>
            <a:endParaRPr lang="cs-CZ" dirty="0" smtClean="0"/>
          </a:p>
          <a:p>
            <a:r>
              <a:rPr lang="cs-CZ" b="1" i="1" dirty="0" smtClean="0"/>
              <a:t>Zrakem</a:t>
            </a:r>
            <a:r>
              <a:rPr lang="cs-CZ" dirty="0" smtClean="0"/>
              <a:t> – světélkování, gesta, posunky, mimika obličeje</a:t>
            </a:r>
          </a:p>
          <a:p>
            <a:endParaRPr lang="cs-CZ" dirty="0" smtClean="0"/>
          </a:p>
          <a:p>
            <a:r>
              <a:rPr lang="cs-CZ" b="1" i="1" dirty="0" smtClean="0"/>
              <a:t>Dotykem</a:t>
            </a:r>
            <a:r>
              <a:rPr lang="cs-CZ" dirty="0" smtClean="0"/>
              <a:t> – kontaktní zvířata</a:t>
            </a:r>
          </a:p>
          <a:p>
            <a:r>
              <a:rPr lang="cs-CZ" dirty="0"/>
              <a:t> </a:t>
            </a:r>
            <a:r>
              <a:rPr lang="cs-CZ" dirty="0" smtClean="0"/>
              <a:t>		  - distanční zvířata</a:t>
            </a:r>
          </a:p>
          <a:p>
            <a:r>
              <a:rPr lang="cs-CZ" dirty="0" smtClean="0"/>
              <a:t>           (zda při odpočinku vyhledávají samotu nebo ne)</a:t>
            </a:r>
          </a:p>
          <a:p>
            <a:endParaRPr lang="cs-CZ" dirty="0" smtClean="0"/>
          </a:p>
          <a:p>
            <a:r>
              <a:rPr lang="cs-CZ" b="1" i="1" dirty="0" smtClean="0"/>
              <a:t>Chemicky</a:t>
            </a:r>
            <a:r>
              <a:rPr lang="cs-CZ" dirty="0" smtClean="0"/>
              <a:t> – pachové látky – </a:t>
            </a:r>
            <a:r>
              <a:rPr lang="cs-CZ" b="1" i="1" dirty="0" smtClean="0"/>
              <a:t>feromony – </a:t>
            </a:r>
            <a:endParaRPr lang="cs-CZ" dirty="0" smtClean="0"/>
          </a:p>
          <a:p>
            <a:r>
              <a:rPr lang="cs-CZ" dirty="0" smtClean="0"/>
              <a:t>(značkovací, orientační, poplachové, obranné, pohlavní)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41130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840709" y="6093296"/>
            <a:ext cx="14625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b="1" i="1" dirty="0" smtClean="0"/>
              <a:t>Vytí vlka</a:t>
            </a:r>
            <a:endParaRPr lang="cs-CZ" sz="2800" b="1" i="1" dirty="0"/>
          </a:p>
        </p:txBody>
      </p:sp>
      <p:sp>
        <p:nvSpPr>
          <p:cNvPr id="4" name="Rectangle 1">
            <a:hlinkClick r:id="rId2"/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6" name="Rectangle 2">
            <a:hlinkClick r:id="rId2"/>
          </p:cNvPr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8" name="Rectangle 3">
            <a:hlinkClick r:id="rId2"/>
          </p:cNvPr>
          <p:cNvSpPr>
            <a:spLocks noChangeArrowheads="1"/>
          </p:cNvSpPr>
          <p:nvPr/>
        </p:nvSpPr>
        <p:spPr bwMode="auto">
          <a:xfrm>
            <a:off x="304800" y="3048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0" name="Rectangle 4">
            <a:hlinkClick r:id="rId2"/>
          </p:cNvPr>
          <p:cNvSpPr>
            <a:spLocks noChangeArrowheads="1"/>
          </p:cNvSpPr>
          <p:nvPr/>
        </p:nvSpPr>
        <p:spPr bwMode="auto">
          <a:xfrm>
            <a:off x="45720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5127" name="Picture 7" descr="http://upload.wikimedia.org/wikipedia/commons/f/f5/Howlsnow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38300" y="267210"/>
            <a:ext cx="5867400" cy="580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83080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048" y="0"/>
            <a:ext cx="91440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Zdroje:</a:t>
            </a:r>
          </a:p>
          <a:p>
            <a:r>
              <a:rPr lang="cs-CZ" dirty="0" smtClean="0"/>
              <a:t>ČERNÍK</a:t>
            </a:r>
            <a:r>
              <a:rPr lang="cs-CZ" dirty="0"/>
              <a:t>, Vladimír, Vítězslav BIČÍK a Zdeněk MARTINEC. </a:t>
            </a:r>
            <a:r>
              <a:rPr lang="cs-CZ" i="1" dirty="0"/>
              <a:t>Přírodopis: pro žáky základní školy (8. ročník) a nižší ročníky víceletých gymnázií</a:t>
            </a:r>
            <a:r>
              <a:rPr lang="cs-CZ" dirty="0"/>
              <a:t>. 1. vyd. Praha: SPN - pedagogické nakladatelství, 1998, 80 s. ISBN 80-859-3797-2. </a:t>
            </a:r>
            <a:endParaRPr lang="cs-CZ" dirty="0" smtClean="0"/>
          </a:p>
          <a:p>
            <a:r>
              <a:rPr lang="pt-BR" dirty="0"/>
              <a:t>AUTOR NEUVEDEN. </a:t>
            </a:r>
            <a:r>
              <a:rPr lang="pt-BR" i="1" dirty="0"/>
              <a:t>http://en.wikipedia.org/wiki/Paradisaeidae</a:t>
            </a:r>
            <a:r>
              <a:rPr lang="pt-BR" dirty="0"/>
              <a:t> [online]. [cit. 1.2.2013]. Dostupný na WWW: </a:t>
            </a:r>
            <a:r>
              <a:rPr lang="pt-BR" dirty="0">
                <a:hlinkClick r:id="rId2"/>
              </a:rPr>
              <a:t>http://</a:t>
            </a:r>
            <a:r>
              <a:rPr lang="pt-BR" dirty="0" smtClean="0">
                <a:hlinkClick r:id="rId2"/>
              </a:rPr>
              <a:t>en.wikipedia.org/wiki/File:Ribbon-tailed_Astrapia.jpg</a:t>
            </a:r>
            <a:endParaRPr lang="cs-CZ" dirty="0" smtClean="0"/>
          </a:p>
          <a:p>
            <a:r>
              <a:rPr lang="pt-BR" dirty="0"/>
              <a:t>AUTOR NEUVEDEN. </a:t>
            </a:r>
            <a:r>
              <a:rPr lang="pt-BR" i="1" dirty="0"/>
              <a:t>http://cs.wikipedia.org/wiki/Pes</a:t>
            </a:r>
            <a:r>
              <a:rPr lang="pt-BR" dirty="0"/>
              <a:t> [online]. [cit. 1.2.2013]. Dostupný na WWW: </a:t>
            </a:r>
            <a:r>
              <a:rPr lang="pt-BR" dirty="0">
                <a:hlinkClick r:id="rId3"/>
              </a:rPr>
              <a:t>http://</a:t>
            </a:r>
            <a:r>
              <a:rPr lang="pt-BR" dirty="0" smtClean="0">
                <a:hlinkClick r:id="rId3"/>
              </a:rPr>
              <a:t>cs.wikipedia.org/wiki/Soubor:Christine%27s_Grandparents_25-03-2007_15-49-04.jpg</a:t>
            </a:r>
            <a:endParaRPr lang="cs-CZ" dirty="0" smtClean="0"/>
          </a:p>
          <a:p>
            <a:r>
              <a:rPr lang="pt-BR" dirty="0"/>
              <a:t>AUTOR NEUVEDEN. </a:t>
            </a:r>
            <a:r>
              <a:rPr lang="pt-BR" i="1" dirty="0"/>
              <a:t>http://en.wikipedia.org/wiki/Paradisaeidae</a:t>
            </a:r>
            <a:r>
              <a:rPr lang="pt-BR" dirty="0"/>
              <a:t> [online]. [cit. 1.2.2013]. Dostupný na WWW: </a:t>
            </a:r>
            <a:r>
              <a:rPr lang="pt-BR" dirty="0">
                <a:hlinkClick r:id="rId4"/>
              </a:rPr>
              <a:t>http://</a:t>
            </a:r>
            <a:r>
              <a:rPr lang="pt-BR" dirty="0" smtClean="0">
                <a:hlinkClick r:id="rId4"/>
              </a:rPr>
              <a:t>en.wikipedia.org/wiki/File:Unidentified_bird_of_paradise.jpg</a:t>
            </a:r>
            <a:endParaRPr lang="cs-CZ" dirty="0" smtClean="0"/>
          </a:p>
          <a:p>
            <a:r>
              <a:rPr lang="pt-BR" dirty="0"/>
              <a:t>AUTOR NEUVEDEN. </a:t>
            </a:r>
            <a:r>
              <a:rPr lang="pt-BR" i="1" dirty="0"/>
              <a:t>http://en.wikipedia.org/wiki/Wolf</a:t>
            </a:r>
            <a:r>
              <a:rPr lang="pt-BR" dirty="0"/>
              <a:t> [online]. [cit. 1.2.2013]. Dostupný na WWW: </a:t>
            </a:r>
            <a:r>
              <a:rPr lang="pt-BR" dirty="0">
                <a:hlinkClick r:id="rId5"/>
              </a:rPr>
              <a:t>http://</a:t>
            </a:r>
            <a:r>
              <a:rPr lang="pt-BR" dirty="0" smtClean="0">
                <a:hlinkClick r:id="rId5"/>
              </a:rPr>
              <a:t>en.wikipedia.org/wiki/File:Canis_lupus_pack_surrounding_Bison.jpg</a:t>
            </a:r>
            <a:endParaRPr lang="cs-CZ" dirty="0" smtClean="0"/>
          </a:p>
          <a:p>
            <a:r>
              <a:rPr lang="pt-BR" dirty="0"/>
              <a:t>AUTOR NEUVEDEN. </a:t>
            </a:r>
            <a:r>
              <a:rPr lang="pt-BR" i="1" dirty="0"/>
              <a:t>http://en.wikipedia.org/wiki/Mimicry</a:t>
            </a:r>
            <a:r>
              <a:rPr lang="pt-BR" dirty="0"/>
              <a:t> [online]. [cit. 1.2.2013]. Dostupný na WWW: </a:t>
            </a:r>
            <a:r>
              <a:rPr lang="pt-BR" dirty="0">
                <a:hlinkClick r:id="rId6"/>
              </a:rPr>
              <a:t>http://</a:t>
            </a:r>
            <a:r>
              <a:rPr lang="pt-BR" dirty="0" smtClean="0">
                <a:hlinkClick r:id="rId6"/>
              </a:rPr>
              <a:t>en.wikipedia.org/wiki/File:FinnBirdMimic.jpg</a:t>
            </a:r>
            <a:endParaRPr lang="cs-CZ" dirty="0" smtClean="0"/>
          </a:p>
          <a:p>
            <a:r>
              <a:rPr lang="pt-BR" dirty="0"/>
              <a:t>AUTOR NEUVEDEN. </a:t>
            </a:r>
            <a:r>
              <a:rPr lang="pt-BR" i="1" dirty="0"/>
              <a:t>http://de.wikipedia.org/wiki/Wolf</a:t>
            </a:r>
            <a:r>
              <a:rPr lang="pt-BR" dirty="0"/>
              <a:t> [online]. [cit. 1.2.2013]. </a:t>
            </a:r>
            <a:r>
              <a:rPr lang="pt-BR"/>
              <a:t>Dostupný na WWW: http://commons.wikimedia.org/wiki/File:Howlsnow.jpg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35248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Vlastní 1">
      <a:majorFont>
        <a:latin typeface="Arial"/>
        <a:ea typeface=""/>
        <a:cs typeface=""/>
      </a:majorFont>
      <a:minorFont>
        <a:latin typeface="Calibri"/>
        <a:ea typeface=""/>
        <a:cs typeface="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111</TotalTime>
  <Words>405</Words>
  <Application>Microsoft Office PowerPoint</Application>
  <PresentationFormat>Předvádění na obrazovce (4:3)</PresentationFormat>
  <Paragraphs>104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Vrchol</vt:lpstr>
      <vt:lpstr>Etologie</vt:lpstr>
      <vt:lpstr>Snímek 2</vt:lpstr>
      <vt:lpstr>Zakladatel</vt:lpstr>
      <vt:lpstr>Druhy chování zvířat</vt:lpstr>
      <vt:lpstr>Snímek 5</vt:lpstr>
      <vt:lpstr>Reflexy</vt:lpstr>
      <vt:lpstr>I. P. Pavlov</vt:lpstr>
      <vt:lpstr>Další pojmy:</vt:lpstr>
      <vt:lpstr>Snímek 9</vt:lpstr>
      <vt:lpstr>Snímek 10</vt:lpstr>
      <vt:lpstr>Obranné a ochranné chování</vt:lpstr>
      <vt:lpstr>Snímek 12</vt:lpstr>
      <vt:lpstr>Dorozumívání – komunikace zvířat</vt:lpstr>
      <vt:lpstr>Snímek 14</vt:lpstr>
      <vt:lpstr>Snímek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Etologie</dc:title>
  <dc:creator>Lubor</dc:creator>
  <cp:lastModifiedBy>Dum</cp:lastModifiedBy>
  <cp:revision>41</cp:revision>
  <dcterms:created xsi:type="dcterms:W3CDTF">2012-09-15T06:18:39Z</dcterms:created>
  <dcterms:modified xsi:type="dcterms:W3CDTF">2013-02-01T17:09:28Z</dcterms:modified>
</cp:coreProperties>
</file>