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1" r:id="rId2"/>
    <p:sldId id="256" r:id="rId3"/>
    <p:sldId id="270" r:id="rId4"/>
    <p:sldId id="258" r:id="rId5"/>
    <p:sldId id="260" r:id="rId6"/>
    <p:sldId id="267" r:id="rId7"/>
    <p:sldId id="259" r:id="rId8"/>
    <p:sldId id="264" r:id="rId9"/>
    <p:sldId id="268" r:id="rId10"/>
    <p:sldId id="262" r:id="rId11"/>
    <p:sldId id="27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2" d="100"/>
          <a:sy n="72" d="100"/>
        </p:scale>
        <p:origin x="-110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0F136-364A-4CBD-AB3A-669FCA55A5E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C767AA-2EED-45C5-9DB6-07680AA924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51621-CA28-4F57-B3A8-59B691F9CC0F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75985-189F-4503-B822-A288707A4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F2001-90E2-4EA1-9275-AD9E3BB0BAD0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9181F-424E-4C25-A581-F6DCC5B80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CF017-DDE0-4724-B4D3-55BE8AC74F5A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C4EE6-62D4-4CA9-BF70-6C93ABE4D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E9DB7-5262-4A8B-8D4E-4F0E016B99DC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6A05A-9F43-4847-B39D-251689966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CE38E-8CFC-442C-8DA9-A6F34FEF1996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27747-5F39-4209-91D9-C93B34D70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974D61-8851-49D8-9E37-DECB937F389C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9BC6E-1774-4716-BCA9-E11B8FF0F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3E799-0196-4335-9244-5E42BB58984C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6D90F-32BB-4197-9756-A2C4E1EF7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C5E47-DD48-476F-843C-34C9B04C2929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DDCDB-2DB4-4C44-8E2B-EB9861847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75C71-E2C4-4FD7-9A53-8D37746FEBC4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5AB67-D496-4479-8472-92DC8328D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10DB1-5446-4302-8A29-39E15704AEF0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4F8DE-4627-4E46-9DAA-D4B24178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3F292-0F10-4C9B-80AC-2F302999C697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2F113-0F52-4F1E-8AE2-59DD61E65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741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217FE5-B072-473B-B542-3A3ECBF562BF}" type="datetimeFigureOut">
              <a:rPr lang="cs-CZ"/>
              <a:pPr>
                <a:defRPr/>
              </a:pPr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816EE4C-0FA6-4E39-9075-56237DA64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7.png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imationlibrary.com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4">
            <a:lum bright="40000" contrast="-70000"/>
          </a:blip>
          <a:srcRect/>
          <a:stretch>
            <a:fillRect/>
          </a:stretch>
        </p:blipFill>
        <p:spPr bwMode="auto">
          <a:xfrm>
            <a:off x="8072438" y="0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7772400" cy="2376488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400" dirty="0">
                <a:latin typeface="+mn-lt"/>
                <a:cs typeface="Times New Roman" pitchFamily="18" charset="0"/>
              </a:rPr>
              <a:t>Název školy: ZŠ Klášterec nad Ohří, Krátká 676</a:t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Autor: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Lenka 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Špillerová</a:t>
            </a:r>
            <a:r>
              <a:rPr lang="cs-CZ" sz="2400" dirty="0">
                <a:latin typeface="+mn-lt"/>
                <a:cs typeface="Times New Roman" pitchFamily="18" charset="0"/>
              </a:rPr>
              <a:t/>
            </a:r>
            <a:br>
              <a:rPr lang="cs-CZ" sz="2400" dirty="0">
                <a:latin typeface="+mn-lt"/>
                <a:cs typeface="Times New Roman" pitchFamily="18" charset="0"/>
              </a:rPr>
            </a:br>
            <a:r>
              <a:rPr lang="cs-CZ" sz="2400" dirty="0">
                <a:latin typeface="+mn-lt"/>
                <a:cs typeface="Times New Roman" pitchFamily="18" charset="0"/>
              </a:rPr>
              <a:t>Název materiálu: </a:t>
            </a:r>
            <a:r>
              <a:rPr lang="cs-CZ" sz="2400" dirty="0" smtClean="0">
                <a:latin typeface="+mn-lt"/>
                <a:cs typeface="Times New Roman" pitchFamily="18" charset="0"/>
              </a:rPr>
              <a:t>VY_32_INOVACE_01_42_</a:t>
            </a:r>
            <a:r>
              <a:rPr lang="cs-CZ" sz="2400" dirty="0" err="1" smtClean="0">
                <a:latin typeface="+mn-lt"/>
                <a:cs typeface="Times New Roman" pitchFamily="18" charset="0"/>
              </a:rPr>
              <a:t>articles</a:t>
            </a:r>
            <a:r>
              <a:rPr lang="cs-CZ" sz="2400" dirty="0" smtClean="0">
                <a:latin typeface="+mn-lt"/>
                <a:cs typeface="Times New Roman" pitchFamily="18" charset="0"/>
              </a:rPr>
              <a:t/>
            </a:r>
            <a:br>
              <a:rPr lang="cs-CZ" sz="2400" dirty="0" smtClean="0">
                <a:latin typeface="+mn-lt"/>
                <a:cs typeface="Times New Roman" pitchFamily="18" charset="0"/>
              </a:rPr>
            </a:br>
            <a:r>
              <a:rPr lang="cs-CZ" sz="2400" dirty="0" smtClean="0">
                <a:latin typeface="+mn-lt"/>
                <a:cs typeface="Times New Roman" pitchFamily="18" charset="0"/>
              </a:rPr>
              <a:t>Číslo </a:t>
            </a:r>
            <a:r>
              <a:rPr lang="cs-CZ" sz="2400" dirty="0">
                <a:latin typeface="+mn-lt"/>
                <a:cs typeface="Times New Roman" pitchFamily="18" charset="0"/>
              </a:rPr>
              <a:t>projektu: CZ.1.07/1.4.00/21.1115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4" name="Podnadpis 4"/>
          <p:cNvSpPr>
            <a:spLocks noGrp="1"/>
          </p:cNvSpPr>
          <p:nvPr>
            <p:ph type="subTitle" idx="1"/>
          </p:nvPr>
        </p:nvSpPr>
        <p:spPr>
          <a:xfrm>
            <a:off x="250825" y="4071942"/>
            <a:ext cx="8642350" cy="192882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7. ročník k výkladu o používání určitého a neurčitého členu</a:t>
            </a:r>
            <a:r>
              <a:rPr lang="cs-CZ" sz="2400" dirty="0" smtClean="0">
                <a:solidFill>
                  <a:schemeClr val="tx1"/>
                </a:solidFill>
              </a:rPr>
              <a:t>. Slouží k zápisu a procvičení </a:t>
            </a:r>
            <a:r>
              <a:rPr lang="cs-CZ" sz="2400" smtClean="0">
                <a:solidFill>
                  <a:schemeClr val="tx1"/>
                </a:solidFill>
              </a:rPr>
              <a:t>nové látky.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prstGeom prst="roundRect">
            <a:avLst/>
          </a:prstGeom>
          <a:solidFill>
            <a:schemeClr val="tx1">
              <a:lumMod val="75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DEFINITE AND INDEFINITE ARTICLES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026" name="Picture 2" descr="F:\animals obrázky\hello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4500570"/>
            <a:ext cx="1944056" cy="1518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prstGeom prst="roundRect">
            <a:avLst/>
          </a:prstGeom>
          <a:solidFill>
            <a:schemeClr val="accent3">
              <a:lumMod val="75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indefinite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article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71670" y="3886200"/>
            <a:ext cx="5357850" cy="1614502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A/ AN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0928"/>
            <a:ext cx="9144000" cy="3528392"/>
          </a:xfrm>
          <a:noFill/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/>
              <a:t>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 vyslovovanou souhláskou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(              a </a:t>
            </a:r>
            <a:r>
              <a:rPr lang="cs-CZ" dirty="0" err="1" smtClean="0"/>
              <a:t>crocodile</a:t>
            </a:r>
            <a:r>
              <a:rPr lang="cs-CZ" dirty="0" smtClean="0"/>
              <a:t>,              a </a:t>
            </a:r>
            <a:r>
              <a:rPr lang="cs-CZ" dirty="0" err="1" smtClean="0"/>
              <a:t>uniform</a:t>
            </a:r>
            <a:r>
              <a:rPr lang="cs-CZ" dirty="0" smtClean="0"/>
              <a:t>)</a:t>
            </a:r>
          </a:p>
          <a:p>
            <a:pPr marL="3600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</a:t>
            </a:r>
            <a:r>
              <a:rPr lang="cs-CZ" sz="4400" b="1" dirty="0" err="1" smtClean="0"/>
              <a:t>an</a:t>
            </a:r>
            <a:endParaRPr lang="cs-CZ" sz="44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 vyslovovanou samohláskou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(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,             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8434" name="Picture 2" descr="F:\animals obrázky\croco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61048"/>
            <a:ext cx="1019175" cy="609600"/>
          </a:xfrm>
          <a:prstGeom prst="rect">
            <a:avLst/>
          </a:prstGeom>
          <a:noFill/>
        </p:spPr>
      </p:pic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2197" t="12197" r="8521" b="14619"/>
          <a:stretch>
            <a:fillRect/>
          </a:stretch>
        </p:blipFill>
        <p:spPr bwMode="auto">
          <a:xfrm>
            <a:off x="3563888" y="3933056"/>
            <a:ext cx="936104" cy="864096"/>
          </a:xfrm>
          <a:prstGeom prst="rect">
            <a:avLst/>
          </a:prstGeom>
          <a:noFill/>
        </p:spPr>
      </p:pic>
      <p:sp>
        <p:nvSpPr>
          <p:cNvPr id="10" name="Zaoblený obdélníkový popisek 9"/>
          <p:cNvSpPr/>
          <p:nvPr/>
        </p:nvSpPr>
        <p:spPr>
          <a:xfrm>
            <a:off x="251520" y="260648"/>
            <a:ext cx="8496944" cy="230425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   = jeden, nějaký, některý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   umístění : před podstatné jméno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   použití: jednotné číslo počitatelných podstatných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                 jmen, mluvíme-li o věci poprvé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 </a:t>
            </a:r>
            <a:endParaRPr lang="cs-CZ" sz="3000" dirty="0" smtClean="0">
              <a:solidFill>
                <a:srgbClr val="C00000"/>
              </a:solidFill>
            </a:endParaRPr>
          </a:p>
        </p:txBody>
      </p:sp>
      <p:pic>
        <p:nvPicPr>
          <p:cNvPr id="11" name="Picture 24" descr="C:\Users\Uživatel\AppData\Local\Microsoft\Windows\Temporary Internet Files\Content.IE5\IP5UHA2L\MC90044172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661248"/>
            <a:ext cx="939552" cy="939552"/>
          </a:xfrm>
          <a:prstGeom prst="rect">
            <a:avLst/>
          </a:prstGeom>
          <a:noFill/>
        </p:spPr>
      </p:pic>
      <p:pic>
        <p:nvPicPr>
          <p:cNvPr id="12" name="Picture 26" descr="C:\Users\Uživatel\AppData\Local\Microsoft\Windows\Temporary Internet Files\Content.IE5\NE7Y6HZX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661248"/>
            <a:ext cx="936104" cy="936104"/>
          </a:xfrm>
          <a:prstGeom prst="rect">
            <a:avLst/>
          </a:prstGeom>
          <a:noFill/>
        </p:spPr>
      </p:pic>
      <p:pic>
        <p:nvPicPr>
          <p:cNvPr id="8193" name="Picture 1" descr="C:\Users\Uživatel\AppData\Local\Microsoft\Windows\Temporary Internet Files\Content.IE5\ZB4EP2F3\MC90020840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5157192"/>
            <a:ext cx="811616" cy="1400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605620" cy="566583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nějaké jablko -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nějaká jablka -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a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cat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some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cats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ostrich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 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some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ostriches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umbrella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some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umbrellas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" name="Picture 2" descr="F:\MC90042411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1443038" cy="108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F:\MC90042411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2285992"/>
            <a:ext cx="934964" cy="702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F:\MC90042411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2676" y="2071678"/>
            <a:ext cx="807746" cy="606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F:\MC90042411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180" y="2428868"/>
            <a:ext cx="807746" cy="606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F:\animals obrázky\MB9004284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3500438"/>
            <a:ext cx="1343028" cy="13430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172" name="Picture 4" descr="F:\animals obrázky\ostrichs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3571876"/>
            <a:ext cx="1262901" cy="1333498"/>
          </a:xfrm>
          <a:prstGeom prst="rect">
            <a:avLst/>
          </a:prstGeom>
          <a:noFill/>
        </p:spPr>
      </p:pic>
      <p:pic>
        <p:nvPicPr>
          <p:cNvPr id="16" name="Picture 26" descr="C:\Users\Uživatel\AppData\Local\Microsoft\Windows\Temporary Internet Files\Content.IE5\NE7Y6HZX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04664"/>
            <a:ext cx="792088" cy="792088"/>
          </a:xfrm>
          <a:prstGeom prst="rect">
            <a:avLst/>
          </a:prstGeom>
          <a:noFill/>
        </p:spPr>
      </p:pic>
      <p:pic>
        <p:nvPicPr>
          <p:cNvPr id="17" name="Picture 26" descr="C:\Users\Uživatel\AppData\Local\Microsoft\Windows\Temporary Internet Files\Content.IE5\NE7Y6HZX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980728"/>
            <a:ext cx="936104" cy="936104"/>
          </a:xfrm>
          <a:prstGeom prst="rect">
            <a:avLst/>
          </a:prstGeom>
          <a:noFill/>
        </p:spPr>
      </p:pic>
      <p:pic>
        <p:nvPicPr>
          <p:cNvPr id="18" name="Picture 26" descr="C:\Users\Uživatel\AppData\Local\Microsoft\Windows\Temporary Internet Files\Content.IE5\NE7Y6HZX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908720"/>
            <a:ext cx="936104" cy="936104"/>
          </a:xfrm>
          <a:prstGeom prst="rect">
            <a:avLst/>
          </a:prstGeom>
          <a:noFill/>
        </p:spPr>
      </p:pic>
      <p:pic>
        <p:nvPicPr>
          <p:cNvPr id="19" name="Picture 26" descr="C:\Users\Uživatel\AppData\Local\Microsoft\Windows\Temporary Internet Files\Content.IE5\NE7Y6HZX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052736"/>
            <a:ext cx="936104" cy="936104"/>
          </a:xfrm>
          <a:prstGeom prst="rect">
            <a:avLst/>
          </a:prstGeom>
          <a:noFill/>
        </p:spPr>
      </p:pic>
      <p:pic>
        <p:nvPicPr>
          <p:cNvPr id="7169" name="Picture 1" descr="C:\Users\Uživatel\AppData\Local\Microsoft\Windows\Temporary Internet Files\Content.IE5\IP5UHA2L\MC90033489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941168"/>
            <a:ext cx="1406347" cy="1669694"/>
          </a:xfrm>
          <a:prstGeom prst="rect">
            <a:avLst/>
          </a:prstGeom>
          <a:noFill/>
        </p:spPr>
      </p:pic>
      <p:pic>
        <p:nvPicPr>
          <p:cNvPr id="2" name="Picture 2" descr="C:\Users\Uživatel\AppData\Local\Microsoft\Windows\Temporary Internet Files\Content.IE5\IP5UHA2L\MC90037109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5370893"/>
            <a:ext cx="1080120" cy="1073152"/>
          </a:xfrm>
          <a:prstGeom prst="rect">
            <a:avLst/>
          </a:prstGeom>
          <a:noFill/>
        </p:spPr>
      </p:pic>
      <p:pic>
        <p:nvPicPr>
          <p:cNvPr id="26" name="Picture 2" descr="C:\Users\Uživatel\AppData\Local\Microsoft\Windows\Temporary Internet Files\Content.IE5\IP5UHA2L\MC90037109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5229200"/>
            <a:ext cx="1080120" cy="1073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prstGeom prst="roundRect">
            <a:avLst/>
          </a:prstGeom>
          <a:solidFill>
            <a:schemeClr val="bg2">
              <a:lumMod val="75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definite</a:t>
            </a:r>
            <a:r>
              <a:rPr lang="cs-CZ" dirty="0" smtClean="0"/>
              <a:t> </a:t>
            </a:r>
            <a:r>
              <a:rPr lang="cs-CZ" dirty="0" err="1" smtClean="0"/>
              <a:t>article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prstGeom prst="roundRect">
            <a:avLst/>
          </a:prstGeom>
          <a:solidFill>
            <a:schemeClr val="tx1">
              <a:lumMod val="5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bg1"/>
                </a:solidFill>
              </a:rPr>
              <a:t>THE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214290"/>
            <a:ext cx="8784976" cy="6643710"/>
          </a:xfrm>
          <a:noFill/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                    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Vidím nějakou kočku.             Ta kočka je černá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.             Vezmi nějaké brambory           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Put </a:t>
            </a:r>
            <a:r>
              <a:rPr lang="cs-CZ" b="1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in a </a:t>
            </a:r>
            <a:r>
              <a:rPr lang="cs-CZ" dirty="0" err="1" smtClean="0"/>
              <a:t>saucepan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Dej ty brambory do kastrolu.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3554" name="Picture 2" descr="F:\MC90042411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2714620"/>
            <a:ext cx="1443037" cy="1084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ový popisek 4"/>
          <p:cNvSpPr/>
          <p:nvPr/>
        </p:nvSpPr>
        <p:spPr>
          <a:xfrm>
            <a:off x="251520" y="214290"/>
            <a:ext cx="8640960" cy="228601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/>
              <a:t>= ten, ta, to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3200" b="1" dirty="0" smtClean="0"/>
              <a:t>použití :  jednotné i množné číslo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3200" b="1" dirty="0" smtClean="0"/>
              <a:t>                 počitatelná i nepočitatelná post. jména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3200" b="1" dirty="0" smtClean="0"/>
              <a:t>                 před určitou, známou věcí či osobou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/>
              <a:t> </a:t>
            </a:r>
          </a:p>
        </p:txBody>
      </p:sp>
      <p:pic>
        <p:nvPicPr>
          <p:cNvPr id="6" name="Picture 37" descr="C:\Users\Uživatel\AppData\Local\Microsoft\Windows\Temporary Internet Files\Content.IE5\O0GPSFFK\MC9003312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143380"/>
            <a:ext cx="1089273" cy="8640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19256" cy="688975"/>
          </a:xfrm>
          <a:noFill/>
          <a:ln>
            <a:solidFill>
              <a:schemeClr val="accent1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Bez členu</a:t>
            </a:r>
            <a:endParaRPr lang="cs-CZ" sz="40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71670" y="1000108"/>
            <a:ext cx="7072330" cy="5572164"/>
          </a:xfrm>
          <a:ln>
            <a:noFill/>
          </a:ln>
        </p:spPr>
        <p:txBody>
          <a:bodyPr/>
          <a:lstStyle/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endParaRPr lang="cs-CZ" sz="2800" dirty="0" smtClean="0"/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osobní jména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státy a světadíly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města, vesnice, ulice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názvy hor a jezer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sporty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stojí-li před </a:t>
            </a:r>
            <a:r>
              <a:rPr lang="cs-CZ" sz="2800" dirty="0" err="1" smtClean="0"/>
              <a:t>pods.jm</a:t>
            </a:r>
            <a:r>
              <a:rPr lang="cs-CZ" sz="2800" dirty="0" smtClean="0"/>
              <a:t>. číslovka či zájmeno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endParaRPr lang="cs-CZ" sz="2800" dirty="0" smtClean="0"/>
          </a:p>
        </p:txBody>
      </p:sp>
      <p:pic>
        <p:nvPicPr>
          <p:cNvPr id="5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9687" b="21251"/>
          <a:stretch>
            <a:fillRect/>
          </a:stretch>
        </p:blipFill>
        <p:spPr bwMode="auto">
          <a:xfrm>
            <a:off x="5715008" y="1175581"/>
            <a:ext cx="2257428" cy="133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7875" b="5501"/>
          <a:stretch>
            <a:fillRect/>
          </a:stretch>
        </p:blipFill>
        <p:spPr bwMode="auto">
          <a:xfrm>
            <a:off x="251520" y="1844824"/>
            <a:ext cx="1828800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Uživatel\AppData\Local\Microsoft\Windows\Temporary Internet Files\Content.IE5\ZB4EP2F3\MC9004262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2643182"/>
            <a:ext cx="1709014" cy="1828800"/>
          </a:xfrm>
          <a:prstGeom prst="rect">
            <a:avLst/>
          </a:prstGeom>
          <a:noFill/>
        </p:spPr>
      </p:pic>
      <p:pic>
        <p:nvPicPr>
          <p:cNvPr id="4100" name="Picture 4" descr="C:\Users\Uživatel\AppData\Local\Microsoft\Windows\Temporary Internet Files\Content.IE5\ZB4EP2F3\MC9004465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4429132"/>
            <a:ext cx="1440160" cy="1147421"/>
          </a:xfrm>
          <a:prstGeom prst="rect">
            <a:avLst/>
          </a:prstGeom>
          <a:noFill/>
        </p:spPr>
      </p:pic>
      <p:pic>
        <p:nvPicPr>
          <p:cNvPr id="4101" name="Picture 5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4071942"/>
            <a:ext cx="1280371" cy="136815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animBg="1"/>
      <p:bldP spid="34819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19256" cy="688975"/>
          </a:xfrm>
          <a:noFill/>
          <a:ln>
            <a:solidFill>
              <a:schemeClr val="accent1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err="1" smtClean="0"/>
              <a:t>The</a:t>
            </a:r>
            <a:endParaRPr lang="cs-CZ" sz="40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79712" y="928670"/>
            <a:ext cx="7164288" cy="5595955"/>
          </a:xfrm>
          <a:ln>
            <a:noFill/>
          </a:ln>
        </p:spPr>
        <p:txBody>
          <a:bodyPr/>
          <a:lstStyle/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Řeky, moře, oceány, pouště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světové strany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třetí stupeň přídavných </a:t>
            </a:r>
            <a:r>
              <a:rPr lang="cs-CZ" sz="2800" dirty="0" err="1" smtClean="0"/>
              <a:t>jm</a:t>
            </a:r>
            <a:r>
              <a:rPr lang="cs-CZ" sz="2800" dirty="0" smtClean="0"/>
              <a:t>.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vše jedinečné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hotely, divadla, kina, noviny 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názvy zemí obsahující obecná pojmenování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mluvíme-li o věci podruhé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r>
              <a:rPr lang="cs-CZ" sz="2800" dirty="0" smtClean="0"/>
              <a:t>řadové číslovky</a:t>
            </a:r>
          </a:p>
          <a:p>
            <a:pPr marL="609600" indent="-609600" eaLnBrk="1" hangingPunct="1">
              <a:lnSpc>
                <a:spcPct val="150000"/>
              </a:lnSpc>
              <a:buFontTx/>
              <a:buAutoNum type="arabicPeriod"/>
            </a:pPr>
            <a:endParaRPr lang="cs-CZ" sz="2800" dirty="0" smtClean="0"/>
          </a:p>
        </p:txBody>
      </p:sp>
      <p:pic>
        <p:nvPicPr>
          <p:cNvPr id="8" name="Picture 1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7875" b="13376"/>
          <a:stretch>
            <a:fillRect/>
          </a:stretch>
        </p:blipFill>
        <p:spPr bwMode="auto">
          <a:xfrm>
            <a:off x="0" y="1052736"/>
            <a:ext cx="182880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27562" b="29126"/>
          <a:stretch>
            <a:fillRect/>
          </a:stretch>
        </p:blipFill>
        <p:spPr bwMode="auto">
          <a:xfrm>
            <a:off x="6929454" y="1142984"/>
            <a:ext cx="18288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1812" b="13376"/>
          <a:stretch>
            <a:fillRect/>
          </a:stretch>
        </p:blipFill>
        <p:spPr bwMode="auto">
          <a:xfrm>
            <a:off x="7072330" y="2857496"/>
            <a:ext cx="1732548" cy="1296144"/>
          </a:xfrm>
          <a:prstGeom prst="rect">
            <a:avLst/>
          </a:prstGeom>
          <a:noFill/>
        </p:spPr>
      </p:pic>
      <p:pic>
        <p:nvPicPr>
          <p:cNvPr id="3073" name="Picture 1" descr="C:\Users\Uživatel\AppData\Local\Microsoft\Windows\Temporary Internet Files\Content.IE5\ICOZSF2P\MC90044040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80928"/>
            <a:ext cx="1515616" cy="1515616"/>
          </a:xfrm>
          <a:prstGeom prst="rect">
            <a:avLst/>
          </a:prstGeom>
          <a:noFill/>
        </p:spPr>
      </p:pic>
      <p:pic>
        <p:nvPicPr>
          <p:cNvPr id="3074" name="Picture 2" descr="C:\Users\Uživatel\AppData\Local\Microsoft\Windows\Temporary Internet Files\Content.IE5\ZB4EP2F3\MC900438767[1].jpg"/>
          <p:cNvPicPr>
            <a:picLocks noChangeAspect="1" noChangeArrowheads="1"/>
          </p:cNvPicPr>
          <p:nvPr/>
        </p:nvPicPr>
        <p:blipFill>
          <a:blip r:embed="rId6" cstate="print"/>
          <a:srcRect l="5653" t="18500" r="2966" b="12201"/>
          <a:stretch>
            <a:fillRect/>
          </a:stretch>
        </p:blipFill>
        <p:spPr bwMode="auto">
          <a:xfrm>
            <a:off x="251520" y="4653136"/>
            <a:ext cx="1669276" cy="1080120"/>
          </a:xfrm>
          <a:prstGeom prst="rect">
            <a:avLst/>
          </a:prstGeom>
          <a:noFill/>
        </p:spPr>
      </p:pic>
      <p:pic>
        <p:nvPicPr>
          <p:cNvPr id="3077" name="Picture 5" descr="C:\Users\Uživatel\AppData\Local\Microsoft\Windows\Temporary Internet Files\Content.IE5\1C888MEM\MC9001962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1556792"/>
            <a:ext cx="1123617" cy="103166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animBg="1"/>
      <p:bldP spid="3481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571504"/>
          </a:xfrm>
        </p:spPr>
        <p:txBody>
          <a:bodyPr/>
          <a:lstStyle/>
          <a:p>
            <a:pPr eaLnBrk="1" hangingPunct="1"/>
            <a:r>
              <a:rPr lang="cs-CZ" dirty="0" smtClean="0"/>
              <a:t>Fill in a, </a:t>
            </a:r>
            <a:r>
              <a:rPr lang="cs-CZ" dirty="0" err="1" smtClean="0"/>
              <a:t>an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,  - , </a:t>
            </a:r>
            <a:r>
              <a:rPr lang="cs-CZ" dirty="0" err="1" smtClean="0"/>
              <a:t>some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9144000" cy="6072206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AutoNum type="arabicParenR"/>
              <a:defRPr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      a house. 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/>
              <a:defRPr/>
            </a:pPr>
            <a:r>
              <a:rPr lang="cs-CZ" dirty="0" err="1" smtClean="0"/>
              <a:t>The</a:t>
            </a:r>
            <a:r>
              <a:rPr lang="cs-CZ" dirty="0" smtClean="0"/>
              <a:t>    house </a:t>
            </a:r>
            <a:r>
              <a:rPr lang="cs-CZ" dirty="0" err="1" smtClean="0"/>
              <a:t>is</a:t>
            </a:r>
            <a:r>
              <a:rPr lang="cs-CZ" dirty="0" smtClean="0"/>
              <a:t>    -     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nice. 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/>
              <a:defRPr/>
            </a:pPr>
            <a:r>
              <a:rPr lang="cs-CZ" dirty="0" smtClean="0"/>
              <a:t>-       my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 </a:t>
            </a:r>
            <a:r>
              <a:rPr lang="cs-CZ" dirty="0" err="1" smtClean="0"/>
              <a:t>the</a:t>
            </a:r>
            <a:r>
              <a:rPr lang="cs-CZ" dirty="0" smtClean="0"/>
              <a:t>    1st </a:t>
            </a:r>
            <a:r>
              <a:rPr lang="cs-CZ" dirty="0" err="1" smtClean="0"/>
              <a:t>floor</a:t>
            </a:r>
            <a:r>
              <a:rPr lang="cs-CZ" dirty="0" smtClean="0"/>
              <a:t>. 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4)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  a      </a:t>
            </a:r>
            <a:r>
              <a:rPr lang="cs-CZ" dirty="0" err="1" smtClean="0"/>
              <a:t>garage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-  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-      Linda </a:t>
            </a:r>
            <a:r>
              <a:rPr lang="cs-CZ" dirty="0" err="1" smtClean="0"/>
              <a:t>is</a:t>
            </a:r>
            <a:r>
              <a:rPr lang="cs-CZ" dirty="0" smtClean="0"/>
              <a:t>    a    </a:t>
            </a:r>
            <a:r>
              <a:rPr lang="cs-CZ" dirty="0" err="1" smtClean="0"/>
              <a:t>dentist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 -       London.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-        her </a:t>
            </a:r>
            <a:r>
              <a:rPr lang="cs-CZ" dirty="0" err="1" smtClean="0"/>
              <a:t>boyfriend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   </a:t>
            </a:r>
            <a:r>
              <a:rPr lang="cs-CZ" dirty="0" err="1" smtClean="0"/>
              <a:t>the</a:t>
            </a:r>
            <a:r>
              <a:rPr lang="cs-CZ" dirty="0" smtClean="0"/>
              <a:t>  USA.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in   -     </a:t>
            </a:r>
            <a:r>
              <a:rPr lang="cs-CZ" dirty="0" err="1" smtClean="0"/>
              <a:t>England</a:t>
            </a:r>
            <a:r>
              <a:rPr lang="cs-CZ" dirty="0" smtClean="0"/>
              <a:t>?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in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-        Sněžka.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I play  -      </a:t>
            </a:r>
            <a:r>
              <a:rPr lang="cs-CZ" dirty="0" err="1" smtClean="0"/>
              <a:t>tennis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 I love </a:t>
            </a:r>
            <a:r>
              <a:rPr lang="cs-CZ" dirty="0" err="1" smtClean="0"/>
              <a:t>swimming</a:t>
            </a:r>
            <a:r>
              <a:rPr lang="cs-CZ" dirty="0" smtClean="0"/>
              <a:t> in  </a:t>
            </a: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sea</a:t>
            </a:r>
            <a:r>
              <a:rPr lang="cs-CZ" dirty="0" smtClean="0"/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r>
              <a:rPr lang="cs-CZ" dirty="0" smtClean="0"/>
              <a:t> 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 </a:t>
            </a:r>
            <a:r>
              <a:rPr lang="cs-CZ" dirty="0" err="1" smtClean="0"/>
              <a:t>an</a:t>
            </a:r>
            <a:r>
              <a:rPr lang="cs-CZ" dirty="0" smtClean="0"/>
              <a:t>  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bananas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endParaRPr lang="cs-CZ" dirty="0" smtClean="0"/>
          </a:p>
          <a:p>
            <a:pPr marL="514350" indent="-514350" eaLnBrk="1" fontAlgn="auto" hangingPunct="1">
              <a:spcAft>
                <a:spcPts val="0"/>
              </a:spcAft>
              <a:buAutoNum type="arabicParenR" startAt="5"/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14612" y="928670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1472" y="3857628"/>
            <a:ext cx="781048" cy="4905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8596" y="3214686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57884" y="3786190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86512" y="4429132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00232" y="4429132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034" y="2071678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57356" y="2643182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43702" y="3286124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71736" y="3286124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00364" y="1500174"/>
            <a:ext cx="857256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57620" y="2071678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1472" y="1500174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57884" y="2643182"/>
            <a:ext cx="842962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43636" y="5072074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28992" y="5000636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9520" y="5572140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500166" y="5572140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14546" y="6072206"/>
            <a:ext cx="78581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929190" y="6072206"/>
            <a:ext cx="92869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712968" cy="45720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i="1" dirty="0" smtClean="0">
                <a:hlinkClick r:id="rId3"/>
              </a:rPr>
              <a:t>www.</a:t>
            </a:r>
            <a:r>
              <a:rPr lang="cs-CZ" sz="2800" b="1" i="1" dirty="0" err="1" smtClean="0">
                <a:hlinkClick r:id="rId3"/>
              </a:rPr>
              <a:t>animationlibrary</a:t>
            </a:r>
            <a:r>
              <a:rPr lang="cs-CZ" sz="2800" i="1" dirty="0" err="1" smtClean="0">
                <a:hlinkClick r:id="rId3"/>
              </a:rPr>
              <a:t>.com</a:t>
            </a:r>
            <a:r>
              <a:rPr lang="cs-CZ" sz="2800" i="1" dirty="0" smtClean="0">
                <a:hlinkClick r:id="rId3"/>
              </a:rPr>
              <a:t>/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rgbClr val="811717"/>
      </a:dk1>
      <a:lt1>
        <a:sysClr val="window" lastClr="FFFFFF"/>
      </a:lt1>
      <a:dk2>
        <a:srgbClr val="560F0F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372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Klášterec nad Ohří, Krátká 676 Autor: Lenka Špillerová Název materiálu: VY_32_INOVACE_01_42_articles Číslo projektu: CZ.1.07/1.4.00/21.1115  </vt:lpstr>
      <vt:lpstr>DEFINITE AND INDEFINITE ARTICLES</vt:lpstr>
      <vt:lpstr>indefinite article </vt:lpstr>
      <vt:lpstr>Snímek 4</vt:lpstr>
      <vt:lpstr>Snímek 5</vt:lpstr>
      <vt:lpstr>definite article </vt:lpstr>
      <vt:lpstr>Snímek 7</vt:lpstr>
      <vt:lpstr>Bez členu</vt:lpstr>
      <vt:lpstr>The</vt:lpstr>
      <vt:lpstr>Fill in a, an, the,  - , some</vt:lpstr>
      <vt:lpstr>zdroje použitých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neurčitý člen</dc:title>
  <cp:lastModifiedBy>Acer</cp:lastModifiedBy>
  <cp:revision>30</cp:revision>
  <dcterms:modified xsi:type="dcterms:W3CDTF">2013-01-28T20:36:07Z</dcterms:modified>
</cp:coreProperties>
</file>