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C8311-5B41-4F3E-BBAC-CA62D5EAAFF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7533DC-6DE2-415E-AF57-551EBF80C9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Obličej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VY_32_INOVACE_2B_15</a:t>
            </a:r>
            <a:br>
              <a:rPr lang="cs-CZ" dirty="0" smtClean="0"/>
            </a:br>
            <a:r>
              <a:rPr lang="cs-CZ" sz="3100" dirty="0" smtClean="0"/>
              <a:t>Číslo projektu: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251454"/>
              </p:ext>
            </p:extLst>
          </p:nvPr>
        </p:nvGraphicFramePr>
        <p:xfrm>
          <a:off x="518161" y="1052736"/>
          <a:ext cx="8280920" cy="548070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pracují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slovní zásobou k tématu  Obličej („a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face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eye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ear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mouth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nose“,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hair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black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eye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dentist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“).  Žáci si prohlížejí obrázek dětského obličeje a diskutují o něm (obrázek se objeví po kliknutí myší na obrázek slona). V následující prezentaci si žáci opakují názvy výše uvedených částí obličeje. Jejich úkolem je zapsat skrytým perem český ekvivalent k anglickému výrazu. Jako nápověda žákům slouží fotografie, která se objeví po kliknutí myší na obdélník s anglickým výrazem. Své znalosti si žáci ověřují v následujícím cvičení, kdy odpovídají na otázku „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What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this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?“, která vždy souvisí s příslušným obrázkem. Správná odpověď se objeví po kliknutí myší na červené pole s otazníkem. Žáci studují vznik sousloví „a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black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eye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. Skrytým perem zapisují barvy vlasů (správné odpovědi se objeví po kliknutí myší na červené pole s otazníkem). Na obrázku poznávají profesi zubaře (obdélník se správnou odpovědí dolétne po kliknutí myší na správné místo, obdélníky se špatnou odpovědí zmizí).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060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</a:t>
            </a: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face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Temp\Dočasné soubory Internetu\Content.IE5\DHQMYV7H\MC9004419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3744416" cy="19323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Face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Face</a:t>
            </a: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30" name="Picture 6" descr="C:\Temp\Dočasné soubory Internetu\Content.IE5\DHQMYV7H\MC9002152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08920"/>
            <a:ext cx="867884" cy="1025192"/>
          </a:xfrm>
          <a:prstGeom prst="rect">
            <a:avLst/>
          </a:prstGeom>
          <a:noFill/>
        </p:spPr>
      </p:pic>
      <p:sp>
        <p:nvSpPr>
          <p:cNvPr id="11" name="Oválný popisek 10"/>
          <p:cNvSpPr/>
          <p:nvPr/>
        </p:nvSpPr>
        <p:spPr>
          <a:xfrm>
            <a:off x="827584" y="2132856"/>
            <a:ext cx="914400" cy="684656"/>
          </a:xfrm>
          <a:prstGeom prst="wedgeEllipseCallout">
            <a:avLst>
              <a:gd name="adj1" fmla="val 87307"/>
              <a:gd name="adj2" fmla="val 9547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Temp\Dočasné soubory Internetu\Content.IE5\44BTR92M\MP9004227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700808"/>
            <a:ext cx="4392488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Eyes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face</a:t>
            </a:r>
            <a:r>
              <a:rPr lang="cs-CZ" sz="2400" dirty="0" smtClean="0"/>
              <a:t>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eyes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Temp\Dočasné soubory Internetu\Content.IE5\JU2LUQQP\MP9004096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386" y="2348880"/>
            <a:ext cx="4964672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colour</a:t>
            </a:r>
            <a:r>
              <a:rPr lang="cs-CZ" b="1" dirty="0" smtClean="0"/>
              <a:t>…?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eyes</a:t>
            </a:r>
            <a:r>
              <a:rPr lang="cs-CZ" sz="2400" dirty="0" smtClean="0"/>
              <a:t>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11560" y="45811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47864" y="45811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Temp\Dočasné soubory Internetu\Content.IE5\JU2LUQQP\MP9004096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1796826" cy="1198820"/>
          </a:xfrm>
          <a:prstGeom prst="rect">
            <a:avLst/>
          </a:prstGeom>
          <a:noFill/>
        </p:spPr>
      </p:pic>
      <p:pic>
        <p:nvPicPr>
          <p:cNvPr id="4098" name="Picture 2" descr="C:\Temp\Dočasné soubory Internetu\Content.IE5\AHIPWXPW\MP9004243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564904"/>
            <a:ext cx="1772816" cy="1772816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5940152" y="45811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Temp\Dočasné soubory Internetu\Content.IE5\JU2LUQQP\MP9004072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780928"/>
            <a:ext cx="2161084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Black</a:t>
            </a:r>
            <a:r>
              <a:rPr lang="cs-CZ" b="1" dirty="0" smtClean="0"/>
              <a:t> </a:t>
            </a:r>
            <a:r>
              <a:rPr lang="cs-CZ" b="1" dirty="0" err="1" smtClean="0"/>
              <a:t>eye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black</a:t>
            </a:r>
            <a:r>
              <a:rPr lang="cs-CZ" sz="4000" dirty="0" smtClean="0"/>
              <a:t>	= 	černý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eye</a:t>
            </a:r>
            <a:r>
              <a:rPr lang="cs-CZ" sz="4000" dirty="0" smtClean="0"/>
              <a:t>	=	oko</a:t>
            </a:r>
          </a:p>
          <a:p>
            <a:endParaRPr lang="cs-CZ" dirty="0" smtClean="0"/>
          </a:p>
          <a:p>
            <a:pPr>
              <a:buNone/>
            </a:pPr>
            <a:r>
              <a:rPr lang="cs-CZ" sz="4000" dirty="0" err="1" smtClean="0"/>
              <a:t>black</a:t>
            </a:r>
            <a:r>
              <a:rPr lang="cs-CZ" sz="4000" dirty="0" smtClean="0"/>
              <a:t> + </a:t>
            </a:r>
            <a:r>
              <a:rPr lang="cs-CZ" sz="4000" dirty="0" err="1" smtClean="0"/>
              <a:t>eye</a:t>
            </a:r>
            <a:r>
              <a:rPr lang="cs-CZ" sz="4000" dirty="0" smtClean="0"/>
              <a:t> = ____________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491880" y="4005064"/>
            <a:ext cx="2664296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bg1"/>
                </a:solidFill>
              </a:rPr>
              <a:t>black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eye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7170" name="Picture 2" descr="C:\Temp\Dočasné soubory Internetu\Content.IE5\DHQMYV7H\MC9002379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844824"/>
            <a:ext cx="2382570" cy="20687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Ears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face</a:t>
            </a:r>
            <a:r>
              <a:rPr lang="cs-CZ" sz="2400" dirty="0" smtClean="0"/>
              <a:t>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ears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Temp\Dočasné soubory Internetu\Content.IE5\44BTR92M\MP900409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060848"/>
            <a:ext cx="3960440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Nose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face</a:t>
            </a:r>
            <a:r>
              <a:rPr lang="cs-CZ" sz="2400" dirty="0" smtClean="0"/>
              <a:t>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 nose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Temp\Dočasné soubory Internetu\Content.IE5\AHIPWXPW\MP900403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4982" y="2204864"/>
            <a:ext cx="4000382" cy="3744416"/>
          </a:xfrm>
          <a:prstGeom prst="rect">
            <a:avLst/>
          </a:prstGeom>
          <a:noFill/>
        </p:spPr>
      </p:pic>
      <p:pic>
        <p:nvPicPr>
          <p:cNvPr id="6148" name="Picture 4" descr="C:\Temp\Dočasné soubory Internetu\Content.IE5\44BTR92M\MC9002321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60648"/>
            <a:ext cx="586631" cy="1132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Mouth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face</a:t>
            </a:r>
            <a:r>
              <a:rPr lang="cs-CZ" sz="2400" dirty="0" smtClean="0"/>
              <a:t>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 </a:t>
            </a:r>
            <a:r>
              <a:rPr lang="cs-CZ" sz="3600" dirty="0" err="1" smtClean="0">
                <a:solidFill>
                  <a:schemeClr val="tx1"/>
                </a:solidFill>
              </a:rPr>
              <a:t>mouth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Temp\Dočasné soubory Internetu\Content.IE5\JU2LUQQP\MC9002901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02298" y="2708920"/>
            <a:ext cx="4281211" cy="26253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Teeth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face</a:t>
            </a:r>
            <a:r>
              <a:rPr lang="cs-CZ" sz="2400" dirty="0" smtClean="0"/>
              <a:t>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teeth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Temp\Dočasné soubory Internetu\Content.IE5\JU2LUQQP\MC9004418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080120" cy="1080120"/>
          </a:xfrm>
          <a:prstGeom prst="rect">
            <a:avLst/>
          </a:prstGeom>
          <a:noFill/>
        </p:spPr>
      </p:pic>
      <p:pic>
        <p:nvPicPr>
          <p:cNvPr id="9220" name="Picture 4" descr="C:\Temp\Dočasné soubory Internetu\Content.IE5\44BTR92M\MM90028368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88640"/>
            <a:ext cx="1080120" cy="1080120"/>
          </a:xfrm>
          <a:prstGeom prst="rect">
            <a:avLst/>
          </a:prstGeom>
          <a:noFill/>
        </p:spPr>
      </p:pic>
      <p:pic>
        <p:nvPicPr>
          <p:cNvPr id="9224" name="Picture 8" descr="C:\Temp\Dočasné soubory Internetu\Content.IE5\AHIPWXPW\MP9004243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132856"/>
            <a:ext cx="3816424" cy="3816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he?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He </a:t>
            </a:r>
            <a:r>
              <a:rPr lang="cs-CZ" sz="4400" dirty="0" err="1" smtClean="0"/>
              <a:t>is</a:t>
            </a:r>
            <a:r>
              <a:rPr lang="cs-CZ" sz="4400" dirty="0" smtClean="0"/>
              <a:t> a ___________________.</a:t>
            </a:r>
          </a:p>
          <a:p>
            <a:endParaRPr lang="cs-CZ" sz="2400" dirty="0" smtClean="0"/>
          </a:p>
        </p:txBody>
      </p:sp>
      <p:sp>
        <p:nvSpPr>
          <p:cNvPr id="10" name="Zaoblený obdélník 9"/>
          <p:cNvSpPr/>
          <p:nvPr/>
        </p:nvSpPr>
        <p:spPr>
          <a:xfrm>
            <a:off x="3419872" y="5373216"/>
            <a:ext cx="2016224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 </a:t>
            </a:r>
            <a:r>
              <a:rPr lang="cs-CZ" sz="3600" dirty="0" err="1" smtClean="0">
                <a:solidFill>
                  <a:schemeClr val="tx1"/>
                </a:solidFill>
              </a:rPr>
              <a:t>teacher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55576" y="5373216"/>
            <a:ext cx="2016224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 </a:t>
            </a:r>
            <a:r>
              <a:rPr lang="cs-CZ" sz="3600" dirty="0" err="1" smtClean="0">
                <a:solidFill>
                  <a:schemeClr val="tx1"/>
                </a:solidFill>
              </a:rPr>
              <a:t>joiner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Temp\Dočasné soubory Internetu\Content.IE5\JU2LUQQP\MC9001976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636912"/>
            <a:ext cx="2710658" cy="2871656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2123728" y="4365104"/>
            <a:ext cx="2016224" cy="57606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 </a:t>
            </a:r>
            <a:r>
              <a:rPr lang="cs-CZ" sz="3600" dirty="0" err="1" smtClean="0">
                <a:solidFill>
                  <a:schemeClr val="tx1"/>
                </a:solidFill>
              </a:rPr>
              <a:t>dentist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-0.01319 C 0.05296 0.00834 0.08507 -0.01898 0.12917 -0.03657 C 0.13247 -0.04097 0.13629 -0.04444 0.13959 -0.04884 C 0.15 -0.06273 0.15678 -0.08541 0.15938 -0.10463 C 0.15903 -0.12384 0.15973 -0.14305 0.15834 -0.16203 C 0.15782 -0.17083 0.15313 -0.17847 0.15122 -0.1868 C 0.1382 -0.24305 0.09844 -0.29143 0.05469 -0.3 C 0.04185 -0.29953 0.029 -0.30092 0.01632 -0.29861 C 0.00591 -0.29653 -0.00572 -0.2787 -0.01267 -0.26898 C -0.01458 -0.25995 -0.01527 -0.25116 -0.0184 -0.24282 C -0.02013 -0.22546 -0.02343 -0.2044 -0.01736 -0.18842 C -0.01493 -0.18171 -0.00972 -0.17893 -0.00572 -0.17453 C 0.00955 -0.15764 0.02935 -0.14838 0.04896 -0.14514 C 0.14063 -0.14629 0.11997 -0.14213 0.16528 -0.15116 C 0.16997 -0.15602 0.17379 -0.15648 0.17796 -0.16203 C 0.18889 -0.19722 0.16112 -0.22338 0.14202 -0.23796 C 0.13421 -0.24398 0.12466 -0.25162 0.11528 -0.25208 C 0.09862 -0.25301 0.08195 -0.25301 0.06528 -0.25347 C 0.054 -0.25254 0.04271 -0.25208 0.0316 -0.25046 C 0.02535 -0.24953 0.01945 -0.24421 0.01285 -0.24282 C -0.00052 -0.23565 0.00539 -0.23773 -0.00451 -0.23495 C -0.01458 -0.22708 -0.02569 -0.22014 -0.03246 -0.20717 C -0.03541 -0.1956 -0.03125 -0.21018 -0.03715 -0.19629 C -0.0375 -0.19537 -0.0394 -0.18541 -0.0394 -0.18518 C -0.03906 -0.1787 -0.03906 -0.1625 -0.03593 -0.1544 C -0.02708 -0.13102 -0.00555 -0.12916 0.01181 -0.125 C 0.02917 -0.11458 0.01146 -0.12361 0.04323 -0.11875 C 0.05191 -0.11736 0.06025 -0.11227 0.06875 -0.10949 C 0.07605 -0.10717 0.08351 -0.10671 0.0908 -0.10463 C 0.09289 -0.10463 0.20903 -0.07847 0.23507 -0.12801 C 0.23698 -0.13611 0.23855 -0.13703 0.23959 -0.14653 C 0.23924 -0.15648 0.23924 -0.1662 0.23855 -0.17616 C 0.2382 -0.18217 0.23351 -0.18495 0.2316 -0.19004 C 0.22813 -0.19884 0.22535 -0.20926 0.21997 -0.21643 C 0.21841 -0.21852 0.21598 -0.21921 0.21407 -0.22106 C 0.2073 -0.22731 0.2007 -0.23426 0.19428 -0.2412 C 0.18803 -0.24791 0.18125 -0.25231 0.17691 -0.26134 C 0.17726 -0.27268 0.17726 -0.28403 0.17796 -0.29537 C 0.1783 -0.30069 0.18212 -0.30486 0.18386 -0.30949 C 0.18612 -0.31551 0.1882 -0.32153 0.18959 -0.32801 C 0.18872 -0.34838 0.18507 -0.36828 0.18507 -0.38842 " pathEditMode="relative" rAng="0" ptsTypes="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colour</a:t>
            </a:r>
            <a:r>
              <a:rPr lang="cs-CZ" b="1" dirty="0" smtClean="0"/>
              <a:t>…?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face</a:t>
            </a:r>
            <a:r>
              <a:rPr lang="cs-CZ" sz="2400" dirty="0" smtClean="0"/>
              <a:t>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hair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Temp\Dočasné soubory Internetu\Content.IE5\JU2LUQQP\MP9002275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348880"/>
            <a:ext cx="4943833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Hair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hair</a:t>
            </a:r>
            <a:r>
              <a:rPr lang="cs-CZ" sz="2400" dirty="0" smtClean="0"/>
              <a:t>! </a:t>
            </a:r>
            <a:r>
              <a:rPr lang="cs-CZ" sz="2400" dirty="0" err="1" smtClean="0"/>
              <a:t>Write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check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!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95936" y="515719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brown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043608" y="515719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black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16216" y="5157192"/>
            <a:ext cx="201622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blond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1267" name="Picture 3" descr="C:\Temp\Dočasné soubory Internetu\Content.IE5\AHIPWXPW\MP9004330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132856"/>
            <a:ext cx="1632592" cy="2445394"/>
          </a:xfrm>
          <a:prstGeom prst="rect">
            <a:avLst/>
          </a:prstGeom>
          <a:noFill/>
        </p:spPr>
      </p:pic>
      <p:pic>
        <p:nvPicPr>
          <p:cNvPr id="11268" name="Picture 4" descr="C:\Temp\Dočasné soubory Internetu\Content.IE5\44BTR92M\MP9004422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276872"/>
            <a:ext cx="1674186" cy="2232248"/>
          </a:xfrm>
          <a:prstGeom prst="rect">
            <a:avLst/>
          </a:prstGeom>
          <a:noFill/>
        </p:spPr>
      </p:pic>
      <p:pic>
        <p:nvPicPr>
          <p:cNvPr id="11269" name="Picture 5" descr="C:\Temp\Dočasné soubory Internetu\Content.IE5\DHQMYV7H\MP9004222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348880"/>
            <a:ext cx="1944216" cy="1944216"/>
          </a:xfrm>
          <a:prstGeom prst="rect">
            <a:avLst/>
          </a:prstGeom>
          <a:noFill/>
        </p:spPr>
      </p:pic>
      <p:sp>
        <p:nvSpPr>
          <p:cNvPr id="15" name="Tlačítko akce: Nápověda 14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an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eye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an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ear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4" name="Picture 2" descr="C:\Temp\Dočasné soubory Internetu\Content.IE5\JU2LUQQP\MP9004486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1592" y="1700808"/>
            <a:ext cx="2400267" cy="1800200"/>
          </a:xfrm>
          <a:prstGeom prst="rect">
            <a:avLst/>
          </a:prstGeom>
          <a:noFill/>
        </p:spPr>
      </p:pic>
      <p:pic>
        <p:nvPicPr>
          <p:cNvPr id="7" name="Picture 3" descr="C:\Temp\Dočasné soubory Internetu\Content.IE5\AHIPWXPW\MP9004091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789040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hair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a </a:t>
            </a:r>
            <a:r>
              <a:rPr lang="cs-CZ" sz="3200" dirty="0" err="1" smtClean="0">
                <a:solidFill>
                  <a:schemeClr val="tx1"/>
                </a:solidFill>
              </a:rPr>
              <a:t>mouth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3314" name="Picture 2" descr="C:\Temp\Dočasné soubory Internetu\Content.IE5\44BTR92M\MP9004311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00808"/>
            <a:ext cx="2736304" cy="1823490"/>
          </a:xfrm>
          <a:prstGeom prst="rect">
            <a:avLst/>
          </a:prstGeom>
          <a:noFill/>
        </p:spPr>
      </p:pic>
      <p:pic>
        <p:nvPicPr>
          <p:cNvPr id="13315" name="Picture 3" descr="C:\Temp\Dočasné soubory Internetu\Content.IE5\DHQMYV7H\MC9003199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149080"/>
            <a:ext cx="1474228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These are </a:t>
            </a:r>
            <a:r>
              <a:rPr lang="cs-CZ" sz="4000" dirty="0" err="1" smtClean="0">
                <a:solidFill>
                  <a:schemeClr val="tx1"/>
                </a:solidFill>
              </a:rPr>
              <a:t>teeth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nose.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4338" name="Picture 2" descr="C:\Temp\Dočasné soubory Internetu\Content.IE5\JU2LUQQP\MC9002507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916832"/>
            <a:ext cx="1547887" cy="1753016"/>
          </a:xfrm>
          <a:prstGeom prst="rect">
            <a:avLst/>
          </a:prstGeom>
          <a:noFill/>
        </p:spPr>
      </p:pic>
      <p:pic>
        <p:nvPicPr>
          <p:cNvPr id="14339" name="Picture 3" descr="C:\Temp\Dočasné soubory Internetu\Content.IE5\AHIPWXPW\MM90033678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077071"/>
            <a:ext cx="1533892" cy="15561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537</Words>
  <Application>Microsoft Office PowerPoint</Application>
  <PresentationFormat>Předvádění na obrazovce (4:3)</PresentationFormat>
  <Paragraphs>137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Obličej VY_32_INOVACE_2B_15 Číslo projektu: CZ.1.07/1.4.00/21.1101</vt:lpstr>
      <vt:lpstr>Prezentace aplikace PowerPoint</vt:lpstr>
      <vt:lpstr>  My face  </vt:lpstr>
      <vt:lpstr>Face</vt:lpstr>
      <vt:lpstr>Eyes</vt:lpstr>
      <vt:lpstr>What colour…?</vt:lpstr>
      <vt:lpstr>Black eye</vt:lpstr>
      <vt:lpstr>Ears</vt:lpstr>
      <vt:lpstr>Nose </vt:lpstr>
      <vt:lpstr>Mouth</vt:lpstr>
      <vt:lpstr>Teeth</vt:lpstr>
      <vt:lpstr>Who is he?</vt:lpstr>
      <vt:lpstr>What colour…?</vt:lpstr>
      <vt:lpstr>Hair</vt:lpstr>
      <vt:lpstr>Answer the questions!</vt:lpstr>
      <vt:lpstr>Answer the questions!</vt:lpstr>
      <vt:lpstr>Answer the questions!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Obličej VY_32_INOVACE_2B_15 Číslo projektu: CZ.1.07/1.4.00/21.1101</dc:title>
  <dc:creator>Iva</dc:creator>
  <cp:lastModifiedBy>uzivatel</cp:lastModifiedBy>
  <cp:revision>2</cp:revision>
  <dcterms:created xsi:type="dcterms:W3CDTF">2011-09-06T21:47:08Z</dcterms:created>
  <dcterms:modified xsi:type="dcterms:W3CDTF">2013-01-25T11:55:55Z</dcterms:modified>
</cp:coreProperties>
</file>