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4"/>
  </p:notesMasterIdLst>
  <p:sldIdLst>
    <p:sldId id="277" r:id="rId4"/>
    <p:sldId id="278" r:id="rId5"/>
    <p:sldId id="281" r:id="rId6"/>
    <p:sldId id="284" r:id="rId7"/>
    <p:sldId id="289" r:id="rId8"/>
    <p:sldId id="286" r:id="rId9"/>
    <p:sldId id="285" r:id="rId10"/>
    <p:sldId id="287" r:id="rId11"/>
    <p:sldId id="288" r:id="rId12"/>
    <p:sldId id="260" r:id="rId13"/>
  </p:sldIdLst>
  <p:sldSz cx="9144000" cy="6858000" type="screen4x3"/>
  <p:notesSz cx="6858000" cy="9144000"/>
  <p:custShowLst>
    <p:custShow name="Vlastní prezentace _ ukázka" id="0">
      <p:sldLst>
        <p:sld r:id="rId13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95671A-6583-420A-8846-DB1DA68CE98C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478C533B-79D8-476F-AF25-17FAC4FA36C5}">
      <dgm:prSet phldrT="[Text]"/>
      <dgm:spPr/>
      <dgm:t>
        <a:bodyPr/>
        <a:lstStyle/>
        <a:p>
          <a:r>
            <a:rPr lang="cs-CZ" dirty="0" smtClean="0"/>
            <a:t>rodiče</a:t>
          </a:r>
          <a:endParaRPr lang="cs-CZ" dirty="0"/>
        </a:p>
      </dgm:t>
    </dgm:pt>
    <dgm:pt modelId="{612C3449-ABCF-428C-83D4-0C88A4FC1C72}" type="parTrans" cxnId="{E052EFC4-DA4D-48BD-9568-FD883526949F}">
      <dgm:prSet/>
      <dgm:spPr/>
      <dgm:t>
        <a:bodyPr/>
        <a:lstStyle/>
        <a:p>
          <a:endParaRPr lang="cs-CZ"/>
        </a:p>
      </dgm:t>
    </dgm:pt>
    <dgm:pt modelId="{4CD4939F-E778-4818-9D4E-26AF6041E0A4}" type="sibTrans" cxnId="{E052EFC4-DA4D-48BD-9568-FD883526949F}">
      <dgm:prSet/>
      <dgm:spPr/>
      <dgm:t>
        <a:bodyPr/>
        <a:lstStyle/>
        <a:p>
          <a:endParaRPr lang="cs-CZ"/>
        </a:p>
      </dgm:t>
    </dgm:pt>
    <dgm:pt modelId="{E9552613-CB07-4634-8D53-00B99243CD23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RODINA</a:t>
          </a:r>
          <a:endParaRPr lang="cs-CZ" dirty="0">
            <a:solidFill>
              <a:schemeClr val="tx1"/>
            </a:solidFill>
          </a:endParaRPr>
        </a:p>
      </dgm:t>
    </dgm:pt>
    <dgm:pt modelId="{CC00869E-3085-49DB-BDF5-B97280CF470A}" type="parTrans" cxnId="{D240551B-A9DA-4EF2-8090-BE0987F00C38}">
      <dgm:prSet/>
      <dgm:spPr/>
      <dgm:t>
        <a:bodyPr/>
        <a:lstStyle/>
        <a:p>
          <a:endParaRPr lang="cs-CZ"/>
        </a:p>
      </dgm:t>
    </dgm:pt>
    <dgm:pt modelId="{0A8F09F0-6AFE-49E7-99DF-EC408CBB3CC0}" type="sibTrans" cxnId="{D240551B-A9DA-4EF2-8090-BE0987F00C38}">
      <dgm:prSet/>
      <dgm:spPr/>
      <dgm:t>
        <a:bodyPr/>
        <a:lstStyle/>
        <a:p>
          <a:endParaRPr lang="cs-CZ"/>
        </a:p>
      </dgm:t>
    </dgm:pt>
    <dgm:pt modelId="{D466306D-39A5-415B-9F16-34FE7AD268BE}">
      <dgm:prSet phldrT="[Text]"/>
      <dgm:spPr/>
      <dgm:t>
        <a:bodyPr/>
        <a:lstStyle/>
        <a:p>
          <a:r>
            <a:rPr lang="cs-CZ" dirty="0" smtClean="0"/>
            <a:t>děti</a:t>
          </a:r>
          <a:endParaRPr lang="cs-CZ" dirty="0"/>
        </a:p>
      </dgm:t>
    </dgm:pt>
    <dgm:pt modelId="{98202FB2-8845-4C7D-A3D4-0405CFA6E9E3}" type="parTrans" cxnId="{ED391C83-9904-44CD-9C67-F4DD5BCB8D63}">
      <dgm:prSet/>
      <dgm:spPr/>
      <dgm:t>
        <a:bodyPr/>
        <a:lstStyle/>
        <a:p>
          <a:endParaRPr lang="cs-CZ"/>
        </a:p>
      </dgm:t>
    </dgm:pt>
    <dgm:pt modelId="{D50F0E28-EFD6-4575-86C3-5632143C648D}" type="sibTrans" cxnId="{ED391C83-9904-44CD-9C67-F4DD5BCB8D63}">
      <dgm:prSet/>
      <dgm:spPr/>
      <dgm:t>
        <a:bodyPr/>
        <a:lstStyle/>
        <a:p>
          <a:endParaRPr lang="cs-CZ"/>
        </a:p>
      </dgm:t>
    </dgm:pt>
    <dgm:pt modelId="{438ADD42-6A4C-407B-AD57-248DB97620A1}" type="pres">
      <dgm:prSet presAssocID="{D795671A-6583-420A-8846-DB1DA68CE98C}" presName="Name0" presStyleCnt="0">
        <dgm:presLayoutVars>
          <dgm:dir/>
          <dgm:resizeHandles val="exact"/>
        </dgm:presLayoutVars>
      </dgm:prSet>
      <dgm:spPr/>
    </dgm:pt>
    <dgm:pt modelId="{7F606EF4-2357-4D6A-B1A7-92DD52DEC729}" type="pres">
      <dgm:prSet presAssocID="{478C533B-79D8-476F-AF25-17FAC4FA36C5}" presName="twoplus" presStyleLbl="node1" presStyleIdx="0" presStyleCnt="3" custAng="2400000" custRadScaleRad="57617" custRadScaleInc="21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D9A53A-3158-4188-9AB9-E26EC7BE10A1}" type="pres">
      <dgm:prSet presAssocID="{E9552613-CB07-4634-8D53-00B99243CD23}" presName="twoplus" presStyleLbl="node1" presStyleIdx="1" presStyleCnt="3" custRadScaleRad="97206" custRadScaleInc="668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CD2C44-CC8A-4E81-980A-DFD58C95432D}" type="pres">
      <dgm:prSet presAssocID="{D466306D-39A5-415B-9F16-34FE7AD268BE}" presName="twoplus" presStyleLbl="node1" presStyleIdx="2" presStyleCnt="3" custAng="19200000" custRadScaleRad="74766" custRadScaleInc="216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854B5B3-14DA-43C0-B851-6F927A709246}" type="presOf" srcId="{E9552613-CB07-4634-8D53-00B99243CD23}" destId="{6AD9A53A-3158-4188-9AB9-E26EC7BE10A1}" srcOrd="0" destOrd="0" presId="urn:diagrams.loki3.com/TabbedArc+Icon"/>
    <dgm:cxn modelId="{E052EFC4-DA4D-48BD-9568-FD883526949F}" srcId="{D795671A-6583-420A-8846-DB1DA68CE98C}" destId="{478C533B-79D8-476F-AF25-17FAC4FA36C5}" srcOrd="0" destOrd="0" parTransId="{612C3449-ABCF-428C-83D4-0C88A4FC1C72}" sibTransId="{4CD4939F-E778-4818-9D4E-26AF6041E0A4}"/>
    <dgm:cxn modelId="{6DF40016-E798-4DB9-89FA-80F80BCDF76A}" type="presOf" srcId="{D795671A-6583-420A-8846-DB1DA68CE98C}" destId="{438ADD42-6A4C-407B-AD57-248DB97620A1}" srcOrd="0" destOrd="0" presId="urn:diagrams.loki3.com/TabbedArc+Icon"/>
    <dgm:cxn modelId="{3A424AEE-91AB-4719-A07B-42640DC131FD}" type="presOf" srcId="{478C533B-79D8-476F-AF25-17FAC4FA36C5}" destId="{7F606EF4-2357-4D6A-B1A7-92DD52DEC729}" srcOrd="0" destOrd="0" presId="urn:diagrams.loki3.com/TabbedArc+Icon"/>
    <dgm:cxn modelId="{D240551B-A9DA-4EF2-8090-BE0987F00C38}" srcId="{D795671A-6583-420A-8846-DB1DA68CE98C}" destId="{E9552613-CB07-4634-8D53-00B99243CD23}" srcOrd="1" destOrd="0" parTransId="{CC00869E-3085-49DB-BDF5-B97280CF470A}" sibTransId="{0A8F09F0-6AFE-49E7-99DF-EC408CBB3CC0}"/>
    <dgm:cxn modelId="{ED391C83-9904-44CD-9C67-F4DD5BCB8D63}" srcId="{D795671A-6583-420A-8846-DB1DA68CE98C}" destId="{D466306D-39A5-415B-9F16-34FE7AD268BE}" srcOrd="2" destOrd="0" parTransId="{98202FB2-8845-4C7D-A3D4-0405CFA6E9E3}" sibTransId="{D50F0E28-EFD6-4575-86C3-5632143C648D}"/>
    <dgm:cxn modelId="{6438574C-19AF-4BC7-B551-C73297ABB3EA}" type="presOf" srcId="{D466306D-39A5-415B-9F16-34FE7AD268BE}" destId="{D9CD2C44-CC8A-4E81-980A-DFD58C95432D}" srcOrd="0" destOrd="0" presId="urn:diagrams.loki3.com/TabbedArc+Icon"/>
    <dgm:cxn modelId="{8025A8C2-FEF3-4B6D-834B-F54F4A44692F}" type="presParOf" srcId="{438ADD42-6A4C-407B-AD57-248DB97620A1}" destId="{7F606EF4-2357-4D6A-B1A7-92DD52DEC729}" srcOrd="0" destOrd="0" presId="urn:diagrams.loki3.com/TabbedArc+Icon"/>
    <dgm:cxn modelId="{9DB10C76-B412-481A-9474-A4B36272F210}" type="presParOf" srcId="{438ADD42-6A4C-407B-AD57-248DB97620A1}" destId="{6AD9A53A-3158-4188-9AB9-E26EC7BE10A1}" srcOrd="1" destOrd="0" presId="urn:diagrams.loki3.com/TabbedArc+Icon"/>
    <dgm:cxn modelId="{B0B383C6-FA73-431D-9EE1-ACE8A1EA0470}" type="presParOf" srcId="{438ADD42-6A4C-407B-AD57-248DB97620A1}" destId="{D9CD2C44-CC8A-4E81-980A-DFD58C95432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606EF4-2357-4D6A-B1A7-92DD52DEC729}">
      <dsp:nvSpPr>
        <dsp:cNvPr id="0" name=""/>
        <dsp:cNvSpPr/>
      </dsp:nvSpPr>
      <dsp:spPr>
        <a:xfrm>
          <a:off x="963828" y="2824088"/>
          <a:ext cx="1866304" cy="1213098"/>
        </a:xfrm>
        <a:prstGeom prst="round2Same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44450" rIns="1333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rodiče</a:t>
          </a:r>
          <a:endParaRPr lang="cs-CZ" sz="3500" kern="1200" dirty="0"/>
        </a:p>
      </dsp:txBody>
      <dsp:txXfrm>
        <a:off x="1023047" y="2883307"/>
        <a:ext cx="1747866" cy="1153879"/>
      </dsp:txXfrm>
    </dsp:sp>
    <dsp:sp modelId="{6AD9A53A-3158-4188-9AB9-E26EC7BE10A1}">
      <dsp:nvSpPr>
        <dsp:cNvPr id="0" name=""/>
        <dsp:cNvSpPr/>
      </dsp:nvSpPr>
      <dsp:spPr>
        <a:xfrm>
          <a:off x="2561098" y="1164034"/>
          <a:ext cx="1866304" cy="1213098"/>
        </a:xfrm>
        <a:prstGeom prst="round2Same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44450" rIns="1333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>
              <a:solidFill>
                <a:schemeClr val="tx1"/>
              </a:solidFill>
            </a:rPr>
            <a:t>RODINA</a:t>
          </a:r>
          <a:endParaRPr lang="cs-CZ" sz="3500" kern="1200" dirty="0">
            <a:solidFill>
              <a:schemeClr val="tx1"/>
            </a:solidFill>
          </a:endParaRPr>
        </a:p>
      </dsp:txBody>
      <dsp:txXfrm>
        <a:off x="2620317" y="1223253"/>
        <a:ext cx="1747866" cy="1153879"/>
      </dsp:txXfrm>
    </dsp:sp>
    <dsp:sp modelId="{D9CD2C44-CC8A-4E81-980A-DFD58C95432D}">
      <dsp:nvSpPr>
        <dsp:cNvPr id="0" name=""/>
        <dsp:cNvSpPr/>
      </dsp:nvSpPr>
      <dsp:spPr>
        <a:xfrm>
          <a:off x="4229695" y="2850901"/>
          <a:ext cx="1866304" cy="1213098"/>
        </a:xfrm>
        <a:prstGeom prst="round2Same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44450" rIns="1333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děti</a:t>
          </a:r>
          <a:endParaRPr lang="cs-CZ" sz="3500" kern="1200" dirty="0"/>
        </a:p>
      </dsp:txBody>
      <dsp:txXfrm>
        <a:off x="4288914" y="2910120"/>
        <a:ext cx="1747866" cy="1153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DBCFB6-57C5-4ED9-8177-6EEB9BC1CAF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6FC96E-451C-4EEA-8D81-57DCB8C2184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1.jpeg"/><Relationship Id="rId5" Type="http://schemas.openxmlformats.org/officeDocument/2006/relationships/image" Target="../media/image8.jpeg"/><Relationship Id="rId4" Type="http://schemas.openxmlformats.org/officeDocument/2006/relationships/image" Target="../media/image17.png"/><Relationship Id="rId9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Širší rodina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VY_32_INOVACE_3A_12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Sada </a:t>
            </a:r>
            <a:r>
              <a:rPr lang="cs-CZ" dirty="0" smtClean="0"/>
              <a:t>3A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Člověk a jeho svět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459388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Širší rodina Úvodní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tři pracovní listy jsou určeny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 opakování učiva – členů rodiny.   V další části žáci členy rodiny přesouvají do rámečku. Pod správnou odpovědí se skrývá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Za dokončený úkol si žáci mohou pustit „potlesk“ Dalším úkolem je správně pojmenovat a přiřadit členy rodiny. Za dokončený úkol si žáci mohou pustit „potlesk“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Následně žáci pojmenovávají společné činnosti rodiny podle obrázků.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posledního listu učitel čte činnosti a žáci určenou činnost doplňují do vět.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mohou pustit „potlesk“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duben 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jeho svět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jeho svět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lunce a duh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4056"/>
            <a:ext cx="2476872" cy="24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officeimg.vo.msecnd.net/en-us/images/MH900442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41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2898809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5" name="Přímá spojnice se šipkou 4"/>
          <p:cNvCxnSpPr/>
          <p:nvPr/>
        </p:nvCxnSpPr>
        <p:spPr>
          <a:xfrm flipH="1">
            <a:off x="3240379" y="3221068"/>
            <a:ext cx="814579" cy="1008112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5951398" y="3212976"/>
            <a:ext cx="985620" cy="936104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844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439652" y="342291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RODIČE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1540" y="1799284"/>
            <a:ext cx="1296144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MÁMA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91780" y="1799284"/>
            <a:ext cx="1296144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TÁTA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38007" y="2968565"/>
            <a:ext cx="1296144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SYN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164288" y="2947428"/>
            <a:ext cx="1296144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DCERA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156176" y="1598228"/>
            <a:ext cx="1296144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DĚTI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se šipkou 10"/>
          <p:cNvCxnSpPr>
            <a:stCxn id="4" idx="1"/>
            <a:endCxn id="5" idx="0"/>
          </p:cNvCxnSpPr>
          <p:nvPr/>
        </p:nvCxnSpPr>
        <p:spPr>
          <a:xfrm flipH="1">
            <a:off x="1079612" y="774339"/>
            <a:ext cx="360040" cy="1024945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9" idx="1"/>
            <a:endCxn id="7" idx="0"/>
          </p:cNvCxnSpPr>
          <p:nvPr/>
        </p:nvCxnSpPr>
        <p:spPr>
          <a:xfrm flipH="1">
            <a:off x="5886079" y="2030276"/>
            <a:ext cx="270097" cy="938289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4" idx="3"/>
            <a:endCxn id="6" idx="0"/>
          </p:cNvCxnSpPr>
          <p:nvPr/>
        </p:nvCxnSpPr>
        <p:spPr>
          <a:xfrm>
            <a:off x="2879812" y="774339"/>
            <a:ext cx="360040" cy="1024945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9" idx="3"/>
            <a:endCxn id="8" idx="0"/>
          </p:cNvCxnSpPr>
          <p:nvPr/>
        </p:nvCxnSpPr>
        <p:spPr>
          <a:xfrm>
            <a:off x="7452320" y="2030276"/>
            <a:ext cx="360040" cy="917152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36" descr="&amp;Zcaron;ena s rukou na šíj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10" y="2778512"/>
            <a:ext cx="1503403" cy="1503403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0" descr="Fotografie,košile,kravaty,lidé v práci,mu&amp;zcaron;,mu&amp;zcaron;i,naklon&amp;ecaron;ní,od&amp;ecaron;v,osoby,PC&amp;ccaron;ka,po&amp;ccaron;íta&amp;ccaron;e,podnikatelé,práce,p&amp;rcaron;enosné po&amp;ccaron;íta&amp;ccaron;e,ruce v kapsách,šaty,technologie,úsm&amp;ecaron;v,úsm&amp;ecaron;vy,vázan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16" y="2775448"/>
            <a:ext cx="1837508" cy="1837508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hlapec &amp;ccaron;toucí knih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371" y="4258764"/>
            <a:ext cx="1465415" cy="1465415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ívka foukající na pampelišk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77072"/>
            <a:ext cx="1828800" cy="1828800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590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7598" y="116632"/>
            <a:ext cx="58464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 máma a táta mají maminku a tatínka.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Jsou to naše </a:t>
            </a:r>
            <a:r>
              <a:rPr lang="cs-CZ" sz="2800" dirty="0" smtClean="0">
                <a:solidFill>
                  <a:srgbClr val="0070C0"/>
                </a:solidFill>
              </a:rPr>
              <a:t>babičky</a:t>
            </a:r>
            <a:r>
              <a:rPr lang="cs-CZ" sz="2800" dirty="0" smtClean="0">
                <a:solidFill>
                  <a:srgbClr val="FF0000"/>
                </a:solidFill>
              </a:rPr>
              <a:t> a </a:t>
            </a:r>
            <a:r>
              <a:rPr lang="cs-CZ" sz="2800" dirty="0" smtClean="0">
                <a:solidFill>
                  <a:srgbClr val="0070C0"/>
                </a:solidFill>
              </a:rPr>
              <a:t>dědové.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352702" y="4077072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máma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5536" y="1556792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babička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195736" y="1562026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děda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164070" y="3862809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táta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004048" y="1358771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babička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854782" y="1358771"/>
            <a:ext cx="1440160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děda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1" name="Picture 24" descr="starší,fotolia,d&amp;ecaron;de&amp;ccaron;kové,š&amp;tcaron;astný,nezávislý,portréty,usm&amp;ecaron;vavý,nad&amp;ccaron;asov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719" y="2672300"/>
            <a:ext cx="1243013" cy="1243013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2" descr="staré,stárnoucí,osam&amp;ecaron;lé,ustarané,starší,Fotolia,brýle,šedovlasé,posti&amp;zcaron;ené,sluchadlo,opušt&amp;ecaron;né,vzpomínky,devadesátá léta,sanatorium,Fotografie,senio&amp;rcaron;i,svetry,utrápené,&amp;zcaron;eny,vrás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16" y="2636912"/>
            <a:ext cx="1244600" cy="124460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6" descr="&amp;Zcaron;ena s rukou na šíj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86" y="5076144"/>
            <a:ext cx="1310191" cy="1310191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0" descr="Fotografie,košile,kravaty,lidé v práci,mu&amp;zcaron;,mu&amp;zcaron;i,naklon&amp;ecaron;ní,od&amp;ecaron;v,osoby,PC&amp;ccaron;ka,po&amp;ccaron;íta&amp;ccaron;e,podnikatelé,práce,p&amp;rcaron;enosné po&amp;ccaron;íta&amp;ccaron;e,ruce v kapsách,šaty,technologie,úsm&amp;ecaron;v,úsm&amp;ecaron;vy,vázank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532" y="4784282"/>
            <a:ext cx="1655821" cy="1655821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756" y="2272383"/>
            <a:ext cx="1324744" cy="1324744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3" y="2272384"/>
            <a:ext cx="1440160" cy="1440160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se šipkou 15"/>
          <p:cNvCxnSpPr/>
          <p:nvPr/>
        </p:nvCxnSpPr>
        <p:spPr>
          <a:xfrm flipH="1">
            <a:off x="7604231" y="3712544"/>
            <a:ext cx="352145" cy="101436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5508104" y="3670594"/>
            <a:ext cx="655966" cy="9144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2792862" y="3968538"/>
            <a:ext cx="288363" cy="97263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895502" y="3968538"/>
            <a:ext cx="457200" cy="95511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659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Veselý obličej 26"/>
          <p:cNvSpPr/>
          <p:nvPr/>
        </p:nvSpPr>
        <p:spPr>
          <a:xfrm>
            <a:off x="6591931" y="5359336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771263" y="4168330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2953798" y="5326389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1451681" y="5334744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6195887" y="4156194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619672" y="4114441"/>
            <a:ext cx="576064" cy="53047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27584" y="1268760"/>
            <a:ext cx="6696744" cy="21385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51520" y="476672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Kdo patří do rodiny?    Přesuň do rámečku.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9912" y="39330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827584" y="4079250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máma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827584" y="5326389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dcera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374728" y="5299487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táta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423789" y="4082593"/>
            <a:ext cx="163608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kamarád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195887" y="5334744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děda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6195887" y="4162009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syn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7808168" y="5661248"/>
            <a:ext cx="609600" cy="609600"/>
          </a:xfrm>
          <a:prstGeom prst="rect">
            <a:avLst/>
          </a:prstGeom>
        </p:spPr>
      </p:pic>
      <p:sp>
        <p:nvSpPr>
          <p:cNvPr id="24" name="Zaoblený obdélník 23"/>
          <p:cNvSpPr/>
          <p:nvPr/>
        </p:nvSpPr>
        <p:spPr>
          <a:xfrm>
            <a:off x="4331680" y="5296272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řidič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4375219" y="4114441"/>
            <a:ext cx="1368152" cy="6074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babička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80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388075"/>
            <a:ext cx="2716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Máma a táta jsou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90395"/>
            <a:ext cx="3073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Doplň správně věty: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4509120"/>
            <a:ext cx="25277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Syn a dcera jsou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6588224" y="577842"/>
            <a:ext cx="1410288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r</a:t>
            </a:r>
            <a:r>
              <a:rPr lang="cs-CZ" sz="2800" dirty="0" smtClean="0">
                <a:solidFill>
                  <a:schemeClr val="tx1"/>
                </a:solidFill>
              </a:rPr>
              <a:t>odiče.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88224" y="1930875"/>
            <a:ext cx="1410288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b</a:t>
            </a:r>
            <a:r>
              <a:rPr lang="cs-CZ" sz="2800" dirty="0" smtClean="0">
                <a:solidFill>
                  <a:schemeClr val="tx1"/>
                </a:solidFill>
              </a:rPr>
              <a:t>abička.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616037" y="3262191"/>
            <a:ext cx="1410288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ěti.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562357" y="4575140"/>
            <a:ext cx="1410288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ěda.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6156176" y="530804"/>
            <a:ext cx="0" cy="5807619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707904" y="6054824"/>
            <a:ext cx="609600" cy="6096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520" y="1417909"/>
            <a:ext cx="3809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Tatínek naší mámy je náš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1520" y="3457781"/>
            <a:ext cx="4305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Maminka naší mámy je naše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52627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hlapci,d&amp;ecaron;ti,dívky,fotografie,jídla,krocani,mu&amp;zcaron;i,oslavy,rodiny,ruce,starší lidé,sušenky,svátky,tabulky,táhnutí,úsm&amp;ecaron;vy,Vánoce,váno&amp;ccaron;ní bonbóny,zvláštní p&amp;rcaron;íle&amp;zcaron;it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22" y="3431068"/>
            <a:ext cx="2425262" cy="242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plá&amp;zcaron;e,pouta,d&amp;ecaron;ti,pob&amp;rcaron;e&amp;zcaron;í,závazky,dcery,rodiny,otcové,Fotolia,d&amp;ecaron;v&amp;ccaron;ata,št&amp;ecaron;stí,d&amp;ecaron;cka,láska,matky,rodi&amp;ccaron;e,Fotografie,spol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603" y="35357"/>
            <a:ext cx="2751199" cy="275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51520" y="290395"/>
            <a:ext cx="4982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Co může dělat rodina společně?</a:t>
            </a: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2050" name="Picture 2" descr="domácí práce,&amp;ccaron;išt&amp;ecaron;ní,zahradnické ná&amp;rcaron;adí,fotolia,trávník,listy,údr&amp;zcaron;ba,hromady,hrabání,plevel,zahrádky,zahrady,shrabování,práce na zahrad&amp;ecaron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02539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234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751" y="2657017"/>
            <a:ext cx="2628408" cy="262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58568" y="5486911"/>
            <a:ext cx="16590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OSLAVOVAT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6084" y="4823760"/>
            <a:ext cx="1658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SPORTOVAT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754" y="2636969"/>
            <a:ext cx="32231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PRACOVAT NA ZAHRADĚ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5711254"/>
            <a:ext cx="2276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POUŠTĚT DRAKA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99916" y="2406137"/>
            <a:ext cx="2414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JEZDIT NA VÝLETY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36072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7101" y="1274444"/>
            <a:ext cx="2742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Rodina společně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90395"/>
            <a:ext cx="4982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Co může dělat rodina společně?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4587" y="5000996"/>
            <a:ext cx="2655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Rodina společně 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5707352" y="1142963"/>
            <a:ext cx="1590751" cy="65279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oslavuje.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07352" y="2164672"/>
            <a:ext cx="1672960" cy="52321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sportuje.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26480" y="3151470"/>
            <a:ext cx="2384921" cy="56025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j</a:t>
            </a:r>
            <a:r>
              <a:rPr lang="cs-CZ" sz="2800" dirty="0" smtClean="0">
                <a:solidFill>
                  <a:schemeClr val="tx1"/>
                </a:solidFill>
              </a:rPr>
              <a:t>ezdí na výlety.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72911" y="4123928"/>
            <a:ext cx="2082560" cy="5543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ouští draka.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40567" y="5125305"/>
            <a:ext cx="3168355" cy="55702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racuje na zahradě.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067944" y="5881589"/>
            <a:ext cx="609600" cy="6096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131310" y="2164671"/>
            <a:ext cx="2742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Rodina společně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31310" y="3089485"/>
            <a:ext cx="2742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Rodina společně 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520" y="4155068"/>
            <a:ext cx="2742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Rodina společně </a:t>
            </a:r>
            <a:endParaRPr lang="cs-CZ" sz="2800" dirty="0"/>
          </a:p>
        </p:txBody>
      </p:sp>
      <p:pic>
        <p:nvPicPr>
          <p:cNvPr id="18" name="Picture 16" descr="plá&amp;zcaron;e,pouta,d&amp;ecaron;ti,pob&amp;rcaron;e&amp;zcaron;í,závazky,dcery,rodiny,otcové,Fotolia,d&amp;ecaron;v&amp;ccaron;ata,št&amp;ecaron;stí,d&amp;ecaron;cka,láska,matky,rodi&amp;ccaron;e,Fotografie,spol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471" y="2725844"/>
            <a:ext cx="1250502" cy="125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Zobrazit podrobn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471" y="1806792"/>
            <a:ext cx="1137009" cy="113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chlapci,d&amp;ecaron;ti,dívky,fotografie,jídla,krocani,mu&amp;zcaron;i,oslavy,rodiny,ruce,starší lidé,sušenky,svátky,tabulky,táhnutí,úsm&amp;ecaron;vy,Vánoce,váno&amp;ccaron;ní bonbóny,zvláštní p&amp;rcaron;íle&amp;zcaron;itost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826" y="781638"/>
            <a:ext cx="1014115" cy="101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Zobrazit podrobnosti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678" y="3853708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domácí práce,&amp;ccaron;išt&amp;ecaron;ní,zahradnické ná&amp;rcaron;adí,fotolia,trávník,listy,údr&amp;zcaron;ba,hromady,hrabání,plevel,zahrádky,zahrady,shrabování,práce na zahrad&amp;ecaron;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474" y="5000996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6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2159</TotalTime>
  <Words>346</Words>
  <Application>Microsoft Office PowerPoint</Application>
  <PresentationFormat>Předvádění na obrazovce (4:3)</PresentationFormat>
  <Paragraphs>87</Paragraphs>
  <Slides>10</Slides>
  <Notes>2</Notes>
  <HiddenSlides>1</HiddenSlides>
  <MMClips>3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  <vt:variant>
        <vt:lpstr>Vlastní prezentace</vt:lpstr>
      </vt:variant>
      <vt:variant>
        <vt:i4>2</vt:i4>
      </vt:variant>
    </vt:vector>
  </HeadingPairs>
  <TitlesOfParts>
    <vt:vector size="13" baseType="lpstr">
      <vt:lpstr>Motiv systému Office</vt:lpstr>
      <vt:lpstr>Širší rodina VY_32_INOVACE_3A_12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133</cp:revision>
  <dcterms:created xsi:type="dcterms:W3CDTF">2011-02-01T19:13:05Z</dcterms:created>
  <dcterms:modified xsi:type="dcterms:W3CDTF">2013-01-21T12:20:51Z</dcterms:modified>
</cp:coreProperties>
</file>