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46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11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027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46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710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838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37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2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17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531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63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22FDF-35A1-4D2F-9299-A989D04963DC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2754F-61DA-4371-A38E-6F325492E8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0805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Rok – měsíce v roce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VY_32_INOVACE_4A_14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3100" dirty="0"/>
              <a:t>Číslo projektu: CZ.1.07/1.4.00/21.1101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Sada 1</a:t>
            </a:r>
          </a:p>
          <a:p>
            <a:r>
              <a:rPr lang="cs-CZ" dirty="0" smtClean="0"/>
              <a:t>MŠ</a:t>
            </a:r>
            <a:r>
              <a:rPr lang="cs-CZ" dirty="0"/>
              <a:t>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711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>
                <a:cs typeface="Times New Roman" pitchFamily="18" charset="0"/>
              </a:rPr>
              <a:t>Identifikátor materiálu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900" dirty="0">
                <a:cs typeface="Times New Roman" pitchFamily="18" charset="0"/>
              </a:rPr>
              <a:t>III/2 Inovace a zkvalitnění výuky prostřednictvím ICT, 01</a:t>
            </a:r>
          </a:p>
          <a:p>
            <a:pPr marL="0" indent="0">
              <a:buNone/>
            </a:pPr>
            <a:r>
              <a:rPr lang="cs-CZ" b="1" dirty="0" smtClean="0"/>
              <a:t>Anotace</a:t>
            </a:r>
            <a:r>
              <a:rPr lang="cs-CZ" b="1" dirty="0"/>
              <a:t>: </a:t>
            </a:r>
            <a:r>
              <a:rPr lang="cs-CZ" dirty="0" smtClean="0"/>
              <a:t>Tento materiál slouží k opakování učiva. Žáci si zopakují jednotlivé měsíce a jejich základní charakteristiky. Přiřazují k jednotlivým větám správné měsíce. Na této stránce pracují pomocí animace – po kliknutí na správný měsíc obdélník „ přilétá“ </a:t>
            </a:r>
            <a:r>
              <a:rPr lang="cs-CZ" dirty="0"/>
              <a:t> </a:t>
            </a:r>
            <a:r>
              <a:rPr lang="cs-CZ" dirty="0" smtClean="0"/>
              <a:t>na příslušný řádek. Žáci umí vyjmenovat měsíce     ve správném pořadí. Doplňují je do vagónků (pomocí animace). Správné měsíce též zařazují tužkou (rukopisné poznámky) do příslušného ročního období.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 smtClean="0"/>
              <a:t>Zhruba 25 minut</a:t>
            </a:r>
          </a:p>
          <a:p>
            <a:pPr marL="0" indent="0">
              <a:buNone/>
            </a:pPr>
            <a:r>
              <a:rPr lang="cs-CZ" b="1" dirty="0" smtClean="0"/>
              <a:t>Autor</a:t>
            </a:r>
            <a:r>
              <a:rPr lang="cs-CZ" b="1" dirty="0"/>
              <a:t>:</a:t>
            </a:r>
            <a:r>
              <a:rPr lang="cs-CZ" dirty="0"/>
              <a:t> Daniela </a:t>
            </a:r>
            <a:r>
              <a:rPr lang="cs-CZ" dirty="0" err="1"/>
              <a:t>Tájková</a:t>
            </a:r>
            <a:endParaRPr lang="cs-CZ" dirty="0"/>
          </a:p>
          <a:p>
            <a:pPr marL="0" indent="0">
              <a:buNone/>
            </a:pPr>
            <a:r>
              <a:rPr lang="cs-CZ" b="1"/>
              <a:t>Datum </a:t>
            </a:r>
            <a:r>
              <a:rPr lang="cs-CZ" b="1" smtClean="0"/>
              <a:t>vytvoření: </a:t>
            </a:r>
            <a:r>
              <a:rPr lang="cs-CZ" dirty="0" smtClean="0"/>
              <a:t>Podzim 2011</a:t>
            </a:r>
          </a:p>
          <a:p>
            <a:pPr marL="0" indent="0">
              <a:buNone/>
            </a:pPr>
            <a:r>
              <a:rPr lang="cs-CZ" b="1" dirty="0" smtClean="0"/>
              <a:t>Speciální </a:t>
            </a:r>
            <a:r>
              <a:rPr lang="cs-CZ" b="1" dirty="0"/>
              <a:t>vzdělávací potřeby: </a:t>
            </a:r>
            <a:r>
              <a:rPr lang="cs-CZ" dirty="0"/>
              <a:t>ADHD, autismus, MP.</a:t>
            </a:r>
          </a:p>
          <a:p>
            <a:pPr marL="0" indent="0">
              <a:buNone/>
            </a:pPr>
            <a:r>
              <a:rPr lang="cs-CZ" b="1" dirty="0"/>
              <a:t>Vzdělávací obor: </a:t>
            </a:r>
            <a:r>
              <a:rPr lang="cs-CZ" dirty="0"/>
              <a:t>Člověk a jeho svět.</a:t>
            </a:r>
          </a:p>
          <a:p>
            <a:pPr marL="0" indent="0">
              <a:buNone/>
            </a:pPr>
            <a:r>
              <a:rPr lang="cs-CZ" b="1" dirty="0"/>
              <a:t>Druh učebního materiálu:</a:t>
            </a:r>
            <a:r>
              <a:rPr lang="cs-CZ" dirty="0"/>
              <a:t> Interaktivní DUM</a:t>
            </a:r>
          </a:p>
          <a:p>
            <a:pPr marL="0" indent="0">
              <a:buNone/>
            </a:pPr>
            <a:r>
              <a:rPr lang="cs-CZ" b="1" dirty="0" smtClean="0"/>
              <a:t>Inovace: </a:t>
            </a:r>
            <a:r>
              <a:rPr lang="cs-CZ" dirty="0" smtClean="0"/>
              <a:t>Rukopisné poznámky v rámci nového softwaru Microsoft 2010</a:t>
            </a:r>
          </a:p>
          <a:p>
            <a:pPr marL="0" indent="0">
              <a:buNone/>
            </a:pPr>
            <a:r>
              <a:rPr lang="cs-CZ" b="1" dirty="0" smtClean="0"/>
              <a:t>Cílová </a:t>
            </a:r>
            <a:r>
              <a:rPr lang="cs-CZ" b="1" dirty="0"/>
              <a:t>skupina: </a:t>
            </a:r>
            <a:r>
              <a:rPr lang="cs-CZ" dirty="0" smtClean="0"/>
              <a:t>Žák (s autismem, lehkou a  </a:t>
            </a:r>
            <a:r>
              <a:rPr lang="cs-CZ" dirty="0"/>
              <a:t>střední </a:t>
            </a:r>
            <a:r>
              <a:rPr lang="cs-CZ" dirty="0" smtClean="0"/>
              <a:t>MR</a:t>
            </a:r>
            <a:r>
              <a:rPr lang="cs-CZ" dirty="0"/>
              <a:t>).</a:t>
            </a:r>
          </a:p>
          <a:p>
            <a:pPr marL="0" indent="0">
              <a:buNone/>
            </a:pPr>
            <a:r>
              <a:rPr lang="cs-CZ" b="1" dirty="0"/>
              <a:t>Stupeň a typ vzdělávání: </a:t>
            </a:r>
            <a:r>
              <a:rPr lang="cs-CZ" dirty="0"/>
              <a:t>ZŠ speciální, </a:t>
            </a:r>
            <a:r>
              <a:rPr lang="cs-CZ" dirty="0" smtClean="0"/>
              <a:t>1.stupeň, 1. </a:t>
            </a:r>
            <a:r>
              <a:rPr lang="cs-CZ" dirty="0"/>
              <a:t>období</a:t>
            </a:r>
            <a:r>
              <a:rPr lang="cs-CZ" b="1" dirty="0"/>
              <a:t>.</a:t>
            </a:r>
          </a:p>
          <a:p>
            <a:pPr marL="0" indent="0">
              <a:buNone/>
            </a:pPr>
            <a:r>
              <a:rPr lang="cs-CZ" b="1" dirty="0"/>
              <a:t>Věková </a:t>
            </a:r>
            <a:r>
              <a:rPr lang="cs-CZ" b="1" dirty="0" smtClean="0"/>
              <a:t>skupina: </a:t>
            </a:r>
            <a:r>
              <a:rPr lang="cs-CZ" dirty="0"/>
              <a:t>6</a:t>
            </a:r>
            <a:r>
              <a:rPr lang="cs-CZ" dirty="0" smtClean="0"/>
              <a:t> – </a:t>
            </a:r>
            <a:r>
              <a:rPr lang="cs-CZ" dirty="0"/>
              <a:t>9</a:t>
            </a:r>
            <a:r>
              <a:rPr lang="cs-CZ" dirty="0" smtClean="0"/>
              <a:t> </a:t>
            </a:r>
            <a:r>
              <a:rPr lang="cs-CZ" dirty="0"/>
              <a:t>let.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757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836712"/>
            <a:ext cx="60928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MĚSÍCE V ROCE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420888"/>
            <a:ext cx="614091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Měsíce v roce jsou: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0070C0"/>
                </a:solidFill>
              </a:rPr>
              <a:t>Leden </a:t>
            </a:r>
            <a:r>
              <a:rPr lang="cs-CZ" b="1" dirty="0" smtClean="0"/>
              <a:t>- začíná nový kalendářní rok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Únor</a:t>
            </a:r>
            <a:r>
              <a:rPr lang="cs-CZ" b="1" dirty="0" smtClean="0"/>
              <a:t> - nejkratší měsíc v roce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Březen </a:t>
            </a:r>
            <a:r>
              <a:rPr lang="cs-CZ" b="1" dirty="0" smtClean="0"/>
              <a:t>- začíná jaro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Duben </a:t>
            </a:r>
            <a:r>
              <a:rPr lang="cs-CZ" b="1" dirty="0" smtClean="0"/>
              <a:t>- slavíme Velikonoce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Květen </a:t>
            </a:r>
            <a:r>
              <a:rPr lang="cs-CZ" b="1" dirty="0" smtClean="0"/>
              <a:t>- všechno v přírodě kvete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Červen </a:t>
            </a:r>
            <a:r>
              <a:rPr lang="cs-CZ" b="1" dirty="0" smtClean="0"/>
              <a:t>- první letní měsíc. Končí školní rok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Červenec </a:t>
            </a:r>
            <a:r>
              <a:rPr lang="cs-CZ" b="1" dirty="0" smtClean="0"/>
              <a:t>- první prázdninový měsíc. Koupeme se a opalujeme.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Srpen </a:t>
            </a:r>
            <a:r>
              <a:rPr lang="cs-CZ" b="1" dirty="0" smtClean="0"/>
              <a:t>- druhý prázdninový měsíc. Koupeme se a opalujeme.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Září</a:t>
            </a:r>
            <a:r>
              <a:rPr lang="cs-CZ" b="1" dirty="0" smtClean="0"/>
              <a:t> - začíná škola. Chodíme na houby.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Říjen </a:t>
            </a:r>
            <a:r>
              <a:rPr lang="cs-CZ" b="1" dirty="0" smtClean="0"/>
              <a:t>- konají se výlovy rybníků. Často bývá mlha.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Listopad </a:t>
            </a:r>
            <a:r>
              <a:rPr lang="cs-CZ" b="1" dirty="0" smtClean="0"/>
              <a:t>- ze stromů padá listí. Fouká vítr. Pouštíme draky.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Prosinec </a:t>
            </a:r>
            <a:r>
              <a:rPr lang="cs-CZ" b="1" dirty="0" smtClean="0"/>
              <a:t>- poslední měsíc v roce. Slavíme Vánoce.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4625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24985" y="764704"/>
            <a:ext cx="3065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Přiřaď správné měsíce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916832"/>
            <a:ext cx="792691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……………………….je první letní měsíc. Končí školní rok, dostáváme vysvědčení.</a:t>
            </a:r>
          </a:p>
          <a:p>
            <a:endParaRPr lang="cs-CZ" b="1" dirty="0"/>
          </a:p>
          <a:p>
            <a:r>
              <a:rPr lang="cs-CZ" b="1" dirty="0" smtClean="0"/>
              <a:t>……………………….je poslední měsíc v roce. Padá  sníh, je zima. Slavíme Vánoce.</a:t>
            </a:r>
          </a:p>
          <a:p>
            <a:endParaRPr lang="cs-CZ" b="1" dirty="0"/>
          </a:p>
          <a:p>
            <a:r>
              <a:rPr lang="cs-CZ" b="1" dirty="0" smtClean="0"/>
              <a:t>V…………………….začíná jaro. Vyrůstají první květiny.</a:t>
            </a:r>
          </a:p>
          <a:p>
            <a:endParaRPr lang="cs-CZ" b="1" dirty="0"/>
          </a:p>
          <a:p>
            <a:r>
              <a:rPr lang="cs-CZ" b="1" dirty="0" smtClean="0"/>
              <a:t>V…………….........všechno v přírodě kvete.</a:t>
            </a:r>
          </a:p>
          <a:p>
            <a:endParaRPr lang="cs-CZ" b="1" dirty="0"/>
          </a:p>
          <a:p>
            <a:r>
              <a:rPr lang="cs-CZ" b="1" dirty="0" smtClean="0"/>
              <a:t>V…………………….rostou houby.  Je prvním školním měsícem.  Začíná školní rok.</a:t>
            </a:r>
          </a:p>
          <a:p>
            <a:endParaRPr lang="cs-CZ" b="1" dirty="0"/>
          </a:p>
          <a:p>
            <a:r>
              <a:rPr lang="cs-CZ" b="1" dirty="0" smtClean="0"/>
              <a:t>……………………….je nejkratší měsíc v roce. Má 28 nebo 29 dní. Bývají velké mrazy</a:t>
            </a:r>
            <a:r>
              <a:rPr lang="cs-CZ" dirty="0" smtClean="0"/>
              <a:t>. 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683568" y="5445224"/>
            <a:ext cx="13681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červen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488171" y="5445224"/>
            <a:ext cx="1617075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březen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536408" y="5445224"/>
            <a:ext cx="158417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květen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6512282" y="5445224"/>
            <a:ext cx="2020157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prosinec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683568" y="6237311"/>
            <a:ext cx="1512168" cy="4638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září</a:t>
            </a:r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2731591" y="6237312"/>
            <a:ext cx="1671567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únor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9949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9824E-6 L -0.03524 -0.53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-26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6.47549E-7 L -0.70052 -0.4509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00" y="-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6.47549E-7 L -0.23056 -0.3670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-1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47549E-7 L -0.45278 -0.293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2.43118E-6 L -0.02761 -0.337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169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75763E-6 L -0.26024 -0.25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-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836712"/>
            <a:ext cx="3542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Doplň správné měsíce.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40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Users\pc\AppData\Local\Microsoft\Windows\Temporary Internet Files\Content.IE5\U61DHQA8\MC9002338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90" y="96614"/>
            <a:ext cx="1780843" cy="159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123728" y="840658"/>
            <a:ext cx="1312791" cy="509553"/>
          </a:xfrm>
          <a:prstGeom prst="rect">
            <a:avLst/>
          </a:prstGeom>
          <a:solidFill>
            <a:srgbClr val="C8E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LEDEN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2213892" y="1371497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961201" y="1371497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170973" y="1370863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436519" y="3273853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632176" y="1387051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752463" y="1348486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195939" y="1350211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359107" y="1370229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727853" y="1371497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3582088" y="840658"/>
            <a:ext cx="1312791" cy="50955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6609742" y="820786"/>
            <a:ext cx="1312791" cy="50955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DUBEN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609743" y="2751710"/>
            <a:ext cx="1312791" cy="50955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4913025" y="2751710"/>
            <a:ext cx="1312791" cy="509553"/>
          </a:xfrm>
          <a:prstGeom prst="rect">
            <a:avLst/>
          </a:prstGeom>
          <a:solidFill>
            <a:srgbClr val="C8E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311897" y="2751710"/>
            <a:ext cx="1312791" cy="50955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FF0000"/>
              </a:solidFill>
            </a:endParaRP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ČERVENEC</a:t>
            </a:r>
          </a:p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6928540" y="4913872"/>
            <a:ext cx="1312791" cy="5531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PROSINEC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647043" y="4935671"/>
            <a:ext cx="1312791" cy="50955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1809525" y="2751710"/>
            <a:ext cx="1312791" cy="509553"/>
          </a:xfrm>
          <a:prstGeom prst="rect">
            <a:avLst/>
          </a:prstGeom>
          <a:solidFill>
            <a:srgbClr val="C8E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2009780" y="4935671"/>
            <a:ext cx="1312791" cy="509553"/>
          </a:xfrm>
          <a:prstGeom prst="rect">
            <a:avLst/>
          </a:prstGeom>
          <a:solidFill>
            <a:srgbClr val="C8E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ZAŘÍ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5264530" y="4935671"/>
            <a:ext cx="1312791" cy="509553"/>
          </a:xfrm>
          <a:prstGeom prst="rect">
            <a:avLst/>
          </a:prstGeom>
          <a:solidFill>
            <a:srgbClr val="C8E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71" name="Zahnutá šipka doleva 7170"/>
          <p:cNvSpPr/>
          <p:nvPr/>
        </p:nvSpPr>
        <p:spPr>
          <a:xfrm>
            <a:off x="7922534" y="1095434"/>
            <a:ext cx="1183300" cy="216582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172" name="Zahnutá šipka doprava 7171"/>
          <p:cNvSpPr/>
          <p:nvPr/>
        </p:nvSpPr>
        <p:spPr>
          <a:xfrm>
            <a:off x="467544" y="2924944"/>
            <a:ext cx="1341981" cy="252028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4122373" y="3274380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5065364" y="3261263"/>
            <a:ext cx="504056" cy="48386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5619699" y="3294328"/>
            <a:ext cx="504056" cy="48386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6752930" y="3255119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7332908" y="3273853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2644429" y="5445224"/>
            <a:ext cx="504056" cy="48386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2061553" y="5445126"/>
            <a:ext cx="504056" cy="48386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2468957" y="3265942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/>
          <p:cNvSpPr/>
          <p:nvPr/>
        </p:nvSpPr>
        <p:spPr>
          <a:xfrm>
            <a:off x="1895833" y="3242474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/>
          <p:cNvSpPr/>
          <p:nvPr/>
        </p:nvSpPr>
        <p:spPr>
          <a:xfrm>
            <a:off x="3664615" y="5445126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vál 58"/>
          <p:cNvSpPr/>
          <p:nvPr/>
        </p:nvSpPr>
        <p:spPr>
          <a:xfrm>
            <a:off x="5317392" y="5465192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/>
          <p:cNvSpPr/>
          <p:nvPr/>
        </p:nvSpPr>
        <p:spPr>
          <a:xfrm>
            <a:off x="4265534" y="5445224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/>
          <p:cNvSpPr/>
          <p:nvPr/>
        </p:nvSpPr>
        <p:spPr>
          <a:xfrm>
            <a:off x="5973788" y="5465192"/>
            <a:ext cx="504056" cy="483866"/>
          </a:xfrm>
          <a:prstGeom prst="ellipse">
            <a:avLst/>
          </a:prstGeom>
          <a:solidFill>
            <a:srgbClr val="FBD9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7014110" y="5492382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vál 62"/>
          <p:cNvSpPr/>
          <p:nvPr/>
        </p:nvSpPr>
        <p:spPr>
          <a:xfrm>
            <a:off x="7584936" y="5483415"/>
            <a:ext cx="504056" cy="483866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176" name="Přímá spojnice 7175"/>
          <p:cNvCxnSpPr>
            <a:stCxn id="4" idx="1"/>
          </p:cNvCxnSpPr>
          <p:nvPr/>
        </p:nvCxnSpPr>
        <p:spPr>
          <a:xfrm flipH="1" flipV="1">
            <a:off x="1895833" y="1094745"/>
            <a:ext cx="227895" cy="69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78" name="Přímá spojnice 7177"/>
          <p:cNvCxnSpPr>
            <a:stCxn id="34" idx="1"/>
            <a:endCxn id="4" idx="3"/>
          </p:cNvCxnSpPr>
          <p:nvPr/>
        </p:nvCxnSpPr>
        <p:spPr>
          <a:xfrm flipH="1">
            <a:off x="3436519" y="1095435"/>
            <a:ext cx="14556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80" name="Přímá spojnice 7179"/>
          <p:cNvCxnSpPr>
            <a:endCxn id="34" idx="3"/>
          </p:cNvCxnSpPr>
          <p:nvPr/>
        </p:nvCxnSpPr>
        <p:spPr>
          <a:xfrm flipH="1">
            <a:off x="4894879" y="1094746"/>
            <a:ext cx="201189" cy="68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84" name="Přímá spojnice 7183"/>
          <p:cNvCxnSpPr>
            <a:stCxn id="37" idx="1"/>
          </p:cNvCxnSpPr>
          <p:nvPr/>
        </p:nvCxnSpPr>
        <p:spPr>
          <a:xfrm flipH="1" flipV="1">
            <a:off x="6256519" y="3006486"/>
            <a:ext cx="353224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0" name="Obdélník 79"/>
          <p:cNvSpPr/>
          <p:nvPr/>
        </p:nvSpPr>
        <p:spPr>
          <a:xfrm>
            <a:off x="5087179" y="820787"/>
            <a:ext cx="1312791" cy="509553"/>
          </a:xfrm>
          <a:prstGeom prst="rect">
            <a:avLst/>
          </a:prstGeom>
          <a:solidFill>
            <a:srgbClr val="C8EB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BŘEZEN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7194" name="Přímá spojnice 7193"/>
          <p:cNvCxnSpPr>
            <a:stCxn id="80" idx="3"/>
            <a:endCxn id="35" idx="1"/>
          </p:cNvCxnSpPr>
          <p:nvPr/>
        </p:nvCxnSpPr>
        <p:spPr>
          <a:xfrm flipV="1">
            <a:off x="6399970" y="1075563"/>
            <a:ext cx="209772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96" name="Přímá spojnice 7195"/>
          <p:cNvCxnSpPr>
            <a:stCxn id="38" idx="1"/>
            <a:endCxn id="39" idx="3"/>
          </p:cNvCxnSpPr>
          <p:nvPr/>
        </p:nvCxnSpPr>
        <p:spPr>
          <a:xfrm flipH="1">
            <a:off x="4624688" y="3006487"/>
            <a:ext cx="28833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98" name="Přímá spojnice 7197"/>
          <p:cNvCxnSpPr>
            <a:stCxn id="39" idx="1"/>
            <a:endCxn id="42" idx="3"/>
          </p:cNvCxnSpPr>
          <p:nvPr/>
        </p:nvCxnSpPr>
        <p:spPr>
          <a:xfrm flipH="1">
            <a:off x="3122316" y="3006487"/>
            <a:ext cx="18958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43" idx="3"/>
            <a:endCxn id="41" idx="1"/>
          </p:cNvCxnSpPr>
          <p:nvPr/>
        </p:nvCxnSpPr>
        <p:spPr>
          <a:xfrm>
            <a:off x="3322571" y="5190448"/>
            <a:ext cx="32447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Přímá spojnice 44"/>
          <p:cNvCxnSpPr>
            <a:stCxn id="41" idx="3"/>
            <a:endCxn id="44" idx="1"/>
          </p:cNvCxnSpPr>
          <p:nvPr/>
        </p:nvCxnSpPr>
        <p:spPr>
          <a:xfrm>
            <a:off x="4959834" y="5190448"/>
            <a:ext cx="3046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Přímá spojnice 64"/>
          <p:cNvCxnSpPr>
            <a:stCxn id="44" idx="3"/>
            <a:endCxn id="40" idx="1"/>
          </p:cNvCxnSpPr>
          <p:nvPr/>
        </p:nvCxnSpPr>
        <p:spPr>
          <a:xfrm flipV="1">
            <a:off x="6577321" y="5190447"/>
            <a:ext cx="351219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98424" y="6197273"/>
            <a:ext cx="1211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LISTOPAD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04859" y="6212665"/>
            <a:ext cx="8370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ÚNOR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80583" y="6162904"/>
            <a:ext cx="776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ŘÍJEN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00879" y="6219067"/>
            <a:ext cx="10230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KVĚTEN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17634" y="6173974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SRPEN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36964" y="6162904"/>
            <a:ext cx="1032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ČERVEN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453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9334E-6 L 0.14097 -0.770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0" y="-3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5661E-6 L 0.20747 -0.4986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0" y="-24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036E-7 L -0.31111 -0.479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0" y="-2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60962E-6 L -0.49722 -0.48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00" y="-2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036E-7 L 0.00486 -0.1651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944E-6 L 0.51007 -0.1702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00" y="-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4937" y="0"/>
            <a:ext cx="9144000" cy="6891285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76672"/>
            <a:ext cx="30381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Doplň správně měsíce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03695" y="1194033"/>
            <a:ext cx="4824536" cy="45365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/>
          </a:p>
        </p:txBody>
      </p:sp>
      <p:cxnSp>
        <p:nvCxnSpPr>
          <p:cNvPr id="7" name="Přímá spojnice 6"/>
          <p:cNvCxnSpPr>
            <a:stCxn id="5" idx="0"/>
          </p:cNvCxnSpPr>
          <p:nvPr/>
        </p:nvCxnSpPr>
        <p:spPr>
          <a:xfrm>
            <a:off x="2815963" y="1194033"/>
            <a:ext cx="0" cy="46085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5" idx="2"/>
          </p:cNvCxnSpPr>
          <p:nvPr/>
        </p:nvCxnSpPr>
        <p:spPr>
          <a:xfrm>
            <a:off x="403695" y="3462285"/>
            <a:ext cx="4896544" cy="360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092889" y="2348880"/>
            <a:ext cx="12840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00FF"/>
                </a:solidFill>
              </a:rPr>
              <a:t>JARO</a:t>
            </a:r>
            <a:endParaRPr lang="cs-CZ" sz="4000" b="1" dirty="0">
              <a:solidFill>
                <a:srgbClr val="9900F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85618" y="2490420"/>
            <a:ext cx="1236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00FF"/>
                </a:solidFill>
              </a:rPr>
              <a:t>LÉTO</a:t>
            </a:r>
            <a:endParaRPr lang="cs-CZ" sz="4000" b="1" dirty="0">
              <a:solidFill>
                <a:srgbClr val="9900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9271" y="3933056"/>
            <a:ext cx="19513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00FF"/>
                </a:solidFill>
              </a:rPr>
              <a:t>PODZIM</a:t>
            </a:r>
            <a:endParaRPr lang="cs-CZ" sz="4000" b="1" dirty="0">
              <a:solidFill>
                <a:srgbClr val="9900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54343" y="4104612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9900FF"/>
                </a:solidFill>
              </a:rPr>
              <a:t>ZIMA</a:t>
            </a:r>
            <a:endParaRPr lang="cs-CZ" sz="3600" b="1" dirty="0">
              <a:solidFill>
                <a:srgbClr val="9900F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44743" y="221715"/>
            <a:ext cx="1149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LEDEN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02180" y="2246827"/>
            <a:ext cx="10999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ÚNOR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19580" y="2702823"/>
            <a:ext cx="1345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BŘEZEN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419580" y="3671446"/>
            <a:ext cx="1258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FF"/>
                </a:solidFill>
              </a:rPr>
              <a:t>DUBEN</a:t>
            </a:r>
            <a:endParaRPr lang="cs-CZ" sz="2800" b="1" dirty="0">
              <a:solidFill>
                <a:srgbClr val="FF00FF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253176" y="6066629"/>
            <a:ext cx="13580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KVĚTEN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57732" y="5373216"/>
            <a:ext cx="1371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33CC"/>
                </a:solidFill>
              </a:rPr>
              <a:t>ČERVEN</a:t>
            </a:r>
            <a:endParaRPr lang="cs-CZ" sz="2800" b="1" dirty="0">
              <a:solidFill>
                <a:srgbClr val="0033CC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496600" y="4140370"/>
            <a:ext cx="17315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ČERVENEC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440703" y="4699472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SRPEN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746814" y="3254804"/>
            <a:ext cx="869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8000"/>
                </a:solidFill>
              </a:rPr>
              <a:t>ZÁŘÍ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802180" y="1213845"/>
            <a:ext cx="10134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9900FF"/>
                </a:solidFill>
              </a:rPr>
              <a:t>ŘÍJEN</a:t>
            </a:r>
            <a:endParaRPr lang="cs-CZ" sz="2800" b="1" dirty="0">
              <a:solidFill>
                <a:srgbClr val="9900FF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84259" y="744935"/>
            <a:ext cx="1620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LISTOPAD</a:t>
            </a:r>
            <a:endParaRPr lang="cs-CZ" sz="2800" b="1" dirty="0">
              <a:solidFill>
                <a:srgbClr val="0066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081213" y="1745651"/>
            <a:ext cx="1679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PROSINEC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5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79350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Zdroje a citace: </a:t>
            </a:r>
            <a:r>
              <a:rPr lang="cs-CZ" dirty="0"/>
              <a:t>Microsoft Office - Klipart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10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428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Rok – měsíce v roce VY_32_INOVACE_4A_14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8</cp:revision>
  <dcterms:created xsi:type="dcterms:W3CDTF">2011-11-06T14:49:23Z</dcterms:created>
  <dcterms:modified xsi:type="dcterms:W3CDTF">2013-01-23T17:06:19Z</dcterms:modified>
</cp:coreProperties>
</file>